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1" r:id="rId7"/>
    <p:sldId id="282" r:id="rId8"/>
    <p:sldId id="264" r:id="rId9"/>
    <p:sldId id="274" r:id="rId10"/>
    <p:sldId id="265" r:id="rId11"/>
    <p:sldId id="289" r:id="rId12"/>
    <p:sldId id="260" r:id="rId13"/>
    <p:sldId id="266" r:id="rId14"/>
    <p:sldId id="267" r:id="rId15"/>
    <p:sldId id="268" r:id="rId16"/>
    <p:sldId id="269" r:id="rId17"/>
    <p:sldId id="276" r:id="rId18"/>
    <p:sldId id="270" r:id="rId19"/>
    <p:sldId id="275" r:id="rId20"/>
    <p:sldId id="272" r:id="rId21"/>
    <p:sldId id="273" r:id="rId22"/>
    <p:sldId id="279" r:id="rId23"/>
    <p:sldId id="277" r:id="rId24"/>
    <p:sldId id="284" r:id="rId25"/>
    <p:sldId id="283" r:id="rId26"/>
    <p:sldId id="285" r:id="rId27"/>
    <p:sldId id="286" r:id="rId28"/>
    <p:sldId id="281" r:id="rId29"/>
    <p:sldId id="288" r:id="rId3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883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98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606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447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8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219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884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49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151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88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EAEE-FA46-42C4-B406-D91F3FC5DA4C}" type="datetimeFigureOut">
              <a:rPr lang="es-CL" smtClean="0"/>
              <a:t>11-01-2015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96014-36CB-4E6E-915C-483FD08C14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4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reads.com/author/show/12080.Ralph_Waldo_Emerson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4456" y="2204864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b="1" dirty="0"/>
              <a:t>From epistemic background from </a:t>
            </a:r>
            <a:r>
              <a:rPr lang="en-US" sz="2800" b="1" dirty="0" smtClean="0"/>
              <a:t>World Health Organization </a:t>
            </a:r>
            <a:r>
              <a:rPr lang="en-US" sz="2800" b="1" i="1" dirty="0"/>
              <a:t>Classification of Functioning, Disability and Health</a:t>
            </a:r>
            <a:r>
              <a:rPr lang="en-US" sz="2800" b="1" dirty="0"/>
              <a:t> </a:t>
            </a:r>
            <a:r>
              <a:rPr lang="en-US" sz="2800" b="1" dirty="0" smtClean="0"/>
              <a:t>ICT </a:t>
            </a:r>
            <a:r>
              <a:rPr lang="en-US" sz="2800" b="1" dirty="0"/>
              <a:t>to standards, protocols and indicators of disability as a transversal universal component of Inclusive Emergency Management</a:t>
            </a:r>
            <a:endParaRPr lang="es-CL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5805264"/>
            <a:ext cx="5464696" cy="456456"/>
          </a:xfrm>
        </p:spPr>
        <p:txBody>
          <a:bodyPr>
            <a:normAutofit lnSpcReduction="10000"/>
          </a:bodyPr>
          <a:lstStyle/>
          <a:p>
            <a:r>
              <a:rPr lang="es-MX" sz="2400" dirty="0" smtClean="0"/>
              <a:t>C. Kaiser, L. </a:t>
            </a:r>
            <a:r>
              <a:rPr lang="es-MX" sz="2400" dirty="0" err="1" smtClean="0"/>
              <a:t>Brossard</a:t>
            </a:r>
            <a:r>
              <a:rPr lang="es-MX" sz="2400" dirty="0" smtClean="0"/>
              <a:t> 2015</a:t>
            </a:r>
            <a:endParaRPr lang="es-CL" sz="2400" dirty="0"/>
          </a:p>
        </p:txBody>
      </p:sp>
      <p:pic>
        <p:nvPicPr>
          <p:cNvPr id="4" name="3 Imagen" descr="C:\Users\carlos kaiser\Documents\ong inclusiva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37920" cy="85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3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33450"/>
            <a:ext cx="84677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8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following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concepts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have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been</a:t>
            </a:r>
            <a:r>
              <a:rPr lang="es-MX" sz="3200" b="1" dirty="0" smtClean="0"/>
              <a:t> in </a:t>
            </a:r>
            <a:r>
              <a:rPr lang="es-MX" sz="3200" b="1" dirty="0" err="1" smtClean="0"/>
              <a:t>used</a:t>
            </a:r>
            <a:r>
              <a:rPr lang="es-MX" sz="3200" b="1" dirty="0" smtClean="0"/>
              <a:t> in </a:t>
            </a:r>
            <a:r>
              <a:rPr lang="es-MX" sz="3200" b="1" dirty="0" err="1" smtClean="0"/>
              <a:t>the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project</a:t>
            </a:r>
            <a:r>
              <a:rPr lang="es-MX" sz="3200" b="1" dirty="0" smtClean="0"/>
              <a:t> “Peñaflor Town </a:t>
            </a:r>
            <a:r>
              <a:rPr lang="es-MX" sz="3200" b="1" dirty="0" err="1" smtClean="0"/>
              <a:t>Incluisive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Safe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Community</a:t>
            </a:r>
            <a:r>
              <a:rPr lang="es-MX" sz="3200" b="1" dirty="0" smtClean="0"/>
              <a:t>: </a:t>
            </a:r>
            <a:r>
              <a:rPr lang="es-MX" sz="3200" b="1" dirty="0" err="1" smtClean="0"/>
              <a:t>Resilience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for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all</a:t>
            </a:r>
            <a:r>
              <a:rPr lang="es-MX" sz="3200" b="1" dirty="0" smtClean="0"/>
              <a:t>”, </a:t>
            </a:r>
            <a:r>
              <a:rPr lang="es-MX" sz="3200" b="1" dirty="0" err="1" smtClean="0"/>
              <a:t>winner</a:t>
            </a:r>
            <a:r>
              <a:rPr lang="es-MX" sz="3200" b="1" dirty="0" smtClean="0"/>
              <a:t> of </a:t>
            </a:r>
            <a:r>
              <a:rPr lang="es-MX" sz="3200" b="1" dirty="0" err="1" smtClean="0"/>
              <a:t>Risk</a:t>
            </a:r>
            <a:r>
              <a:rPr lang="es-MX" sz="3600" b="1" dirty="0" smtClean="0"/>
              <a:t> </a:t>
            </a:r>
            <a:r>
              <a:rPr lang="es-MX" sz="3200" b="1" dirty="0" err="1" smtClean="0"/>
              <a:t>Award</a:t>
            </a:r>
            <a:r>
              <a:rPr lang="es-MX" sz="3200" b="1" dirty="0" smtClean="0"/>
              <a:t> 2014</a:t>
            </a:r>
            <a:endParaRPr lang="es-CL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3432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Needs of persons with disabilities throughout disaster management cycle</a:t>
            </a:r>
            <a:endParaRPr lang="es-CL" sz="3600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8772" y="2025468"/>
            <a:ext cx="8229600" cy="4525963"/>
          </a:xfrm>
        </p:spPr>
        <p:txBody>
          <a:bodyPr/>
          <a:lstStyle/>
          <a:p>
            <a:r>
              <a:rPr lang="es-MX" dirty="0" smtClean="0"/>
              <a:t>Are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needs</a:t>
            </a:r>
            <a:r>
              <a:rPr lang="es-MX" dirty="0" smtClean="0"/>
              <a:t> of </a:t>
            </a:r>
            <a:r>
              <a:rPr lang="es-MX" dirty="0" err="1" smtClean="0"/>
              <a:t>person</a:t>
            </a:r>
            <a:r>
              <a:rPr lang="es-MX" dirty="0" smtClean="0"/>
              <a:t> with </a:t>
            </a:r>
            <a:r>
              <a:rPr lang="es-MX" dirty="0" err="1" smtClean="0"/>
              <a:t>disabilities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needs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rest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populaion</a:t>
            </a:r>
            <a:r>
              <a:rPr lang="es-MX" dirty="0" smtClean="0"/>
              <a:t>, </a:t>
            </a:r>
            <a:r>
              <a:rPr lang="es-MX" dirty="0" err="1" smtClean="0"/>
              <a:t>or</a:t>
            </a:r>
            <a:r>
              <a:rPr lang="es-MX" dirty="0" smtClean="0"/>
              <a:t> are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/>
              <a:t>?</a:t>
            </a:r>
            <a:endParaRPr lang="es-CL" dirty="0"/>
          </a:p>
        </p:txBody>
      </p:sp>
      <p:sp>
        <p:nvSpPr>
          <p:cNvPr id="4" name="3 Igual que"/>
          <p:cNvSpPr/>
          <p:nvPr/>
        </p:nvSpPr>
        <p:spPr>
          <a:xfrm>
            <a:off x="2267744" y="3933056"/>
            <a:ext cx="1584176" cy="108012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5" name="4 Distinto de"/>
          <p:cNvSpPr/>
          <p:nvPr/>
        </p:nvSpPr>
        <p:spPr>
          <a:xfrm>
            <a:off x="5004048" y="3918560"/>
            <a:ext cx="1440160" cy="108012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85216" y="4288450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 smtClean="0">
                <a:solidFill>
                  <a:schemeClr val="accent1"/>
                </a:solidFill>
              </a:rPr>
              <a:t>Or</a:t>
            </a:r>
            <a:r>
              <a:rPr lang="es-MX" sz="2800" b="1" dirty="0" smtClean="0">
                <a:solidFill>
                  <a:schemeClr val="accent1"/>
                </a:solidFill>
              </a:rPr>
              <a:t> </a:t>
            </a:r>
            <a:endParaRPr lang="es-CL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accent1"/>
                </a:solidFill>
              </a:rPr>
              <a:t>THE ANSWER IS…</a:t>
            </a:r>
            <a:endParaRPr lang="es-C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es-MX" b="1" dirty="0" smtClean="0">
                <a:solidFill>
                  <a:schemeClr val="accent1"/>
                </a:solidFill>
              </a:rPr>
              <a:t>BOTH </a:t>
            </a:r>
            <a:endParaRPr lang="es-C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arlos kaiser\Documents\needs of people with disa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0"/>
            <a:ext cx="9144000" cy="60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32656"/>
            <a:ext cx="8280920" cy="21698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/>
              <a:t>Adapted Common needs:</a:t>
            </a:r>
            <a:r>
              <a:rPr lang="en-US" b="1" dirty="0"/>
              <a:t> </a:t>
            </a:r>
            <a:r>
              <a:rPr lang="en-US" b="1" dirty="0" smtClean="0"/>
              <a:t>this term refers to the needs </a:t>
            </a:r>
            <a:r>
              <a:rPr lang="en-US" b="1" dirty="0"/>
              <a:t>that are </a:t>
            </a:r>
            <a:r>
              <a:rPr lang="en-US" b="1" dirty="0" smtClean="0"/>
              <a:t>common for both, people with disabilities and people without disabilities, but in order to satisfy the need for people with disabilities,  the environment conditions have to be fitted to </a:t>
            </a:r>
            <a:r>
              <a:rPr lang="en-US" b="1" dirty="0"/>
              <a:t>allow these needs to be </a:t>
            </a:r>
            <a:r>
              <a:rPr lang="en-US" b="1" dirty="0" smtClean="0"/>
              <a:t>met. Adapted Common Needs are present in the entire Emergency Management Cycle.  </a:t>
            </a:r>
            <a:endParaRPr lang="es-CL" b="1" dirty="0"/>
          </a:p>
        </p:txBody>
      </p:sp>
      <p:pic>
        <p:nvPicPr>
          <p:cNvPr id="5122" name="Picture 2" descr="http://www.viha.ca/NR/rdonlyres/50E82C1F-B679-45D8-875F-07E6E67E4BD9/0/emerg_mgmt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8912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bcdn-sphotos-h-a.akamaihd.net/hphotos-ak-xpa1/v/t1.0-9/29438_401915432901_7600397_n.jpg?oh=26f9173e1406ac0dd3bda85894bd4a29&amp;oe=5542F39C&amp;__gda__=1428295553_b37dd4732ce341fe483e68a772b1b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8" y="836712"/>
            <a:ext cx="46085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-a-mia.xx.fbcdn.net/hphotos-xaf1/v/t1.0-9/39325_1566642565564_74311_n.jpg?oh=9480f4ed07a266008985703036b81ed5&amp;oe=55421A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9988"/>
            <a:ext cx="4896544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513546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err="1" smtClean="0"/>
              <a:t>Example</a:t>
            </a:r>
            <a:r>
              <a:rPr lang="es-MX" b="1" dirty="0" smtClean="0"/>
              <a:t> of </a:t>
            </a:r>
            <a:r>
              <a:rPr lang="es-MX" b="1" dirty="0" err="1" smtClean="0"/>
              <a:t>Adapted</a:t>
            </a:r>
            <a:r>
              <a:rPr lang="es-MX" b="1" dirty="0" smtClean="0"/>
              <a:t>  </a:t>
            </a:r>
            <a:r>
              <a:rPr lang="es-MX" b="1" dirty="0" err="1" smtClean="0"/>
              <a:t>Common</a:t>
            </a:r>
            <a:r>
              <a:rPr lang="es-MX" b="1" dirty="0" smtClean="0"/>
              <a:t> </a:t>
            </a:r>
            <a:r>
              <a:rPr lang="es-MX" b="1" dirty="0" err="1" smtClean="0"/>
              <a:t>Needs</a:t>
            </a:r>
            <a:r>
              <a:rPr lang="es-MX" b="1" dirty="0" smtClean="0"/>
              <a:t>: </a:t>
            </a:r>
            <a:r>
              <a:rPr lang="es-MX" dirty="0" smtClean="0"/>
              <a:t>Chile, 2010, </a:t>
            </a:r>
            <a:r>
              <a:rPr lang="es-MX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8.8° Richter </a:t>
            </a:r>
            <a:r>
              <a:rPr lang="es-MX" dirty="0" err="1" smtClean="0"/>
              <a:t>Earthquake</a:t>
            </a:r>
            <a:r>
              <a:rPr lang="es-MX" dirty="0" smtClean="0"/>
              <a:t> and Tsunami, </a:t>
            </a:r>
            <a:r>
              <a:rPr lang="es-MX" dirty="0" err="1" smtClean="0"/>
              <a:t>Chilean</a:t>
            </a:r>
            <a:r>
              <a:rPr lang="es-MX" dirty="0" smtClean="0"/>
              <a:t> </a:t>
            </a:r>
            <a:r>
              <a:rPr lang="es-MX" dirty="0" err="1" smtClean="0"/>
              <a:t>Government</a:t>
            </a:r>
            <a:r>
              <a:rPr lang="es-MX" dirty="0" smtClean="0"/>
              <a:t>  </a:t>
            </a:r>
            <a:r>
              <a:rPr lang="es-MX" dirty="0" err="1" smtClean="0"/>
              <a:t>implemented</a:t>
            </a:r>
            <a:r>
              <a:rPr lang="es-MX" dirty="0" smtClean="0"/>
              <a:t> a </a:t>
            </a:r>
            <a:r>
              <a:rPr lang="es-MX" dirty="0" err="1" smtClean="0"/>
              <a:t>programme</a:t>
            </a:r>
            <a:r>
              <a:rPr lang="es-MX" dirty="0" smtClean="0"/>
              <a:t> </a:t>
            </a:r>
            <a:r>
              <a:rPr lang="es-MX" dirty="0" err="1" smtClean="0"/>
              <a:t>called</a:t>
            </a:r>
            <a:r>
              <a:rPr lang="es-MX" dirty="0" smtClean="0"/>
              <a:t> “aldeas” (</a:t>
            </a:r>
            <a:r>
              <a:rPr lang="es-MX" dirty="0" err="1" smtClean="0"/>
              <a:t>village</a:t>
            </a:r>
            <a:r>
              <a:rPr lang="es-MX" dirty="0" smtClean="0"/>
              <a:t> in </a:t>
            </a:r>
            <a:r>
              <a:rPr lang="es-MX" dirty="0" err="1" smtClean="0"/>
              <a:t>Spanish</a:t>
            </a:r>
            <a:r>
              <a:rPr lang="es-MX" dirty="0" smtClean="0"/>
              <a:t>) as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see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pictures</a:t>
            </a:r>
            <a:r>
              <a:rPr lang="es-MX" dirty="0" smtClean="0"/>
              <a:t>. </a:t>
            </a:r>
            <a:r>
              <a:rPr lang="es-MX" dirty="0" err="1" smtClean="0"/>
              <a:t>Emergency</a:t>
            </a:r>
            <a:r>
              <a:rPr lang="es-MX" dirty="0" smtClean="0"/>
              <a:t> </a:t>
            </a:r>
            <a:r>
              <a:rPr lang="es-MX" dirty="0" err="1" smtClean="0"/>
              <a:t>houses</a:t>
            </a:r>
            <a:r>
              <a:rPr lang="es-MX" dirty="0" smtClean="0"/>
              <a:t>  </a:t>
            </a:r>
            <a:r>
              <a:rPr lang="es-MX" dirty="0" err="1" smtClean="0"/>
              <a:t>were</a:t>
            </a:r>
            <a:r>
              <a:rPr lang="es-MX" dirty="0" smtClean="0"/>
              <a:t>  </a:t>
            </a:r>
            <a:r>
              <a:rPr lang="es-MX" dirty="0" err="1" smtClean="0"/>
              <a:t>made</a:t>
            </a:r>
            <a:r>
              <a:rPr lang="es-MX" dirty="0" smtClean="0"/>
              <a:t> of light </a:t>
            </a:r>
            <a:r>
              <a:rPr lang="es-MX" dirty="0" err="1" smtClean="0"/>
              <a:t>materials</a:t>
            </a:r>
            <a:r>
              <a:rPr lang="es-MX" dirty="0" smtClean="0"/>
              <a:t> (</a:t>
            </a:r>
            <a:r>
              <a:rPr lang="es-MX" dirty="0" err="1" smtClean="0"/>
              <a:t>wood</a:t>
            </a:r>
            <a:r>
              <a:rPr lang="es-MX" dirty="0" smtClean="0"/>
              <a:t>) and 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located</a:t>
            </a:r>
            <a:r>
              <a:rPr lang="es-MX" dirty="0" smtClean="0"/>
              <a:t> in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parts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affected</a:t>
            </a:r>
            <a:r>
              <a:rPr lang="es-MX" dirty="0" smtClean="0"/>
              <a:t> </a:t>
            </a:r>
            <a:r>
              <a:rPr lang="es-MX" dirty="0" err="1" smtClean="0"/>
              <a:t>territory</a:t>
            </a:r>
            <a:r>
              <a:rPr lang="es-MX" dirty="0" smtClean="0"/>
              <a:t>. </a:t>
            </a:r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supply</a:t>
            </a:r>
            <a:r>
              <a:rPr lang="es-MX" dirty="0" smtClean="0"/>
              <a:t> and </a:t>
            </a:r>
            <a:r>
              <a:rPr lang="es-MX" dirty="0" err="1" smtClean="0"/>
              <a:t>toilets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located</a:t>
            </a:r>
            <a:r>
              <a:rPr lang="es-MX" dirty="0" smtClean="0"/>
              <a:t>   in </a:t>
            </a:r>
            <a:r>
              <a:rPr lang="es-MX" dirty="0" err="1" smtClean="0"/>
              <a:t>high</a:t>
            </a:r>
            <a:r>
              <a:rPr lang="es-MX" dirty="0" smtClean="0"/>
              <a:t> </a:t>
            </a:r>
            <a:r>
              <a:rPr lang="es-MX" dirty="0" err="1" smtClean="0"/>
              <a:t>grounds</a:t>
            </a:r>
            <a:r>
              <a:rPr lang="es-MX" dirty="0"/>
              <a:t>.</a:t>
            </a:r>
            <a:endParaRPr lang="es-CL" dirty="0"/>
          </a:p>
        </p:txBody>
      </p:sp>
      <p:pic>
        <p:nvPicPr>
          <p:cNvPr id="4098" name="Picture 2" descr="https://fbcdn-sphotos-c-a.akamaihd.net/hphotos-ak-xap1/v/t1.0-9/29438_401920532901_2961121_n.jpg?oh=78ded7e2fc62b15016a7be814976c4f8&amp;oe=55355D4A&amp;__gda__=1428853972_cc696016564ebafcf5d919c00219ed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14" y="188641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b-mia.xx.fbcdn.net/hphotos-xfa1/v/t1.0-9/36817_1566657125928_210188_n.jpg?oh=b6ec099891be95bc44767d9e289e3fe3&amp;oe=55294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" y="3068960"/>
            <a:ext cx="4092232" cy="30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b-a.akamaihd.net/hphotos-ak-xfa1/v/t1.0-9/40328_428270612901_1144417_n.jpg?oh=e31f42e4a31e51cdccd321c8e9107b20&amp;oe=556D1737&amp;__gda__=1428408910_405ad840795d7d6259f04a9cdd021f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94" y="3375868"/>
            <a:ext cx="3640866" cy="27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84" y="620688"/>
            <a:ext cx="2550262" cy="1849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6455" y="932527"/>
            <a:ext cx="484361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</a:rPr>
              <a:t>If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water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supply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is</a:t>
            </a:r>
            <a:r>
              <a:rPr lang="es-MX" dirty="0" smtClean="0">
                <a:solidFill>
                  <a:schemeClr val="bg1"/>
                </a:solidFill>
              </a:rPr>
              <a:t> in a </a:t>
            </a:r>
            <a:r>
              <a:rPr lang="es-MX" dirty="0" err="1" smtClean="0">
                <a:solidFill>
                  <a:schemeClr val="bg1"/>
                </a:solidFill>
              </a:rPr>
              <a:t>high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ground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people</a:t>
            </a:r>
            <a:r>
              <a:rPr lang="es-MX" dirty="0" smtClean="0">
                <a:solidFill>
                  <a:schemeClr val="bg1"/>
                </a:solidFill>
              </a:rPr>
              <a:t> with </a:t>
            </a:r>
            <a:r>
              <a:rPr lang="es-MX" dirty="0" err="1" smtClean="0">
                <a:solidFill>
                  <a:schemeClr val="bg1"/>
                </a:solidFill>
              </a:rPr>
              <a:t>disabilities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or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elderly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people</a:t>
            </a:r>
            <a:r>
              <a:rPr lang="es-MX" dirty="0" smtClean="0">
                <a:solidFill>
                  <a:schemeClr val="bg1"/>
                </a:solidFill>
              </a:rPr>
              <a:t>, </a:t>
            </a:r>
            <a:r>
              <a:rPr lang="es-MX" dirty="0" err="1" smtClean="0">
                <a:solidFill>
                  <a:schemeClr val="bg1"/>
                </a:solidFill>
              </a:rPr>
              <a:t>would</a:t>
            </a:r>
            <a:r>
              <a:rPr lang="es-MX" dirty="0" smtClean="0">
                <a:solidFill>
                  <a:schemeClr val="bg1"/>
                </a:solidFill>
              </a:rPr>
              <a:t> be </a:t>
            </a:r>
            <a:r>
              <a:rPr lang="es-MX" dirty="0" err="1" smtClean="0">
                <a:solidFill>
                  <a:schemeClr val="bg1"/>
                </a:solidFill>
              </a:rPr>
              <a:t>limited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their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access</a:t>
            </a:r>
            <a:r>
              <a:rPr lang="es-MX" dirty="0" smtClean="0">
                <a:solidFill>
                  <a:schemeClr val="bg1"/>
                </a:solidFill>
              </a:rPr>
              <a:t> to </a:t>
            </a:r>
            <a:r>
              <a:rPr lang="es-MX" dirty="0" err="1" smtClean="0">
                <a:solidFill>
                  <a:schemeClr val="bg1"/>
                </a:solidFill>
              </a:rPr>
              <a:t>water</a:t>
            </a:r>
            <a:r>
              <a:rPr lang="es-MX" dirty="0" smtClean="0">
                <a:solidFill>
                  <a:schemeClr val="bg1"/>
                </a:solidFill>
              </a:rPr>
              <a:t> to </a:t>
            </a:r>
            <a:r>
              <a:rPr lang="es-MX" dirty="0" err="1" smtClean="0">
                <a:solidFill>
                  <a:schemeClr val="bg1"/>
                </a:solidFill>
              </a:rPr>
              <a:t>the</a:t>
            </a:r>
            <a:r>
              <a:rPr lang="es-MX" dirty="0" smtClean="0">
                <a:solidFill>
                  <a:schemeClr val="bg1"/>
                </a:solidFill>
              </a:rPr>
              <a:t> “</a:t>
            </a:r>
            <a:r>
              <a:rPr lang="es-MX" dirty="0" err="1" smtClean="0">
                <a:solidFill>
                  <a:schemeClr val="bg1"/>
                </a:solidFill>
              </a:rPr>
              <a:t>good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will</a:t>
            </a:r>
            <a:r>
              <a:rPr lang="es-MX" dirty="0" smtClean="0">
                <a:solidFill>
                  <a:schemeClr val="bg1"/>
                </a:solidFill>
              </a:rPr>
              <a:t>” of </a:t>
            </a:r>
            <a:r>
              <a:rPr lang="es-MX" dirty="0" err="1" smtClean="0">
                <a:solidFill>
                  <a:schemeClr val="bg1"/>
                </a:solidFill>
              </a:rPr>
              <a:t>other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people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85982"/>
            <a:ext cx="2557470" cy="18231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97152"/>
            <a:ext cx="2557470" cy="1904153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395536" y="5301208"/>
            <a:ext cx="482453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Universal </a:t>
            </a:r>
            <a:r>
              <a:rPr lang="es-MX" dirty="0" err="1" smtClean="0"/>
              <a:t>Accessibility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to </a:t>
            </a:r>
            <a:r>
              <a:rPr lang="es-MX" dirty="0" err="1" smtClean="0"/>
              <a:t>ensure</a:t>
            </a:r>
            <a:r>
              <a:rPr lang="es-MX" dirty="0" smtClean="0"/>
              <a:t> </a:t>
            </a:r>
            <a:r>
              <a:rPr lang="es-MX" dirty="0" err="1" smtClean="0"/>
              <a:t>everyone</a:t>
            </a:r>
            <a:r>
              <a:rPr lang="es-MX" dirty="0" smtClean="0"/>
              <a:t> can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access</a:t>
            </a:r>
            <a:r>
              <a:rPr lang="es-MX" dirty="0" smtClean="0"/>
              <a:t> to </a:t>
            </a:r>
            <a:r>
              <a:rPr lang="es-MX" dirty="0" err="1" smtClean="0"/>
              <a:t>water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3068960"/>
            <a:ext cx="489654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its</a:t>
            </a:r>
            <a:r>
              <a:rPr lang="es-MX" dirty="0" smtClean="0"/>
              <a:t> </a:t>
            </a:r>
            <a:r>
              <a:rPr lang="es-MX" dirty="0" err="1" smtClean="0"/>
              <a:t>impossible</a:t>
            </a:r>
            <a:r>
              <a:rPr lang="es-MX" dirty="0" smtClean="0"/>
              <a:t> to </a:t>
            </a:r>
            <a:r>
              <a:rPr lang="es-MX" dirty="0" err="1" smtClean="0"/>
              <a:t>located</a:t>
            </a:r>
            <a:r>
              <a:rPr lang="es-MX" dirty="0" smtClean="0"/>
              <a:t> </a:t>
            </a:r>
            <a:r>
              <a:rPr lang="es-MX" dirty="0" err="1" smtClean="0"/>
              <a:t>water</a:t>
            </a:r>
            <a:r>
              <a:rPr lang="es-MX" dirty="0" smtClean="0"/>
              <a:t> </a:t>
            </a:r>
            <a:r>
              <a:rPr lang="es-MX" dirty="0" err="1" smtClean="0"/>
              <a:t>supply</a:t>
            </a:r>
            <a:r>
              <a:rPr lang="es-MX" dirty="0" smtClean="0"/>
              <a:t> in a flat </a:t>
            </a:r>
            <a:r>
              <a:rPr lang="es-MX" dirty="0" err="1" smtClean="0"/>
              <a:t>location</a:t>
            </a:r>
            <a:r>
              <a:rPr lang="es-MX" dirty="0" smtClean="0"/>
              <a:t>, </a:t>
            </a:r>
            <a:r>
              <a:rPr lang="es-MX" dirty="0" err="1" smtClean="0"/>
              <a:t>adaptation</a:t>
            </a:r>
            <a:r>
              <a:rPr lang="es-MX" dirty="0" smtClean="0"/>
              <a:t> with </a:t>
            </a:r>
            <a:r>
              <a:rPr lang="es-MX" dirty="0" err="1" smtClean="0"/>
              <a:t>accessibility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policy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96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908632"/>
            <a:ext cx="867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</a:rPr>
              <a:t>“Unless you try to do something beyond what you have already mastered, you will never grow.” </a:t>
            </a:r>
            <a:r>
              <a:rPr lang="en-US" sz="2400" i="1" dirty="0" smtClean="0">
                <a:solidFill>
                  <a:schemeClr val="tx2"/>
                </a:solidFill>
              </a:rPr>
              <a:t/>
            </a:r>
            <a:br>
              <a:rPr lang="en-US" sz="2400" i="1" dirty="0" smtClean="0">
                <a:solidFill>
                  <a:schemeClr val="tx2"/>
                </a:solidFill>
              </a:rPr>
            </a:br>
            <a:r>
              <a:rPr lang="en-US" sz="2400" i="1" dirty="0">
                <a:solidFill>
                  <a:schemeClr val="tx2"/>
                </a:solidFill>
              </a:rPr>
              <a:t>― </a:t>
            </a:r>
            <a:r>
              <a:rPr lang="en-US" sz="2400" i="1" dirty="0">
                <a:solidFill>
                  <a:schemeClr val="tx2"/>
                </a:solidFill>
                <a:hlinkClick r:id="rId2"/>
              </a:rPr>
              <a:t>Ralph Waldo Emerson</a:t>
            </a:r>
            <a:endParaRPr lang="es-CL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5712" y="332656"/>
            <a:ext cx="7632848" cy="13388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b) </a:t>
            </a:r>
            <a:r>
              <a:rPr lang="en-US" b="1" i="1" dirty="0"/>
              <a:t>Exclusive needs:</a:t>
            </a:r>
            <a:r>
              <a:rPr lang="en-US" b="1" dirty="0"/>
              <a:t> it refers to needs that belong only to people with </a:t>
            </a:r>
            <a:r>
              <a:rPr lang="en-US" b="1" dirty="0" smtClean="0"/>
              <a:t>disabilities such as the need of having Technical Aids (such as wheel chairs) . Exclusive Needs are an integral part of the Emergency Management Cycle</a:t>
            </a:r>
            <a:endParaRPr lang="es-CL" b="1" dirty="0"/>
          </a:p>
        </p:txBody>
      </p:sp>
      <p:pic>
        <p:nvPicPr>
          <p:cNvPr id="3" name="Picture 2" descr="http://www.viha.ca/NR/rdonlyres/50E82C1F-B679-45D8-875F-07E6E67E4BD9/0/emerg_mgmt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55693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0" y="332656"/>
            <a:ext cx="2836346" cy="28803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1" y="3688588"/>
            <a:ext cx="2836346" cy="273468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10907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E.g. a person who is a wheelchair user and his/ her wheelchair is render useless due to damage produced by a disaster (earthquake, fire, </a:t>
            </a:r>
            <a:r>
              <a:rPr lang="en-US" b="1" dirty="0" smtClean="0"/>
              <a:t>or flood</a:t>
            </a:r>
            <a:r>
              <a:rPr lang="en-US" b="1" dirty="0"/>
              <a:t>), would need to have his/ her wheelchair repaired/ replaced as soon as possible in order to have movement capacity.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7005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124743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0070C0"/>
                </a:solidFill>
              </a:rPr>
              <a:t>INCLUSION STANDARDS AND INDICATORS APPLIED TO INCLUSIVE EMERGENCY MANAGEMENT</a:t>
            </a:r>
            <a:endParaRPr lang="es-C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3832" y="54868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An Inclusion Standard of the Disability Variable applied to Emergency Management is </a:t>
            </a:r>
            <a:r>
              <a:rPr lang="en-US" sz="2400" b="1" dirty="0"/>
              <a:t>a document that provides requirements, specifications, guidelines or characteristics that can be used consistently to ensure that materials, products, processes and services are fit for their </a:t>
            </a:r>
            <a:r>
              <a:rPr lang="en-US" sz="2400" b="1" dirty="0" smtClean="0"/>
              <a:t>purpose related to Emergency Management Cycle, ensuring full inclusion of people  with disabilities, in every aspect of the above mentioned </a:t>
            </a:r>
            <a:r>
              <a:rPr lang="en-US" sz="2400" b="1" dirty="0"/>
              <a:t>  materials, products, processes and services </a:t>
            </a:r>
            <a:endParaRPr lang="es-CL" sz="2400" b="1" dirty="0"/>
          </a:p>
        </p:txBody>
      </p:sp>
      <p:pic>
        <p:nvPicPr>
          <p:cNvPr id="11268" name="Picture 4" descr="http://www.practicalbusinessimprovement.com/uploads/63481071928200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27461"/>
            <a:ext cx="45910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64350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err="1" smtClean="0"/>
              <a:t>Inclusion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Indicators</a:t>
            </a:r>
            <a:r>
              <a:rPr lang="es-MX" sz="2400" b="1" dirty="0" smtClean="0"/>
              <a:t> of </a:t>
            </a:r>
            <a:r>
              <a:rPr lang="es-MX" sz="2400" b="1" dirty="0" err="1" smtClean="0"/>
              <a:t>the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Disability</a:t>
            </a:r>
            <a:r>
              <a:rPr lang="es-MX" sz="2400" b="1" dirty="0" smtClean="0"/>
              <a:t> Variable </a:t>
            </a:r>
            <a:r>
              <a:rPr lang="es-MX" sz="2400" b="1" dirty="0" err="1" smtClean="0"/>
              <a:t>applied</a:t>
            </a:r>
            <a:r>
              <a:rPr lang="es-MX" sz="2400" b="1" dirty="0" smtClean="0"/>
              <a:t> to </a:t>
            </a:r>
            <a:r>
              <a:rPr lang="es-MX" sz="2400" b="1" dirty="0" err="1" smtClean="0"/>
              <a:t>Emergency</a:t>
            </a:r>
            <a:r>
              <a:rPr lang="es-MX" sz="2400" b="1" dirty="0" smtClean="0"/>
              <a:t> Management are </a:t>
            </a:r>
            <a:r>
              <a:rPr lang="es-MX" sz="2400" b="1" dirty="0" err="1" smtClean="0"/>
              <a:t>tools</a:t>
            </a:r>
            <a:r>
              <a:rPr lang="es-MX" sz="2400" b="1" dirty="0" smtClean="0"/>
              <a:t> </a:t>
            </a:r>
            <a:r>
              <a:rPr lang="es-MX" sz="2400" b="1" dirty="0" err="1"/>
              <a:t>that</a:t>
            </a:r>
            <a:r>
              <a:rPr lang="es-MX" sz="2400" b="1" dirty="0"/>
              <a:t> </a:t>
            </a:r>
            <a:r>
              <a:rPr lang="es-MX" sz="2400" b="1" dirty="0" smtClean="0"/>
              <a:t>show </a:t>
            </a:r>
            <a:r>
              <a:rPr lang="es-MX" sz="2400" b="1" dirty="0" err="1"/>
              <a:t>if</a:t>
            </a:r>
            <a:r>
              <a:rPr lang="es-MX" sz="2400" b="1" dirty="0"/>
              <a:t> a </a:t>
            </a:r>
            <a:r>
              <a:rPr lang="en-US" sz="2400" b="1" dirty="0" smtClean="0"/>
              <a:t>material, product, and/ or a service meets the criteria described in the </a:t>
            </a:r>
            <a:r>
              <a:rPr lang="en-US" sz="2400" b="1" dirty="0"/>
              <a:t>Inclusion Standard </a:t>
            </a:r>
            <a:endParaRPr lang="es-CL" sz="2400" b="1" dirty="0"/>
          </a:p>
          <a:p>
            <a:pPr algn="just"/>
            <a:r>
              <a:rPr lang="es-MX" sz="2400" dirty="0" smtClean="0"/>
              <a:t> </a:t>
            </a:r>
            <a:endParaRPr lang="es-CL" sz="2400" dirty="0"/>
          </a:p>
        </p:txBody>
      </p:sp>
      <p:pic>
        <p:nvPicPr>
          <p:cNvPr id="3" name="Picture 2" descr="http://www.onlyit.co.uk/Images/Pagepics/stand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48" y="19888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1259632" y="1060862"/>
            <a:ext cx="6912768" cy="4032448"/>
            <a:chOff x="0" y="0"/>
            <a:chExt cx="4800600" cy="2743200"/>
          </a:xfrm>
          <a:extLst>
            <a:ext uri="{0CCBE362-F206-4b92-989A-16890622DB6E}">
              <ma14:wrappingTextBoxFlag xmlns:lc="http://schemas.openxmlformats.org/drawingml/2006/lockedCanvas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grpSpPr>
        <p:sp>
          <p:nvSpPr>
            <p:cNvPr id="3" name="Process 7"/>
            <p:cNvSpPr/>
            <p:nvPr/>
          </p:nvSpPr>
          <p:spPr>
            <a:xfrm>
              <a:off x="3543300" y="228600"/>
              <a:ext cx="1257300" cy="2171700"/>
            </a:xfrm>
            <a:prstGeom prst="flowChartProcess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Monitoring</a:t>
              </a:r>
              <a:endParaRPr lang="es-CL" sz="1200">
                <a:effectLst/>
                <a:ea typeface="MS Mincho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and</a:t>
              </a:r>
              <a:endParaRPr lang="es-CL" sz="1200">
                <a:effectLst/>
                <a:ea typeface="MS Mincho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review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4" name="Process 1"/>
            <p:cNvSpPr/>
            <p:nvPr/>
          </p:nvSpPr>
          <p:spPr>
            <a:xfrm>
              <a:off x="1485900" y="457200"/>
              <a:ext cx="1828800" cy="1828800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>
                  <a:effectLst/>
                  <a:ea typeface="MS Mincho"/>
                  <a:cs typeface="Times New Roman"/>
                </a:rPr>
                <a:t>Risk assessment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5" name="Process 2"/>
            <p:cNvSpPr/>
            <p:nvPr/>
          </p:nvSpPr>
          <p:spPr>
            <a:xfrm>
              <a:off x="1600200" y="1371600"/>
              <a:ext cx="1600200" cy="342900"/>
            </a:xfrm>
            <a:prstGeom prst="flowChartProcess">
              <a:avLst/>
            </a:prstGeom>
            <a:ln w="12700" cmpd="sng">
              <a:solidFill>
                <a:srgbClr val="4F81B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Risk analysis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6" name="Process 4"/>
            <p:cNvSpPr/>
            <p:nvPr/>
          </p:nvSpPr>
          <p:spPr>
            <a:xfrm>
              <a:off x="1600200" y="914400"/>
              <a:ext cx="1600200" cy="342900"/>
            </a:xfrm>
            <a:prstGeom prst="flowChartProcess">
              <a:avLst/>
            </a:prstGeom>
            <a:ln w="12700" cmpd="sng">
              <a:solidFill>
                <a:srgbClr val="4F81B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Risk identification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7" name="Process 5"/>
            <p:cNvSpPr/>
            <p:nvPr/>
          </p:nvSpPr>
          <p:spPr>
            <a:xfrm>
              <a:off x="1600200" y="1828800"/>
              <a:ext cx="1600200" cy="342900"/>
            </a:xfrm>
            <a:prstGeom prst="flowChartProcess">
              <a:avLst/>
            </a:prstGeom>
            <a:ln w="12700" cmpd="sng">
              <a:solidFill>
                <a:srgbClr val="4F81B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Risk evaluation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8" name="Process 6"/>
            <p:cNvSpPr/>
            <p:nvPr/>
          </p:nvSpPr>
          <p:spPr>
            <a:xfrm>
              <a:off x="1600200" y="2400300"/>
              <a:ext cx="1600200" cy="342900"/>
            </a:xfrm>
            <a:prstGeom prst="flowChartProcess">
              <a:avLst/>
            </a:prstGeom>
            <a:ln w="12700" cmpd="sng">
              <a:solidFill>
                <a:srgbClr val="4F81B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Risk treatment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9" name="Process 8"/>
            <p:cNvSpPr/>
            <p:nvPr/>
          </p:nvSpPr>
          <p:spPr>
            <a:xfrm>
              <a:off x="0" y="228600"/>
              <a:ext cx="1257300" cy="2171700"/>
            </a:xfrm>
            <a:prstGeom prst="flowChartProcess">
              <a:avLst/>
            </a:prstGeom>
            <a:gradFill flip="none" rotWithShape="1">
              <a:gsLst>
                <a:gs pos="0">
                  <a:schemeClr val="lt1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ln w="127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Communication and consultation</a:t>
              </a:r>
              <a:endParaRPr lang="es-CL" sz="1200">
                <a:effectLst/>
                <a:ea typeface="MS Mincho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 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sp>
          <p:nvSpPr>
            <p:cNvPr id="10" name="Process 9"/>
            <p:cNvSpPr/>
            <p:nvPr/>
          </p:nvSpPr>
          <p:spPr>
            <a:xfrm>
              <a:off x="1600200" y="0"/>
              <a:ext cx="1600200" cy="342900"/>
            </a:xfrm>
            <a:prstGeom prst="flowChartProcess">
              <a:avLst/>
            </a:prstGeom>
            <a:ln w="12700" cmpd="sng">
              <a:solidFill>
                <a:srgbClr val="4F81BD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>
                  <a:effectLst/>
                  <a:ea typeface="MS Mincho"/>
                  <a:cs typeface="Times New Roman"/>
                </a:rPr>
                <a:t>Establish context</a:t>
              </a:r>
              <a:endParaRPr lang="es-CL" sz="1200">
                <a:effectLst/>
                <a:ea typeface="MS Mincho"/>
                <a:cs typeface="Times New Roman"/>
              </a:endParaRPr>
            </a:p>
          </p:txBody>
        </p:sp>
        <p:cxnSp>
          <p:nvCxnSpPr>
            <p:cNvPr id="11" name="Straight Arrow Connector 15"/>
            <p:cNvCxnSpPr>
              <a:endCxn id="4" idx="0"/>
            </p:cNvCxnSpPr>
            <p:nvPr/>
          </p:nvCxnSpPr>
          <p:spPr>
            <a:xfrm>
              <a:off x="2400300" y="342900"/>
              <a:ext cx="0" cy="114300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6"/>
            <p:cNvCxnSpPr/>
            <p:nvPr/>
          </p:nvCxnSpPr>
          <p:spPr>
            <a:xfrm>
              <a:off x="2400300" y="1257300"/>
              <a:ext cx="0" cy="114300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7"/>
            <p:cNvCxnSpPr/>
            <p:nvPr/>
          </p:nvCxnSpPr>
          <p:spPr>
            <a:xfrm>
              <a:off x="2400300" y="1714500"/>
              <a:ext cx="0" cy="114300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8"/>
            <p:cNvCxnSpPr>
              <a:stCxn id="4" idx="2"/>
            </p:cNvCxnSpPr>
            <p:nvPr/>
          </p:nvCxnSpPr>
          <p:spPr>
            <a:xfrm>
              <a:off x="2400300" y="2286000"/>
              <a:ext cx="0" cy="114300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Abrir llave"/>
          <p:cNvSpPr/>
          <p:nvPr/>
        </p:nvSpPr>
        <p:spPr>
          <a:xfrm rot="16200000">
            <a:off x="3995542" y="1865913"/>
            <a:ext cx="1440952" cy="69127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CuadroTexto"/>
          <p:cNvSpPr txBox="1"/>
          <p:nvPr/>
        </p:nvSpPr>
        <p:spPr>
          <a:xfrm>
            <a:off x="2548114" y="6228020"/>
            <a:ext cx="43358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err="1" smtClean="0"/>
              <a:t>Inclusion</a:t>
            </a:r>
            <a:r>
              <a:rPr lang="es-MX" dirty="0" smtClean="0"/>
              <a:t> </a:t>
            </a:r>
            <a:r>
              <a:rPr lang="es-MX" dirty="0" err="1" smtClean="0"/>
              <a:t>Indicators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Disability</a:t>
            </a:r>
            <a:r>
              <a:rPr lang="es-MX" dirty="0" smtClean="0"/>
              <a:t> Variable</a:t>
            </a:r>
            <a:endParaRPr lang="es-CL" dirty="0"/>
          </a:p>
        </p:txBody>
      </p:sp>
      <p:sp>
        <p:nvSpPr>
          <p:cNvPr id="32" name="31 Rectángulo"/>
          <p:cNvSpPr/>
          <p:nvPr/>
        </p:nvSpPr>
        <p:spPr>
          <a:xfrm>
            <a:off x="1259632" y="188640"/>
            <a:ext cx="69127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Inclusion Standard of the Disability Variable applied to Emergency Management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87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61249" y="220578"/>
            <a:ext cx="618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THREAT= CONSECUENCE X PROBABILITY X ACCESSIBILITY</a:t>
            </a:r>
            <a:endParaRPr lang="es-CL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7" y="1124744"/>
            <a:ext cx="5997857" cy="22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3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97" y="3573016"/>
            <a:ext cx="45339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97" y="260648"/>
            <a:ext cx="45529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8" y="3747039"/>
            <a:ext cx="4277354" cy="26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6712" y="476672"/>
            <a:ext cx="388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INCLUSIVE EMERGENCY MAP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2376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28465"/>
              </p:ext>
            </p:extLst>
          </p:nvPr>
        </p:nvGraphicFramePr>
        <p:xfrm>
          <a:off x="251520" y="548680"/>
          <a:ext cx="8460432" cy="3887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432"/>
              </a:tblGrid>
              <a:tr h="374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Inclusion</a:t>
                      </a:r>
                      <a:r>
                        <a:rPr lang="en-US" sz="1800" b="1" kern="1200" baseline="0" dirty="0" smtClean="0">
                          <a:effectLst/>
                        </a:rPr>
                        <a:t> </a:t>
                      </a:r>
                      <a:r>
                        <a:rPr lang="en-US" sz="1800" b="1" kern="1200" dirty="0" smtClean="0">
                          <a:effectLst/>
                        </a:rPr>
                        <a:t>Indicators examples;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704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effectLst/>
                        </a:rPr>
                        <a:t>a) Total number of Emergency</a:t>
                      </a:r>
                      <a:r>
                        <a:rPr lang="en-US" sz="1800" b="1" kern="1200" baseline="0" dirty="0" smtClean="0">
                          <a:effectLst/>
                        </a:rPr>
                        <a:t> Management </a:t>
                      </a:r>
                      <a:r>
                        <a:rPr lang="en-US" sz="1800" b="1" kern="1200" dirty="0" smtClean="0">
                          <a:effectLst/>
                        </a:rPr>
                        <a:t>policies with participation of People with Disabilities in relation to Total number of</a:t>
                      </a:r>
                      <a:r>
                        <a:rPr lang="en-US" sz="1800" b="1" kern="1200" baseline="0" dirty="0" smtClean="0">
                          <a:effectLst/>
                        </a:rPr>
                        <a:t> </a:t>
                      </a:r>
                      <a:r>
                        <a:rPr lang="en-US" sz="1800" b="1" kern="1200" dirty="0" smtClean="0">
                          <a:effectLst/>
                        </a:rPr>
                        <a:t>Emergency</a:t>
                      </a:r>
                      <a:r>
                        <a:rPr lang="en-US" sz="1800" b="1" kern="1200" baseline="0" dirty="0" smtClean="0">
                          <a:effectLst/>
                        </a:rPr>
                        <a:t> Management policies</a:t>
                      </a:r>
                      <a:r>
                        <a:rPr lang="en-US" sz="1800" b="1" kern="1200" dirty="0" smtClean="0">
                          <a:effectLst/>
                        </a:rPr>
                        <a:t>”, 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b) “Total number of Inclusive Safety Measurement in relation with Total number of Safety Measurement”, 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2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c) “Total number of Emergency Response personnel trained in People with Disabilities Emergency Attention in relation to Total number of Emergency Response personnel” 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d) "Total number of infrastructure rebuilt with universal accessibility in relation to total number of infrastructure rebuilt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e) Morbidity Rate of people with disabilities compared to general morbidity rate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052736"/>
            <a:ext cx="787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LET’S GO FOR A SAFER, INCLUSIVE WORLD FOR ALL!!!!!!!!!!!!</a:t>
            </a:r>
            <a:endParaRPr lang="es-CL" sz="2400" b="1" dirty="0"/>
          </a:p>
        </p:txBody>
      </p:sp>
      <p:pic>
        <p:nvPicPr>
          <p:cNvPr id="2053" name="Picture 5" descr="C:\Users\carlos kaiser\Documents\LogoMaker\Exports\pirañ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28" y="1600200"/>
            <a:ext cx="4997152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cdn-sphotos-c-a.akamaihd.net/hphotos-ak-xap1/v/t1.0-9/10931540_10205518328140035_2958082141268905111_n.jpg?oh=7bb84efb898c57e9143185a51b306748&amp;oe=552683A8&amp;__gda__=1428444925_c469eed88605eb21ce6c6f00fd295a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822304" cy="32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smtClean="0">
                <a:solidFill>
                  <a:schemeClr val="tx2"/>
                </a:solidFill>
              </a:rPr>
              <a:t>Why are we here? </a:t>
            </a:r>
            <a:endParaRPr lang="es-CL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s://fbcdn-sphotos-d-a.akamaihd.net/hphotos-ak-xpf1/v/t1.0-9/10917377_10205519275963730_1934188396544519659_n.jpg?oh=c67e5646bffa32bae65af1d36c380748&amp;oe=553AA639&amp;__gda__=1433014086_4bf59deb24c4aadee599d5f031fa51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47" y="1059944"/>
            <a:ext cx="265789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err="1" smtClean="0">
                <a:solidFill>
                  <a:schemeClr val="tx2"/>
                </a:solidFill>
              </a:rPr>
              <a:t>We</a:t>
            </a:r>
            <a:r>
              <a:rPr lang="es-MX" dirty="0" smtClean="0">
                <a:solidFill>
                  <a:schemeClr val="tx2"/>
                </a:solidFill>
              </a:rPr>
              <a:t>, Inclusiva NGO, salute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Latvian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Government</a:t>
            </a:r>
            <a:r>
              <a:rPr lang="es-MX" dirty="0" smtClean="0">
                <a:solidFill>
                  <a:schemeClr val="tx2"/>
                </a:solidFill>
              </a:rPr>
              <a:t> and </a:t>
            </a:r>
            <a:r>
              <a:rPr lang="es-MX" dirty="0" err="1" smtClean="0">
                <a:solidFill>
                  <a:schemeClr val="tx2"/>
                </a:solidFill>
              </a:rPr>
              <a:t>its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Presidency</a:t>
            </a:r>
            <a:r>
              <a:rPr lang="es-MX" dirty="0" smtClean="0">
                <a:solidFill>
                  <a:schemeClr val="tx2"/>
                </a:solidFill>
              </a:rPr>
              <a:t> of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European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Union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for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their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bravery</a:t>
            </a:r>
            <a:r>
              <a:rPr lang="es-MX" dirty="0" smtClean="0">
                <a:solidFill>
                  <a:schemeClr val="tx2"/>
                </a:solidFill>
              </a:rPr>
              <a:t> and </a:t>
            </a:r>
            <a:r>
              <a:rPr lang="es-MX" dirty="0" err="1" smtClean="0">
                <a:solidFill>
                  <a:schemeClr val="tx2"/>
                </a:solidFill>
              </a:rPr>
              <a:t>wisdom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dirty="0" err="1" smtClean="0">
                <a:solidFill>
                  <a:schemeClr val="tx2"/>
                </a:solidFill>
              </a:rPr>
              <a:t>for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making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great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political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dirty="0" err="1" smtClean="0">
                <a:solidFill>
                  <a:schemeClr val="tx2"/>
                </a:solidFill>
              </a:rPr>
              <a:t>scientific</a:t>
            </a:r>
            <a:r>
              <a:rPr lang="es-MX" dirty="0" smtClean="0">
                <a:solidFill>
                  <a:schemeClr val="tx2"/>
                </a:solidFill>
              </a:rPr>
              <a:t> and </a:t>
            </a:r>
            <a:r>
              <a:rPr lang="es-MX" dirty="0" err="1" smtClean="0">
                <a:solidFill>
                  <a:schemeClr val="tx2"/>
                </a:solidFill>
              </a:rPr>
              <a:t>technical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efforts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towards</a:t>
            </a:r>
            <a:r>
              <a:rPr lang="es-MX" dirty="0" smtClean="0">
                <a:solidFill>
                  <a:schemeClr val="tx2"/>
                </a:solidFill>
              </a:rPr>
              <a:t> a </a:t>
            </a:r>
            <a:r>
              <a:rPr lang="es-MX" dirty="0" err="1" smtClean="0">
                <a:solidFill>
                  <a:schemeClr val="tx2"/>
                </a:solidFill>
              </a:rPr>
              <a:t>world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safer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for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all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dirty="0" err="1" smtClean="0">
                <a:solidFill>
                  <a:schemeClr val="tx2"/>
                </a:solidFill>
              </a:rPr>
              <a:t>including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forgotten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ones</a:t>
            </a:r>
            <a:r>
              <a:rPr lang="es-MX" dirty="0" smtClean="0">
                <a:solidFill>
                  <a:schemeClr val="tx2"/>
                </a:solidFill>
              </a:rPr>
              <a:t>; </a:t>
            </a:r>
            <a:r>
              <a:rPr lang="es-MX" dirty="0" err="1" smtClean="0">
                <a:solidFill>
                  <a:schemeClr val="tx2"/>
                </a:solidFill>
              </a:rPr>
              <a:t>we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dirty="0" err="1" smtClean="0">
                <a:solidFill>
                  <a:schemeClr val="tx2"/>
                </a:solidFill>
              </a:rPr>
              <a:t>the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people</a:t>
            </a:r>
            <a:r>
              <a:rPr lang="es-MX" dirty="0" smtClean="0">
                <a:solidFill>
                  <a:schemeClr val="tx2"/>
                </a:solidFill>
              </a:rPr>
              <a:t> with </a:t>
            </a:r>
            <a:r>
              <a:rPr lang="es-MX" dirty="0" err="1" smtClean="0">
                <a:solidFill>
                  <a:schemeClr val="tx2"/>
                </a:solidFill>
              </a:rPr>
              <a:t>disabilities</a:t>
            </a:r>
            <a:r>
              <a:rPr lang="es-MX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s-MX" dirty="0" err="1" smtClean="0">
                <a:solidFill>
                  <a:schemeClr val="tx2"/>
                </a:solidFill>
              </a:rPr>
              <a:t>We</a:t>
            </a:r>
            <a:r>
              <a:rPr lang="es-MX" dirty="0" smtClean="0">
                <a:solidFill>
                  <a:schemeClr val="tx2"/>
                </a:solidFill>
              </a:rPr>
              <a:t> are </a:t>
            </a:r>
            <a:r>
              <a:rPr lang="es-MX" dirty="0" err="1" smtClean="0">
                <a:solidFill>
                  <a:schemeClr val="tx2"/>
                </a:solidFill>
              </a:rPr>
              <a:t>here</a:t>
            </a:r>
            <a:r>
              <a:rPr lang="es-MX" dirty="0" smtClean="0">
                <a:solidFill>
                  <a:schemeClr val="tx2"/>
                </a:solidFill>
              </a:rPr>
              <a:t> to </a:t>
            </a:r>
            <a:r>
              <a:rPr lang="es-MX" dirty="0" err="1" smtClean="0">
                <a:solidFill>
                  <a:schemeClr val="tx2"/>
                </a:solidFill>
              </a:rPr>
              <a:t>learn</a:t>
            </a:r>
            <a:r>
              <a:rPr lang="es-MX" dirty="0" smtClean="0">
                <a:solidFill>
                  <a:schemeClr val="tx2"/>
                </a:solidFill>
              </a:rPr>
              <a:t> and to </a:t>
            </a:r>
            <a:r>
              <a:rPr lang="es-MX" dirty="0" err="1" smtClean="0">
                <a:solidFill>
                  <a:schemeClr val="tx2"/>
                </a:solidFill>
              </a:rPr>
              <a:t>contribute</a:t>
            </a:r>
            <a:r>
              <a:rPr lang="es-MX" dirty="0" smtClean="0">
                <a:solidFill>
                  <a:schemeClr val="tx2"/>
                </a:solidFill>
              </a:rPr>
              <a:t> to </a:t>
            </a:r>
            <a:r>
              <a:rPr lang="es-MX" dirty="0" err="1" smtClean="0">
                <a:solidFill>
                  <a:schemeClr val="tx2"/>
                </a:solidFill>
              </a:rPr>
              <a:t>make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an</a:t>
            </a:r>
            <a:r>
              <a:rPr lang="es-MX" dirty="0" smtClean="0">
                <a:solidFill>
                  <a:schemeClr val="tx2"/>
                </a:solidFill>
              </a:rPr>
              <a:t> inclusive </a:t>
            </a:r>
            <a:r>
              <a:rPr lang="es-MX" dirty="0" err="1" smtClean="0">
                <a:solidFill>
                  <a:schemeClr val="tx2"/>
                </a:solidFill>
              </a:rPr>
              <a:t>safer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r>
              <a:rPr lang="es-MX" dirty="0" err="1" smtClean="0">
                <a:solidFill>
                  <a:schemeClr val="tx2"/>
                </a:solidFill>
              </a:rPr>
              <a:t>world</a:t>
            </a:r>
            <a:r>
              <a:rPr lang="es-MX" dirty="0" smtClean="0">
                <a:solidFill>
                  <a:schemeClr val="tx2"/>
                </a:solidFill>
              </a:rPr>
              <a:t> 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65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MX" b="1" dirty="0" err="1" smtClean="0">
                <a:solidFill>
                  <a:schemeClr val="accent1"/>
                </a:solidFill>
              </a:rPr>
              <a:t>Main</a:t>
            </a:r>
            <a:r>
              <a:rPr lang="es-MX" b="1" dirty="0" smtClean="0">
                <a:solidFill>
                  <a:schemeClr val="accent1"/>
                </a:solidFill>
              </a:rPr>
              <a:t> Ideas 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GB" sz="2800" dirty="0"/>
              <a:t>Disability is a cross-cutting issue of concern to all within disaster risk management.</a:t>
            </a:r>
            <a:endParaRPr lang="es-CL" sz="2800" dirty="0" smtClean="0">
              <a:effectLst/>
            </a:endParaRPr>
          </a:p>
          <a:p>
            <a:pPr lvl="0" algn="just"/>
            <a:r>
              <a:rPr lang="en-GB" sz="2800" dirty="0"/>
              <a:t>Persons with disabilities are at disproportionate risk from disasters.</a:t>
            </a:r>
            <a:endParaRPr lang="es-CL" sz="2800" dirty="0" smtClean="0">
              <a:effectLst/>
            </a:endParaRPr>
          </a:p>
          <a:p>
            <a:pPr lvl="0" algn="just"/>
            <a:r>
              <a:rPr lang="en-GB" sz="2800" dirty="0"/>
              <a:t>Persons with disabilities can, and should, actively contribute to, and meaningfully participate in, disaster risk management policy and practice.</a:t>
            </a:r>
            <a:endParaRPr lang="es-CL" sz="2800" dirty="0" smtClean="0">
              <a:effectLst/>
            </a:endParaRPr>
          </a:p>
          <a:p>
            <a:pPr lvl="0" algn="just"/>
            <a:r>
              <a:rPr lang="en-GB" sz="2800" dirty="0" smtClean="0">
                <a:effectLst/>
              </a:rPr>
              <a:t>Inclusive </a:t>
            </a:r>
            <a:r>
              <a:rPr lang="en-GB" sz="2800" dirty="0" smtClean="0">
                <a:effectLst/>
              </a:rPr>
              <a:t>Standards, </a:t>
            </a:r>
            <a:r>
              <a:rPr lang="en-US" sz="2800" dirty="0" smtClean="0"/>
              <a:t>protocols and indicators of disability are needed.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6973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err="1" smtClean="0">
                <a:solidFill>
                  <a:schemeClr val="accent1"/>
                </a:solidFill>
              </a:rPr>
              <a:t>World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prevalence</a:t>
            </a:r>
            <a:r>
              <a:rPr lang="es-MX" b="1" dirty="0" smtClean="0">
                <a:solidFill>
                  <a:schemeClr val="accent1"/>
                </a:solidFill>
              </a:rPr>
              <a:t> of </a:t>
            </a:r>
            <a:r>
              <a:rPr lang="es-MX" b="1" dirty="0" err="1" smtClean="0">
                <a:solidFill>
                  <a:schemeClr val="accent1"/>
                </a:solidFill>
              </a:rPr>
              <a:t>people</a:t>
            </a:r>
            <a:r>
              <a:rPr lang="es-MX" b="1" dirty="0" smtClean="0">
                <a:solidFill>
                  <a:schemeClr val="accent1"/>
                </a:solidFill>
              </a:rPr>
              <a:t> with </a:t>
            </a:r>
            <a:r>
              <a:rPr lang="es-MX" b="1" dirty="0" err="1" smtClean="0">
                <a:solidFill>
                  <a:schemeClr val="accent1"/>
                </a:solidFill>
              </a:rPr>
              <a:t>disabilities</a:t>
            </a:r>
            <a:endParaRPr lang="es-CL" b="1" dirty="0">
              <a:solidFill>
                <a:schemeClr val="accent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5" y="2180084"/>
            <a:ext cx="4820810" cy="2977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382345" y="2171601"/>
            <a:ext cx="2862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People with disabilities global prevalence is - according to World Health Organization (WHO) World Report on Disabilities- 15%, one thousands million people live with any disability and 3% of them have severe functioning problems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09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6295"/>
            <a:ext cx="35052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84144" y="1156295"/>
            <a:ext cx="5108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proposed epistemic framework came from the </a:t>
            </a:r>
            <a:r>
              <a:rPr lang="en-US" sz="2400" i="1" dirty="0"/>
              <a:t>International Classification of Functioning, Disability and Health</a:t>
            </a:r>
            <a:r>
              <a:rPr lang="en-US" sz="2400" dirty="0"/>
              <a:t>, known more commonly as ICF; it provides a standard language and framework for the description of health and health-related states. ICF is “a multipurpose classification intended for a wide range of uses in different sectors” (WHO, 2001). </a:t>
            </a:r>
            <a:endParaRPr lang="es-CL" sz="24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MX" b="1" dirty="0" err="1" smtClean="0">
                <a:solidFill>
                  <a:schemeClr val="accent1"/>
                </a:solidFill>
              </a:rPr>
              <a:t>Epistemic</a:t>
            </a:r>
            <a:r>
              <a:rPr lang="es-MX" b="1" dirty="0" smtClean="0">
                <a:solidFill>
                  <a:schemeClr val="accent1"/>
                </a:solidFill>
              </a:rPr>
              <a:t> </a:t>
            </a:r>
            <a:r>
              <a:rPr lang="es-MX" b="1" dirty="0" err="1" smtClean="0">
                <a:solidFill>
                  <a:schemeClr val="accent1"/>
                </a:solidFill>
              </a:rPr>
              <a:t>Background</a:t>
            </a:r>
            <a:endParaRPr lang="es-C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4" y="332656"/>
            <a:ext cx="61912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2793416">
            <a:off x="5330862" y="3166788"/>
            <a:ext cx="864096" cy="47858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916476" y="3930720"/>
            <a:ext cx="33999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err="1" smtClean="0"/>
              <a:t>Adaptated</a:t>
            </a:r>
            <a:r>
              <a:rPr lang="es-MX" dirty="0" smtClean="0"/>
              <a:t> to be </a:t>
            </a:r>
            <a:r>
              <a:rPr lang="es-MX" dirty="0" err="1" smtClean="0"/>
              <a:t>used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Inclusive </a:t>
            </a:r>
            <a:r>
              <a:rPr lang="es-MX" dirty="0" err="1" smtClean="0"/>
              <a:t>Emergency</a:t>
            </a:r>
            <a:r>
              <a:rPr lang="es-MX" dirty="0" smtClean="0"/>
              <a:t> Management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96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836712"/>
            <a:ext cx="6912768" cy="142962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The functioning </a:t>
            </a:r>
            <a:r>
              <a:rPr lang="en-US" sz="2000" b="1" dirty="0">
                <a:solidFill>
                  <a:schemeClr val="bg1"/>
                </a:solidFill>
              </a:rPr>
              <a:t>of a person with disability will be negative affected when facing barriers, if this happens in an emergency survival opportunities will decrease and risk of injury will rise</a:t>
            </a:r>
            <a:endParaRPr lang="es-CL" sz="20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carlos kaiser\Documents\LogoMaker\Exports\barre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Words>964</Words>
  <Application>Microsoft Office PowerPoint</Application>
  <PresentationFormat>Presentación en pantalla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From epistemic background from World Health Organization Classification of Functioning, Disability and Health ICT to standards, protocols and indicators of disability as a transversal universal component of Inclusive Emergency Management</vt:lpstr>
      <vt:lpstr>Presentación de PowerPoint</vt:lpstr>
      <vt:lpstr>Presentación de PowerPoint</vt:lpstr>
      <vt:lpstr>Presentación de PowerPoint</vt:lpstr>
      <vt:lpstr>Main Ideas </vt:lpstr>
      <vt:lpstr>World prevalence of people with disabilities</vt:lpstr>
      <vt:lpstr>Epistemic Background</vt:lpstr>
      <vt:lpstr>Presentación de PowerPoint</vt:lpstr>
      <vt:lpstr>Presentación de PowerPoint</vt:lpstr>
      <vt:lpstr>Presentación de PowerPoint</vt:lpstr>
      <vt:lpstr>The following concepts have been in used in the project “Peñaflor Town Incluisive Safe Community: Resilience for all”, winner of Risk Award 2014</vt:lpstr>
      <vt:lpstr>Needs of persons with disabilities throughout disaster management cycle</vt:lpstr>
      <vt:lpstr>THE ANSWER IS…</vt:lpstr>
      <vt:lpstr>BOTH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epistemic background from World Health Organization Classification of Functioning, Disability and Health ICT to standards, protocols and indicators of disability as a transversal universal component of Inclusive Emergency Management</dc:title>
  <dc:creator>carlos kaiser</dc:creator>
  <cp:lastModifiedBy>carlos kaiser</cp:lastModifiedBy>
  <cp:revision>56</cp:revision>
  <dcterms:created xsi:type="dcterms:W3CDTF">2014-12-29T20:35:54Z</dcterms:created>
  <dcterms:modified xsi:type="dcterms:W3CDTF">2015-01-11T16:41:25Z</dcterms:modified>
</cp:coreProperties>
</file>