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4" r:id="rId3"/>
    <p:sldId id="276" r:id="rId4"/>
    <p:sldId id="275" r:id="rId5"/>
    <p:sldId id="277" r:id="rId6"/>
    <p:sldId id="283" r:id="rId7"/>
    <p:sldId id="284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F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44" autoAdjust="0"/>
    <p:restoredTop sz="93023" autoAdjust="0"/>
  </p:normalViewPr>
  <p:slideViewPr>
    <p:cSldViewPr>
      <p:cViewPr>
        <p:scale>
          <a:sx n="70" d="100"/>
          <a:sy n="70" d="100"/>
        </p:scale>
        <p:origin x="-739" y="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CC84-C208-475F-9FF7-45D02B32ECFE}" type="datetimeFigureOut">
              <a:rPr lang="fi-FI" smtClean="0"/>
              <a:pPr/>
              <a:t>11.1.2015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97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CC84-C208-475F-9FF7-45D02B32ECFE}" type="datetimeFigureOut">
              <a:rPr lang="fi-FI" smtClean="0"/>
              <a:pPr/>
              <a:t>11.1.2015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83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CC84-C208-475F-9FF7-45D02B32ECFE}" type="datetimeFigureOut">
              <a:rPr lang="fi-FI" smtClean="0"/>
              <a:pPr/>
              <a:t>11.1.2015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345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8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CC84-C208-475F-9FF7-45D02B32ECFE}" type="datetimeFigureOut">
              <a:rPr lang="fi-FI" smtClean="0"/>
              <a:pPr/>
              <a:t>11.1.2015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01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CC84-C208-475F-9FF7-45D02B32ECFE}" type="datetimeFigureOut">
              <a:rPr lang="fi-FI" smtClean="0"/>
              <a:pPr/>
              <a:t>11.1.2015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CC84-C208-475F-9FF7-45D02B32ECFE}" type="datetimeFigureOut">
              <a:rPr lang="fi-FI" smtClean="0"/>
              <a:pPr/>
              <a:t>11.1.2015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76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CC84-C208-475F-9FF7-45D02B32ECFE}" type="datetimeFigureOut">
              <a:rPr lang="fi-FI" smtClean="0"/>
              <a:pPr/>
              <a:t>11.1.2015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61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CC84-C208-475F-9FF7-45D02B32ECFE}" type="datetimeFigureOut">
              <a:rPr lang="fi-FI" smtClean="0"/>
              <a:pPr/>
              <a:t>11.1.2015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2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CC84-C208-475F-9FF7-45D02B32ECFE}" type="datetimeFigureOut">
              <a:rPr lang="fi-FI" smtClean="0"/>
              <a:pPr/>
              <a:t>11.1.2015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18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CC84-C208-475F-9FF7-45D02B32ECFE}" type="datetimeFigureOut">
              <a:rPr lang="fi-FI" smtClean="0"/>
              <a:pPr/>
              <a:t>11.1.2015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300192" y="6219055"/>
            <a:ext cx="2133600" cy="401638"/>
          </a:xfrm>
          <a:prstGeom prst="rect">
            <a:avLst/>
          </a:prstGeom>
        </p:spPr>
        <p:txBody>
          <a:bodyPr/>
          <a:lstStyle/>
          <a:p>
            <a:fld id="{94E02DC7-6FE2-4712-B685-E196EC3540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20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26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892480" cy="1296144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GB"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 based </a:t>
            </a:r>
            <a:r>
              <a:rPr lang="en-GB" sz="4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multi-channel </a:t>
            </a:r>
            <a:r>
              <a:rPr lang="en-GB"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alerting</a:t>
            </a:r>
            <a:r>
              <a:rPr lang="fi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08920"/>
            <a:ext cx="8461448" cy="38884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Jaana Kuula </a:t>
            </a:r>
            <a:endParaRPr lang="fi-FI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Jyväskylä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Mathematical Information Technology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Finland</a:t>
            </a:r>
          </a:p>
          <a:p>
            <a:pPr marL="0" indent="0" algn="ctr">
              <a:spcBef>
                <a:spcPts val="0"/>
              </a:spcBef>
              <a:buNone/>
            </a:pPr>
            <a:endParaRPr lang="fi-FI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jaana.kuula@jyu.fi </a:t>
            </a:r>
            <a:endParaRPr lang="fi-FI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i-FI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i-FI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Latvian Presidency of the Council of the European Union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on Civil Protection:</a:t>
            </a:r>
          </a:p>
          <a:p>
            <a:pPr marL="0" indent="0" algn="ctr">
              <a:lnSpc>
                <a:spcPts val="1800"/>
              </a:lnSpc>
              <a:spcBef>
                <a:spcPts val="600"/>
              </a:spcBef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on needs of persons with disability throughout disaster management cycle </a:t>
            </a:r>
          </a:p>
          <a:p>
            <a:pPr marL="0" indent="0" algn="ctr">
              <a:lnSpc>
                <a:spcPts val="1800"/>
              </a:lnSpc>
              <a:spcBef>
                <a:spcPts val="600"/>
              </a:spcBef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12-13.1.2015 Riga, Latvia</a:t>
            </a:r>
            <a:endParaRPr lang="fi-FI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90" y="33265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operation of the smarphone-based multichannel emergency alerting system</a:t>
            </a:r>
            <a:endParaRPr lang="fi-F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7025"/>
            <a:ext cx="48226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472886" y="2024168"/>
            <a:ext cx="655434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63222" y="4072065"/>
            <a:ext cx="1075331" cy="3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i-FI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Electronic bulletin boards</a:t>
            </a:r>
            <a:endParaRPr kumimoji="0" lang="fi-FI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6261" y="3857805"/>
            <a:ext cx="544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 smtClean="0"/>
              <a:t>tablets</a:t>
            </a:r>
            <a:endParaRPr lang="fi-FI" sz="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3832" y="4387365"/>
            <a:ext cx="8130264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Tx/>
              <a:buChar char="-"/>
            </a:pP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was developed at the University of Jyväskylä with the support of the Finnish Funding Agency for Innovation – Tekes, European Structural Funds ERDF and private companies in Finland</a:t>
            </a:r>
          </a:p>
          <a:p>
            <a:pPr marL="285750" indent="-285750">
              <a:lnSpc>
                <a:spcPts val="2300"/>
              </a:lnSpc>
              <a:buFontTx/>
              <a:buChar char="-"/>
            </a:pP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practical tests were made with the preparedness group and counter-terrorism group of the Finnish Police, Fire and Rescue Department of Central Finland, City of Jyväskylä, 500 student’s Kilpinen School and private citizens in Finland</a:t>
            </a:r>
          </a:p>
          <a:p>
            <a:pPr marL="285750" indent="-285750">
              <a:lnSpc>
                <a:spcPts val="2300"/>
              </a:lnSpc>
              <a:buFontTx/>
              <a:buChar char="-"/>
            </a:pP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commercially available by Magister Solutions Ltd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8320" y="1327025"/>
            <a:ext cx="255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Alerting for </a:t>
            </a:r>
          </a:p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Auditory</a:t>
            </a:r>
          </a:p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Visual</a:t>
            </a:r>
          </a:p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Sensory</a:t>
            </a:r>
          </a:p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Cognitive (textual)</a:t>
            </a:r>
          </a:p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enses with smartphones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3263359"/>
            <a:ext cx="2555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fi-FI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devices may be added for better reception when needed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371032" y="3117148"/>
            <a:ext cx="757288" cy="2702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Alerting with four senses at the same time</a:t>
            </a:r>
            <a:b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alerts will be noticed with different senses and understood without local language or literacy</a:t>
            </a:r>
            <a:endParaRPr lang="fi-F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54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24" y="2626759"/>
            <a:ext cx="5184576" cy="421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088667"/>
            <a:ext cx="23762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lerts will be received for 4 senses at the same time:</a:t>
            </a:r>
          </a:p>
          <a:p>
            <a:endParaRPr lang="fi-FI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Auditory – hear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– see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Sensory – feel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– read 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80726" y="5661248"/>
            <a:ext cx="74841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28818" y="3040183"/>
            <a:ext cx="1994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 and rescue instructions are seen on the second screen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24763" y="3780689"/>
            <a:ext cx="504056" cy="288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1088" y="5256007"/>
            <a:ext cx="19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easily recognizable 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alerting tone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played even if the phone is muted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1717497"/>
            <a:ext cx="3250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 will show up on the screen prioritized ahead of all other functions of the phone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0508" y="4784085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escue instructions can also be heard as a spoken message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062542" y="5366171"/>
            <a:ext cx="407966" cy="2045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12019" y="3833537"/>
            <a:ext cx="775805" cy="1554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63889" y="2626759"/>
            <a:ext cx="360039" cy="9462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1143000"/>
          </a:xfrm>
        </p:spPr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alert zone may be defined geographically </a:t>
            </a:r>
            <a:b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need each time</a:t>
            </a:r>
            <a:b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i-FI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profiled group alerts may be given for people with disability</a:t>
            </a:r>
            <a:endParaRPr lang="fi-FI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931224" cy="3678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43444" y="62106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the alert / emergency area  0,1 - ∞  km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4088" y="4828224"/>
            <a:ext cx="720080" cy="1193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4866357"/>
            <a:ext cx="273630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lerting icons for different emergencies may be expressed by 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Harmonized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Labelling Standard (GHS) or similar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25159" y="3816528"/>
            <a:ext cx="435989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emergency t</a:t>
            </a:r>
            <a:r>
              <a:rPr lang="fi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status and </a:t>
            </a:r>
            <a: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casualties is shown for the rescue services on the situation map – help will be sent accordingly</a:t>
            </a:r>
            <a:endParaRPr lang="fi-F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6593812" cy="422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193" y="23630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is ok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539552" y="2403708"/>
            <a:ext cx="432048" cy="288032"/>
          </a:xfrm>
          <a:prstGeom prst="flowChartPunchedTape">
            <a:avLst/>
          </a:prstGeom>
          <a:solidFill>
            <a:srgbClr val="15F7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Flowchart: Punched Tape 6"/>
          <p:cNvSpPr/>
          <p:nvPr/>
        </p:nvSpPr>
        <p:spPr>
          <a:xfrm>
            <a:off x="539552" y="2981779"/>
            <a:ext cx="432048" cy="28803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Flowchart: Punched Tape 7"/>
          <p:cNvSpPr/>
          <p:nvPr/>
        </p:nvSpPr>
        <p:spPr>
          <a:xfrm>
            <a:off x="553209" y="3491273"/>
            <a:ext cx="432048" cy="28803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990193" y="2941129"/>
            <a:ext cx="165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needs help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193" y="3415167"/>
            <a:ext cx="1656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contact has been received with the user</a:t>
            </a:r>
          </a:p>
        </p:txBody>
      </p:sp>
    </p:spTree>
    <p:extLst>
      <p:ext uri="{BB962C8B-B14F-4D97-AF65-F5344CB8AC3E}">
        <p14:creationId xmlns:p14="http://schemas.microsoft.com/office/powerpoint/2010/main" val="41010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9001000" cy="590465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Alerts will be received with alternative senses at the same time: as a specialized alerting tone, visual icon, vibration signal and written text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pecialized peripherals can be added into the system for better reception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Profiled group alerts can be given for various groups (eg. 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people with special needs and different languages)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those people or their care takers who are in danger 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receive </a:t>
            </a: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fi-FI" sz="3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fi-FI" sz="3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confirmed information will be delivered by rescue authorities; </a:t>
            </a: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rumors, unconfimed or non-authorized information in the system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Rescue authorities will know whether you need help and where you are,   help will be sent accordingly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threatening alerts can be separated from less urgent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and </a:t>
            </a: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technology than </a:t>
            </a: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SMS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 spread common technologies and all kinds of handsets and peripherals can be used with the system, no extra costs for users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Cheap, efficient and flexible system for authorities, no costs for SMS when alerts are sent on another than telephone line (free of charge in Finland)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investments are needed on mobile phone base stations or other telecommunication infastructures (e.g. 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cell broadcasting investments are needed)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88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612068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Alerting tones for mobile alerting systems should be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harmonized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European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Union.</a:t>
            </a:r>
            <a:endParaRPr lang="fi-F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usage of mobile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alerting tones for other than emergency usage should be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forbidden.</a:t>
            </a:r>
            <a:endParaRPr lang="fi-F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Internationally harmonized and easily understandable alerting icons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labels should be taken in use for most common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emergencies, e.g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similarly as the global GHS classification and labelling of dangerous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chemicals.</a:t>
            </a:r>
            <a:endParaRPr lang="fi-F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easily by touch understandable and from language and disabilities independent international emergency alerting code should be created on the vibration features of smartphones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phone base stations should be secured better in case of electricity cutdowns and cyber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attacks.</a:t>
            </a:r>
            <a:endParaRPr lang="fi-F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should be better prepared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crisis communication in case of electricity cutdowns </a:t>
            </a:r>
            <a:r>
              <a:rPr lang="fi-FI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i-FI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denial-of-service attacks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e.g.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 extra batteries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their mobile communication media.</a:t>
            </a:r>
            <a:endParaRPr lang="fi-F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secured against cyber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hijacks.</a:t>
            </a:r>
            <a:endParaRPr lang="fi-F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Rescue services should modify their operating procedures for taking in use interactive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emergency alerts.</a:t>
            </a:r>
            <a:endParaRPr lang="fi-F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Societies should have better alerting systems around critical infrastructures and other possible targets of severe accidents and malicious attacks.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20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711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Office-teema</vt:lpstr>
      <vt:lpstr>Smartphone based  multi-channel emergency alerting </vt:lpstr>
      <vt:lpstr>The operation of the smarphone-based multichannel emergency alerting system</vt:lpstr>
      <vt:lpstr>Alerting with four senses at the same time - alerts will be noticed with different senses and understood without local language or literacy</vt:lpstr>
      <vt:lpstr>The alert zone may be defined geographically  by need each time - Also profiled group alerts may be given for people with disability</vt:lpstr>
      <vt:lpstr>During the emergency the status and location of casualties is shown for the rescue services on the situation map – help will be sent accordingly</vt:lpstr>
      <vt:lpstr>Impact</vt:lpstr>
      <vt:lpstr>Recommendations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Iina</dc:creator>
  <cp:lastModifiedBy>Omistaja</cp:lastModifiedBy>
  <cp:revision>530</cp:revision>
  <dcterms:created xsi:type="dcterms:W3CDTF">2012-12-04T12:36:01Z</dcterms:created>
  <dcterms:modified xsi:type="dcterms:W3CDTF">2015-01-11T22:53:08Z</dcterms:modified>
</cp:coreProperties>
</file>