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worksheets/sheet5.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charts/chart1.xml" ContentType="application/vnd.openxmlformats-officedocument.drawingml.chart+xml"/>
  <Override PartName="/xl/charts/style1.xml" ContentType="application/vnd.ms-office.chartstyle+xml"/>
  <Override PartName="/xl/charts/colors1.xml" ContentType="application/vnd.ms-office.chartcolorstyle+xml"/>
  <Override PartName="/xl/charts/chart2.xml" ContentType="application/vnd.openxmlformats-officedocument.drawingml.chart+xml"/>
  <Override PartName="/xl/charts/style2.xml" ContentType="application/vnd.ms-office.chartstyle+xml"/>
  <Override PartName="/xl/charts/colors2.xml" ContentType="application/vnd.ms-office.chartcolorstyle+xml"/>
  <Override PartName="/xl/charts/chart3.xml" ContentType="application/vnd.openxmlformats-officedocument.drawingml.chart+xml"/>
  <Override PartName="/xl/charts/style3.xml" ContentType="application/vnd.ms-office.chartstyle+xml"/>
  <Override PartName="/xl/charts/colors3.xml" ContentType="application/vnd.ms-office.chartcolorstyle+xml"/>
  <Override PartName="/xl/charts/chart4.xml" ContentType="application/vnd.openxmlformats-officedocument.drawingml.chart+xml"/>
  <Override PartName="/xl/charts/style4.xml" ContentType="application/vnd.ms-office.chartstyle+xml"/>
  <Override PartName="/xl/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xl/workbook.xml"/><Relationship Id="rId2" Type="http://schemas.openxmlformats.org/package/2006/relationships/metadata/thumbnail" Target="docProps/thumbnail.jpeg"/></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28204"/>
  <workbookPr/>
  <mc:AlternateContent xmlns:mc="http://schemas.openxmlformats.org/markup-compatibility/2006">
    <mc:Choice Requires="x15">
      <x15ac:absPath xmlns:x15ac="http://schemas.microsoft.com/office/spreadsheetml/2010/11/ac" url="/Users/Marcel/Dropbox/00 MSSP Training/MSSP (Shared)/Bibliography/CDEMA/MSSP Toolkit/Excel Tables/"/>
    </mc:Choice>
  </mc:AlternateContent>
  <bookViews>
    <workbookView xWindow="0" yWindow="460" windowWidth="28800" windowHeight="17460" tabRatio="500" activeTab="2"/>
  </bookViews>
  <sheets>
    <sheet name="Dashboard" sheetId="6" r:id="rId1"/>
    <sheet name="T1 General Information" sheetId="2" r:id="rId2"/>
    <sheet name="T2 Safety Assessment" sheetId="3" r:id="rId3"/>
    <sheet name="T3 Building Condition" sheetId="4" r:id="rId4"/>
    <sheet name="T4 Green Assessment" sheetId="5" r:id="rId5"/>
  </sheets>
  <definedNames>
    <definedName name="_Toc394923125" localSheetId="2">'T3 Building Condition'!$A$1</definedName>
    <definedName name="_Toc394923126" localSheetId="2">'T4 Green Assessment'!$A$2</definedName>
  </definedNames>
  <calcPr calcId="150000" concurrentCalc="0"/>
  <oleSize ref="A63:M75"/>
  <extLst>
    <ext xmlns:x14="http://schemas.microsoft.com/office/spreadsheetml/2009/9/main" uri="{79F54976-1DA5-4618-B147-4CDE4B953A38}">
      <x14:workbookPr defaultImageDpi="32767"/>
    </ext>
    <ext xmlns:mx="http://schemas.microsoft.com/office/mac/excel/2008/main" uri="{7523E5D3-25F3-A5E0-1632-64F254C22452}">
      <mx:ArchID Flags="2"/>
    </ext>
  </extLst>
</workbook>
</file>

<file path=xl/sharedStrings.xml><?xml version="1.0" encoding="utf-8"?>
<sst xmlns="http://schemas.openxmlformats.org/spreadsheetml/2006/main" count="2125" uniqueCount="609">
  <si>
    <t>Name of School:</t>
  </si>
  <si>
    <t>Safety Theme</t>
  </si>
  <si>
    <t>Safety Area</t>
  </si>
  <si>
    <t>Safety Section</t>
  </si>
  <si>
    <t>Question</t>
  </si>
  <si>
    <t>Comments</t>
  </si>
  <si>
    <t>Score</t>
  </si>
  <si>
    <t>Critical Standard</t>
  </si>
  <si>
    <t>N</t>
  </si>
  <si>
    <t>Disaster Planning</t>
  </si>
  <si>
    <t>X</t>
  </si>
  <si>
    <t>Disaster planning</t>
  </si>
  <si>
    <t>MAXIMUM POINTS ACHIEVABLE</t>
  </si>
  <si>
    <t>POINTS ACHIEVED</t>
  </si>
  <si>
    <t>Name of School</t>
  </si>
  <si>
    <t>Type of school (Pre-school, primary, secondary, tertiary)</t>
  </si>
  <si>
    <t>Is facility private and public?</t>
  </si>
  <si>
    <t>Location</t>
  </si>
  <si>
    <t>Name of Head Teacher or Principal</t>
  </si>
  <si>
    <t xml:space="preserve">      Telephone</t>
  </si>
  <si>
    <t xml:space="preserve">      Email</t>
  </si>
  <si>
    <t>Year building(s) constructed</t>
  </si>
  <si>
    <t>How many buildings are contained on the school compound?</t>
  </si>
  <si>
    <t>How many classrooms are within each school building?</t>
  </si>
  <si>
    <t>What is the total school population?</t>
  </si>
  <si>
    <t xml:space="preserve">Students </t>
  </si>
  <si>
    <t xml:space="preserve">Teachers </t>
  </si>
  <si>
    <t xml:space="preserve">Non-teaching staff </t>
  </si>
  <si>
    <t>How many first aid kits are available for use?</t>
  </si>
  <si>
    <t>How many fire extinguishers are installed throughout the buildings?</t>
  </si>
  <si>
    <t>Was the school affected by any natural disaster in the past?</t>
  </si>
  <si>
    <t xml:space="preserve">     If yes, what type of event was it and when did it occur?</t>
  </si>
  <si>
    <t>Were there any repairs as a result of the event?</t>
  </si>
  <si>
    <t>Is the school designated as an emergency shelter?</t>
  </si>
  <si>
    <t>Male:</t>
  </si>
  <si>
    <t>Female:</t>
  </si>
  <si>
    <t>Table 1: Vital Information for the Management of Safety</t>
  </si>
  <si>
    <t>Emergency Planning</t>
  </si>
  <si>
    <t>Emergency planning</t>
  </si>
  <si>
    <t>x</t>
  </si>
  <si>
    <t>Safety Admin</t>
  </si>
  <si>
    <t>Medical emergencies</t>
  </si>
  <si>
    <t>Physical Plant</t>
  </si>
  <si>
    <t>Physical safety</t>
  </si>
  <si>
    <t>Protection of the Person</t>
  </si>
  <si>
    <t>104.1)  Has the school kept a record of medical evaluations of those employees exposed to the risk of injury to their hearing or of developing a condition caused by vibration, including audiometric examinations along with the periodic evaluation of the work environment?</t>
  </si>
  <si>
    <t>Hazardous chemicals and materials</t>
  </si>
  <si>
    <t>Answer</t>
  </si>
  <si>
    <t>(Yes/No)</t>
  </si>
  <si>
    <t xml:space="preserve">Weight </t>
  </si>
  <si>
    <r>
      <t xml:space="preserve">Educational Institutional Type </t>
    </r>
    <r>
      <rPr>
        <i/>
        <sz val="10"/>
        <color rgb="FFFFFFFF"/>
        <rFont val="Calibri"/>
        <scheme val="minor"/>
      </rPr>
      <t>(Early Childhood, Primary, Secondary, Tertiary)</t>
    </r>
  </si>
  <si>
    <r>
      <t>1</t>
    </r>
    <r>
      <rPr>
        <b/>
        <vertAlign val="superscript"/>
        <sz val="10"/>
        <color theme="1"/>
        <rFont val="Calibri"/>
        <scheme val="minor"/>
      </rPr>
      <t>o</t>
    </r>
  </si>
  <si>
    <r>
      <t>2</t>
    </r>
    <r>
      <rPr>
        <b/>
        <vertAlign val="superscript"/>
        <sz val="10"/>
        <color theme="1"/>
        <rFont val="Calibri"/>
        <scheme val="minor"/>
      </rPr>
      <t>o</t>
    </r>
  </si>
  <si>
    <r>
      <t>3</t>
    </r>
    <r>
      <rPr>
        <b/>
        <vertAlign val="superscript"/>
        <sz val="10"/>
        <color theme="1"/>
        <rFont val="Calibri"/>
        <scheme val="minor"/>
      </rPr>
      <t>o</t>
    </r>
  </si>
  <si>
    <r>
      <t>1)</t>
    </r>
    <r>
      <rPr>
        <sz val="7"/>
        <color theme="1"/>
        <rFont val="Times New Roman"/>
      </rPr>
      <t xml:space="preserve">     </t>
    </r>
    <r>
      <rPr>
        <sz val="10"/>
        <color theme="1"/>
        <rFont val="Calibri"/>
        <scheme val="minor"/>
      </rPr>
      <t>Does the school have a disaster management plan that was developed/ tested in the last 3 years?</t>
    </r>
  </si>
  <si>
    <r>
      <t>2)</t>
    </r>
    <r>
      <rPr>
        <sz val="7"/>
        <color theme="1"/>
        <rFont val="Times New Roman"/>
      </rPr>
      <t xml:space="preserve">     </t>
    </r>
    <r>
      <rPr>
        <sz val="10"/>
        <color theme="1"/>
        <rFont val="Calibri"/>
        <scheme val="minor"/>
      </rPr>
      <t>If yes, was the plan updated and when?</t>
    </r>
  </si>
  <si>
    <r>
      <t>4)</t>
    </r>
    <r>
      <rPr>
        <sz val="7"/>
        <color theme="1"/>
        <rFont val="Times New Roman"/>
      </rPr>
      <t xml:space="preserve">     </t>
    </r>
    <r>
      <rPr>
        <sz val="10"/>
        <color theme="1"/>
        <rFont val="Calibri"/>
        <scheme val="minor"/>
      </rPr>
      <t>Has the school submitted the emergency plan to the relevant authorities?  If yes, when was it last submitted?</t>
    </r>
  </si>
  <si>
    <r>
      <t>5)</t>
    </r>
    <r>
      <rPr>
        <sz val="7"/>
        <color theme="1"/>
        <rFont val="Times New Roman"/>
      </rPr>
      <t xml:space="preserve">     </t>
    </r>
    <r>
      <rPr>
        <sz val="10"/>
        <color theme="1"/>
        <rFont val="Calibri"/>
        <scheme val="minor"/>
      </rPr>
      <t xml:space="preserve">If the school does not have anyone with first aid certification, does it have suitable and rapid means of obtaining first aid help? </t>
    </r>
  </si>
  <si>
    <r>
      <t>6)</t>
    </r>
    <r>
      <rPr>
        <sz val="7"/>
        <color theme="1"/>
        <rFont val="Times New Roman"/>
      </rPr>
      <t xml:space="preserve">     </t>
    </r>
    <r>
      <rPr>
        <sz val="10"/>
        <color theme="1"/>
        <rFont val="Calibri"/>
        <scheme val="minor"/>
      </rPr>
      <t xml:space="preserve">Is the school familiar with the National Comprehensive Disaster Management Policy and Framework, if such exists in the country?  </t>
    </r>
  </si>
  <si>
    <r>
      <t>7)</t>
    </r>
    <r>
      <rPr>
        <sz val="7"/>
        <color theme="1"/>
        <rFont val="Times New Roman"/>
      </rPr>
      <t xml:space="preserve">     </t>
    </r>
    <r>
      <rPr>
        <sz val="10"/>
        <color theme="1"/>
        <rFont val="Calibri"/>
        <scheme val="minor"/>
      </rPr>
      <t>If yes, does the school plan employ the Comprehensive Disaster Management policy to guide its structure?</t>
    </r>
  </si>
  <si>
    <r>
      <t>8)</t>
    </r>
    <r>
      <rPr>
        <sz val="7"/>
        <color theme="1"/>
        <rFont val="Times New Roman"/>
      </rPr>
      <t xml:space="preserve">     </t>
    </r>
    <r>
      <rPr>
        <sz val="10"/>
        <color theme="1"/>
        <rFont val="Calibri"/>
        <scheme val="minor"/>
      </rPr>
      <t xml:space="preserve">Are all teachers and school staff involved in the overall response, pre-, during and post-hazard event?   </t>
    </r>
  </si>
  <si>
    <r>
      <t>9)</t>
    </r>
    <r>
      <rPr>
        <sz val="7"/>
        <color theme="1"/>
        <rFont val="Times New Roman"/>
      </rPr>
      <t xml:space="preserve">     </t>
    </r>
    <r>
      <rPr>
        <sz val="10"/>
        <color theme="1"/>
        <rFont val="Calibri"/>
        <scheme val="minor"/>
      </rPr>
      <t>Are there protocols in place that refer to the relocation/transport of persons to designated “Safe Areas” in the community in the event of a disaster?</t>
    </r>
  </si>
  <si>
    <r>
      <t>10)</t>
    </r>
    <r>
      <rPr>
        <sz val="7"/>
        <color theme="1"/>
        <rFont val="Times New Roman"/>
      </rPr>
      <t xml:space="preserve">   </t>
    </r>
    <r>
      <rPr>
        <sz val="10"/>
        <color theme="1"/>
        <rFont val="Calibri"/>
        <scheme val="minor"/>
      </rPr>
      <t xml:space="preserve">Are there protocols that refer to securing these designated Safe Areas? </t>
    </r>
  </si>
  <si>
    <r>
      <t>11)</t>
    </r>
    <r>
      <rPr>
        <sz val="7"/>
        <color theme="1"/>
        <rFont val="Times New Roman"/>
      </rPr>
      <t xml:space="preserve">   </t>
    </r>
    <r>
      <rPr>
        <sz val="10"/>
        <color theme="1"/>
        <rFont val="Calibri"/>
        <scheme val="minor"/>
      </rPr>
      <t>Has the school participated in national simulation exercises conducted to test readiness and response?</t>
    </r>
  </si>
  <si>
    <r>
      <t>12)</t>
    </r>
    <r>
      <rPr>
        <sz val="7"/>
        <color theme="1"/>
        <rFont val="Times New Roman"/>
      </rPr>
      <t xml:space="preserve">   </t>
    </r>
    <r>
      <rPr>
        <sz val="10"/>
        <color theme="1"/>
        <rFont val="Calibri"/>
        <scheme val="minor"/>
      </rPr>
      <t>Has the school evaluated the results of its participation in the national simulation exercise and discussed the same with the staff?</t>
    </r>
  </si>
  <si>
    <r>
      <t>13)</t>
    </r>
    <r>
      <rPr>
        <sz val="7"/>
        <color theme="1"/>
        <rFont val="Times New Roman"/>
      </rPr>
      <t xml:space="preserve">   </t>
    </r>
    <r>
      <rPr>
        <sz val="10"/>
        <color theme="1"/>
        <rFont val="Calibri"/>
        <scheme val="minor"/>
      </rPr>
      <t>Is there a training programme in place for teachers and administration related to preparedness and response?  Briefly describe the type of training received (e.g., Fire suppression, basic life support, crisis intervention/stress management (CISM), etc).</t>
    </r>
  </si>
  <si>
    <r>
      <t>14)</t>
    </r>
    <r>
      <rPr>
        <sz val="7"/>
        <color theme="1"/>
        <rFont val="Times New Roman"/>
      </rPr>
      <t xml:space="preserve">   </t>
    </r>
    <r>
      <rPr>
        <sz val="10"/>
        <color theme="1"/>
        <rFont val="Calibri"/>
        <scheme val="minor"/>
      </rPr>
      <t>Has staffs been trained in at least one aspect of disaster management or health and safety?</t>
    </r>
  </si>
  <si>
    <r>
      <t>15)</t>
    </r>
    <r>
      <rPr>
        <sz val="7"/>
        <color theme="1"/>
        <rFont val="Times New Roman"/>
      </rPr>
      <t xml:space="preserve">   </t>
    </r>
    <r>
      <rPr>
        <sz val="10"/>
        <color theme="1"/>
        <rFont val="Calibri"/>
        <scheme val="minor"/>
      </rPr>
      <t>Has the school regularly drilled and simulated elements of the plan with staff, students and parents?</t>
    </r>
  </si>
  <si>
    <r>
      <t>16)</t>
    </r>
    <r>
      <rPr>
        <sz val="7"/>
        <color theme="1"/>
        <rFont val="Times New Roman"/>
      </rPr>
      <t xml:space="preserve">   </t>
    </r>
    <r>
      <rPr>
        <sz val="10"/>
        <color theme="1"/>
        <rFont val="Calibri"/>
        <scheme val="minor"/>
      </rPr>
      <t>Has the school updated its contact list of parents or alternate adults who may pick students up in the event of a hazard event or disaster?</t>
    </r>
  </si>
  <si>
    <r>
      <t>17)</t>
    </r>
    <r>
      <rPr>
        <sz val="7"/>
        <color theme="1"/>
        <rFont val="Times New Roman"/>
      </rPr>
      <t xml:space="preserve">   </t>
    </r>
    <r>
      <rPr>
        <sz val="10"/>
        <color theme="1"/>
        <rFont val="Calibri"/>
        <scheme val="minor"/>
      </rPr>
      <t xml:space="preserve">Is the school’s emergency plan based on any risk assessment conducted at the school? </t>
    </r>
  </si>
  <si>
    <r>
      <t>18)</t>
    </r>
    <r>
      <rPr>
        <sz val="7"/>
        <color theme="1"/>
        <rFont val="Times New Roman"/>
      </rPr>
      <t xml:space="preserve">   </t>
    </r>
    <r>
      <rPr>
        <sz val="10"/>
        <color theme="1"/>
        <rFont val="Calibri"/>
        <scheme val="minor"/>
      </rPr>
      <t>Has the school made arrangements to address incidents where multiple individuals have been injured?</t>
    </r>
  </si>
  <si>
    <r>
      <t>19)</t>
    </r>
    <r>
      <rPr>
        <sz val="7"/>
        <color theme="1"/>
        <rFont val="Times New Roman"/>
      </rPr>
      <t xml:space="preserve">   </t>
    </r>
    <r>
      <rPr>
        <sz val="10"/>
        <color theme="1"/>
        <rFont val="Calibri"/>
        <scheme val="minor"/>
      </rPr>
      <t>Does the school have easy access to fire blankets?</t>
    </r>
  </si>
  <si>
    <r>
      <t>20)</t>
    </r>
    <r>
      <rPr>
        <sz val="7"/>
        <color theme="1"/>
        <rFont val="Times New Roman"/>
      </rPr>
      <t xml:space="preserve">   </t>
    </r>
    <r>
      <rPr>
        <sz val="10"/>
        <color theme="1"/>
        <rFont val="Calibri"/>
        <scheme val="minor"/>
      </rPr>
      <t xml:space="preserve">Do you keep up-to-date student health records?   </t>
    </r>
  </si>
  <si>
    <r>
      <t>21)</t>
    </r>
    <r>
      <rPr>
        <sz val="7"/>
        <color theme="1"/>
        <rFont val="Times New Roman"/>
      </rPr>
      <t xml:space="preserve">   </t>
    </r>
    <r>
      <rPr>
        <sz val="10"/>
        <color theme="1"/>
        <rFont val="Calibri"/>
        <scheme val="minor"/>
      </rPr>
      <t xml:space="preserve">Do you have a designated person on staff responsible for maintaining student health records? </t>
    </r>
  </si>
  <si>
    <r>
      <t>22)</t>
    </r>
    <r>
      <rPr>
        <sz val="7"/>
        <color theme="1"/>
        <rFont val="Times New Roman"/>
      </rPr>
      <t xml:space="preserve">   </t>
    </r>
    <r>
      <rPr>
        <sz val="10"/>
        <color theme="1"/>
        <rFont val="Calibri"/>
        <scheme val="minor"/>
      </rPr>
      <t>Have the students been taught to immediately find a teacher or member of staff in the event of an emergency?</t>
    </r>
  </si>
  <si>
    <r>
      <t>23)</t>
    </r>
    <r>
      <rPr>
        <sz val="7"/>
        <color theme="1"/>
        <rFont val="Times New Roman"/>
      </rPr>
      <t xml:space="preserve">   </t>
    </r>
    <r>
      <rPr>
        <sz val="10"/>
        <color theme="1"/>
        <rFont val="Calibri"/>
        <scheme val="minor"/>
      </rPr>
      <t>In the event of an emergency, do members of staff know how to shut all utilities off prior to evacuating the building?</t>
    </r>
  </si>
  <si>
    <r>
      <t>24)</t>
    </r>
    <r>
      <rPr>
        <sz val="7"/>
        <color theme="1"/>
        <rFont val="Times New Roman"/>
      </rPr>
      <t xml:space="preserve">   </t>
    </r>
    <r>
      <rPr>
        <sz val="10"/>
        <color theme="1"/>
        <rFont val="Calibri"/>
        <scheme val="minor"/>
      </rPr>
      <t>Has the staffs been trained in appropriate elements of fire suppression and control?</t>
    </r>
  </si>
  <si>
    <r>
      <t>25)</t>
    </r>
    <r>
      <rPr>
        <sz val="7"/>
        <color theme="1"/>
        <rFont val="Times New Roman"/>
      </rPr>
      <t xml:space="preserve">   </t>
    </r>
    <r>
      <rPr>
        <sz val="10"/>
        <color theme="1"/>
        <rFont val="Calibri"/>
        <scheme val="minor"/>
      </rPr>
      <t>Are there emergency exit signs posted/ installed?</t>
    </r>
  </si>
  <si>
    <r>
      <t>26)</t>
    </r>
    <r>
      <rPr>
        <sz val="7"/>
        <color theme="1"/>
        <rFont val="Times New Roman"/>
      </rPr>
      <t xml:space="preserve">   </t>
    </r>
    <r>
      <rPr>
        <sz val="10"/>
        <color theme="1"/>
        <rFont val="Calibri"/>
        <scheme val="minor"/>
      </rPr>
      <t>Have Evacuation Plans been posted by doorways or high occupancy/traffic areas?</t>
    </r>
  </si>
  <si>
    <r>
      <t>27)</t>
    </r>
    <r>
      <rPr>
        <sz val="7"/>
        <color theme="1"/>
        <rFont val="Times New Roman"/>
      </rPr>
      <t xml:space="preserve">   </t>
    </r>
    <r>
      <rPr>
        <sz val="10"/>
        <color theme="1"/>
        <rFont val="Calibri"/>
        <scheme val="minor"/>
      </rPr>
      <t>Is there a first aid kit available for use?</t>
    </r>
  </si>
  <si>
    <r>
      <t>28)</t>
    </r>
    <r>
      <rPr>
        <sz val="7"/>
        <color theme="1"/>
        <rFont val="Times New Roman"/>
      </rPr>
      <t xml:space="preserve">   </t>
    </r>
    <r>
      <rPr>
        <sz val="10"/>
        <color theme="1"/>
        <rFont val="Calibri"/>
        <scheme val="minor"/>
      </rPr>
      <t>If yes, does the first aid kit have sufficient supplies?</t>
    </r>
  </si>
  <si>
    <r>
      <t>29)</t>
    </r>
    <r>
      <rPr>
        <sz val="7"/>
        <color theme="1"/>
        <rFont val="Times New Roman"/>
      </rPr>
      <t xml:space="preserve">   </t>
    </r>
    <r>
      <rPr>
        <sz val="10"/>
        <color theme="1"/>
        <rFont val="Calibri"/>
        <scheme val="minor"/>
      </rPr>
      <t>Are fire extinguishers tested and recharged on an annual basis?</t>
    </r>
  </si>
  <si>
    <r>
      <t>30)</t>
    </r>
    <r>
      <rPr>
        <sz val="7"/>
        <color theme="1"/>
        <rFont val="Times New Roman"/>
      </rPr>
      <t xml:space="preserve">   </t>
    </r>
    <r>
      <rPr>
        <sz val="10"/>
        <color theme="1"/>
        <rFont val="Calibri"/>
        <scheme val="minor"/>
      </rPr>
      <t>Are the smoke detectors tested regularly and their batteries changed on a regular basis?</t>
    </r>
  </si>
  <si>
    <r>
      <t>31)</t>
    </r>
    <r>
      <rPr>
        <sz val="7"/>
        <color theme="1"/>
        <rFont val="Times New Roman"/>
      </rPr>
      <t xml:space="preserve">   </t>
    </r>
    <r>
      <rPr>
        <sz val="10"/>
        <color theme="1"/>
        <rFont val="Calibri"/>
        <scheme val="minor"/>
      </rPr>
      <t>Has the emergency/disaster plan been shared with new members of staff?</t>
    </r>
  </si>
  <si>
    <r>
      <t>32)</t>
    </r>
    <r>
      <rPr>
        <sz val="7"/>
        <color theme="1"/>
        <rFont val="Times New Roman"/>
      </rPr>
      <t xml:space="preserve">   </t>
    </r>
    <r>
      <rPr>
        <sz val="10"/>
        <color theme="1"/>
        <rFont val="Calibri"/>
        <scheme val="minor"/>
      </rPr>
      <t>Are relevant authorities and parents aware of alternate evacuation locations?</t>
    </r>
  </si>
  <si>
    <r>
      <t>33)</t>
    </r>
    <r>
      <rPr>
        <sz val="7"/>
        <color theme="1"/>
        <rFont val="Times New Roman"/>
      </rPr>
      <t xml:space="preserve">   </t>
    </r>
    <r>
      <rPr>
        <sz val="10"/>
        <color theme="1"/>
        <rFont val="Calibri"/>
        <scheme val="minor"/>
      </rPr>
      <t xml:space="preserve">Does the school have written guidelines to account for staff and students during the event of emergencies?  </t>
    </r>
  </si>
  <si>
    <r>
      <t>34)</t>
    </r>
    <r>
      <rPr>
        <sz val="7"/>
        <color theme="1"/>
        <rFont val="Times New Roman"/>
      </rPr>
      <t xml:space="preserve">   </t>
    </r>
    <r>
      <rPr>
        <sz val="10"/>
        <color theme="1"/>
        <rFont val="Calibri"/>
        <scheme val="minor"/>
      </rPr>
      <t>Does the school maintain an inventory of emergency equipment and supplies?  Is the inventory list been updated at least once a year?</t>
    </r>
  </si>
  <si>
    <r>
      <t>35)</t>
    </r>
    <r>
      <rPr>
        <sz val="7"/>
        <color theme="1"/>
        <rFont val="Times New Roman"/>
      </rPr>
      <t xml:space="preserve">   </t>
    </r>
    <r>
      <rPr>
        <sz val="10"/>
        <color theme="1"/>
        <rFont val="Calibri"/>
        <scheme val="minor"/>
      </rPr>
      <t>Is there a Health and Safety Officer’s position and is it currently filled?</t>
    </r>
  </si>
  <si>
    <r>
      <t>36)</t>
    </r>
    <r>
      <rPr>
        <sz val="7"/>
        <color theme="1"/>
        <rFont val="Times New Roman"/>
      </rPr>
      <t xml:space="preserve">   </t>
    </r>
    <r>
      <rPr>
        <sz val="10"/>
        <color theme="1"/>
        <rFont val="Calibri"/>
        <scheme val="minor"/>
      </rPr>
      <t xml:space="preserve">Does the school have a functioning joint workplace health and safety committee or a representative elected from the employees? </t>
    </r>
  </si>
  <si>
    <r>
      <t>37)</t>
    </r>
    <r>
      <rPr>
        <sz val="7"/>
        <color theme="1"/>
        <rFont val="Times New Roman"/>
      </rPr>
      <t xml:space="preserve">   </t>
    </r>
    <r>
      <rPr>
        <sz val="10"/>
        <color theme="1"/>
        <rFont val="Calibri"/>
        <scheme val="minor"/>
      </rPr>
      <t>If the Health and Safety Officer position is not filled are arrangements being made to cover this area?</t>
    </r>
  </si>
  <si>
    <r>
      <t>38)</t>
    </r>
    <r>
      <rPr>
        <sz val="7"/>
        <color theme="1"/>
        <rFont val="Times New Roman"/>
      </rPr>
      <t xml:space="preserve">   </t>
    </r>
    <r>
      <rPr>
        <sz val="10"/>
        <color theme="1"/>
        <rFont val="Calibri"/>
        <scheme val="minor"/>
      </rPr>
      <t xml:space="preserve">Has the school, in consultation with the staff, prepared a written statement of the general policy with respect to the safety and health of the employees? </t>
    </r>
  </si>
  <si>
    <r>
      <t>39)</t>
    </r>
    <r>
      <rPr>
        <sz val="7"/>
        <color theme="1"/>
        <rFont val="Times New Roman"/>
      </rPr>
      <t xml:space="preserve">   </t>
    </r>
    <r>
      <rPr>
        <sz val="10"/>
        <color theme="1"/>
        <rFont val="Calibri"/>
        <scheme val="minor"/>
      </rPr>
      <t xml:space="preserve">Is a copy of the national occupational safety and health policy conspicuously posted in the school, if one exists? </t>
    </r>
  </si>
  <si>
    <r>
      <t>40)</t>
    </r>
    <r>
      <rPr>
        <sz val="7"/>
        <color theme="1"/>
        <rFont val="Times New Roman"/>
      </rPr>
      <t xml:space="preserve">   </t>
    </r>
    <r>
      <rPr>
        <sz val="10"/>
        <color theme="1"/>
        <rFont val="Calibri"/>
        <scheme val="minor"/>
      </rPr>
      <t xml:space="preserve">[For the High Schools and College]: Have you filed a notice to the relevant authorities stating the types of hazardous chemicals, physical agents, and the hazardous biological agents present at your institution? </t>
    </r>
  </si>
  <si>
    <r>
      <t>41)</t>
    </r>
    <r>
      <rPr>
        <sz val="7"/>
        <color theme="1"/>
        <rFont val="Times New Roman"/>
      </rPr>
      <t xml:space="preserve">   </t>
    </r>
    <r>
      <rPr>
        <sz val="10"/>
        <color theme="1"/>
        <rFont val="Calibri"/>
        <scheme val="minor"/>
      </rPr>
      <t xml:space="preserve">Has the school assessed and documented the risks to the safety of their personnel to which they are exposed whilst they are at work? </t>
    </r>
  </si>
  <si>
    <r>
      <t>42)</t>
    </r>
    <r>
      <rPr>
        <sz val="7"/>
        <color theme="1"/>
        <rFont val="Times New Roman"/>
      </rPr>
      <t xml:space="preserve">   </t>
    </r>
    <r>
      <rPr>
        <sz val="10"/>
        <color theme="1"/>
        <rFont val="Calibri"/>
        <scheme val="minor"/>
      </rPr>
      <t xml:space="preserve">Has the school assessed and documented the risks to the safety of persons not in their employment (students and school visitors) arising from normal school operations? </t>
    </r>
  </si>
  <si>
    <r>
      <t>43)</t>
    </r>
    <r>
      <rPr>
        <sz val="7"/>
        <color theme="1"/>
        <rFont val="Times New Roman"/>
      </rPr>
      <t xml:space="preserve">   </t>
    </r>
    <r>
      <rPr>
        <sz val="10"/>
        <color theme="1"/>
        <rFont val="Calibri"/>
        <scheme val="minor"/>
      </rPr>
      <t xml:space="preserve">Has the school identified any particular vulnerable group(s) exposed to the risks which may have been assessed? </t>
    </r>
  </si>
  <si>
    <r>
      <t>44)</t>
    </r>
    <r>
      <rPr>
        <sz val="7"/>
        <color theme="1"/>
        <rFont val="Times New Roman"/>
      </rPr>
      <t xml:space="preserve">   </t>
    </r>
    <r>
      <rPr>
        <sz val="10"/>
        <color theme="1"/>
        <rFont val="Calibri"/>
        <scheme val="minor"/>
      </rPr>
      <t>Do staff meetings’ minutes reflect any discussion on health and safety?</t>
    </r>
  </si>
  <si>
    <r>
      <t>45)</t>
    </r>
    <r>
      <rPr>
        <sz val="7"/>
        <color theme="1"/>
        <rFont val="Times New Roman"/>
      </rPr>
      <t xml:space="preserve">   </t>
    </r>
    <r>
      <rPr>
        <sz val="10"/>
        <color theme="1"/>
        <rFont val="Calibri"/>
        <scheme val="minor"/>
      </rPr>
      <t xml:space="preserve">Has the school made reasonable provisions to educate their employees of their obligations in respect to the performance of their duties related to health and safety management?  </t>
    </r>
  </si>
  <si>
    <r>
      <t>46)</t>
    </r>
    <r>
      <rPr>
        <sz val="7"/>
        <color theme="1"/>
        <rFont val="Times New Roman"/>
      </rPr>
      <t xml:space="preserve">   </t>
    </r>
    <r>
      <rPr>
        <sz val="10"/>
        <color theme="1"/>
        <rFont val="Calibri"/>
        <scheme val="minor"/>
      </rPr>
      <t>Does the school maintain an operational register which records all actions taken to address health and safety matters?</t>
    </r>
  </si>
  <si>
    <r>
      <t>47)</t>
    </r>
    <r>
      <rPr>
        <sz val="7"/>
        <color theme="1"/>
        <rFont val="Times New Roman"/>
      </rPr>
      <t xml:space="preserve">   </t>
    </r>
    <r>
      <rPr>
        <sz val="10"/>
        <color theme="1"/>
        <rFont val="Calibri"/>
        <scheme val="minor"/>
      </rPr>
      <t>Is there a programme for the prevention and detection of allergens, such as mould and dust at schools?</t>
    </r>
  </si>
  <si>
    <r>
      <t>48)</t>
    </r>
    <r>
      <rPr>
        <sz val="7"/>
        <color theme="1"/>
        <rFont val="Times New Roman"/>
      </rPr>
      <t xml:space="preserve">   </t>
    </r>
    <r>
      <rPr>
        <sz val="10"/>
        <color theme="1"/>
        <rFont val="Calibri"/>
        <scheme val="minor"/>
      </rPr>
      <t xml:space="preserve">Do you have a dedicated nurse and/or health care provider on-staff?  </t>
    </r>
  </si>
  <si>
    <r>
      <t>49)</t>
    </r>
    <r>
      <rPr>
        <sz val="7"/>
        <color theme="1"/>
        <rFont val="Times New Roman"/>
      </rPr>
      <t xml:space="preserve">   </t>
    </r>
    <r>
      <rPr>
        <sz val="10"/>
        <color theme="1"/>
        <rFont val="Calibri"/>
        <scheme val="minor"/>
      </rPr>
      <t xml:space="preserve">Is the nurse or health care provider on staff full-time?  </t>
    </r>
  </si>
  <si>
    <r>
      <t>50)</t>
    </r>
    <r>
      <rPr>
        <sz val="7"/>
        <color theme="1"/>
        <rFont val="Times New Roman"/>
      </rPr>
      <t xml:space="preserve">   </t>
    </r>
    <r>
      <rPr>
        <sz val="10"/>
        <color theme="1"/>
        <rFont val="Calibri"/>
        <scheme val="minor"/>
      </rPr>
      <t>If a nurse or health care provider is not on staff, does the school have immediate access to a dedicated nurse and/or health care provider for emergencies?</t>
    </r>
  </si>
  <si>
    <r>
      <t>51)</t>
    </r>
    <r>
      <rPr>
        <sz val="7"/>
        <color theme="1"/>
        <rFont val="Times New Roman"/>
      </rPr>
      <t xml:space="preserve">   </t>
    </r>
    <r>
      <rPr>
        <sz val="10"/>
        <color theme="1"/>
        <rFont val="Calibri"/>
        <scheme val="minor"/>
      </rPr>
      <t xml:space="preserve">Are students and staff encouraged to report potential hazards or contaminants near to the school to the principal or designee/supervision?  </t>
    </r>
  </si>
  <si>
    <r>
      <t>52)</t>
    </r>
    <r>
      <rPr>
        <sz val="7"/>
        <color theme="1"/>
        <rFont val="Times New Roman"/>
      </rPr>
      <t xml:space="preserve">   </t>
    </r>
    <r>
      <rPr>
        <sz val="10"/>
        <color theme="1"/>
        <rFont val="Calibri"/>
        <scheme val="minor"/>
      </rPr>
      <t xml:space="preserve">Has the school made provisions for the rapid transportation of injured staff or students to a hospital or health care facility? </t>
    </r>
  </si>
  <si>
    <r>
      <t>53)</t>
    </r>
    <r>
      <rPr>
        <sz val="7"/>
        <color theme="1"/>
        <rFont val="Times New Roman"/>
      </rPr>
      <t xml:space="preserve">   </t>
    </r>
    <r>
      <rPr>
        <sz val="10"/>
        <color theme="1"/>
        <rFont val="Calibri"/>
        <scheme val="minor"/>
      </rPr>
      <t>Has the school posted emergency numbers at visible locations next to their phones?</t>
    </r>
  </si>
  <si>
    <r>
      <t>54)</t>
    </r>
    <r>
      <rPr>
        <sz val="7"/>
        <color theme="1"/>
        <rFont val="Times New Roman"/>
      </rPr>
      <t xml:space="preserve">   </t>
    </r>
    <r>
      <rPr>
        <sz val="10"/>
        <color theme="1"/>
        <rFont val="Calibri"/>
        <scheme val="minor"/>
      </rPr>
      <t>Do students use the services of on, or off-campus food vendors? If no food service, skip to question # 59</t>
    </r>
  </si>
  <si>
    <r>
      <t>55)</t>
    </r>
    <r>
      <rPr>
        <sz val="7"/>
        <color theme="1"/>
        <rFont val="Times New Roman"/>
      </rPr>
      <t xml:space="preserve">   </t>
    </r>
    <r>
      <rPr>
        <sz val="10"/>
        <color theme="1"/>
        <rFont val="Calibri"/>
        <scheme val="minor"/>
      </rPr>
      <t>Are the kitchen/eating area/cafeteria well maintained and kept clean for the food service?</t>
    </r>
  </si>
  <si>
    <r>
      <t>56)</t>
    </r>
    <r>
      <rPr>
        <sz val="7"/>
        <color theme="1"/>
        <rFont val="Times New Roman"/>
      </rPr>
      <t xml:space="preserve">   </t>
    </r>
    <r>
      <rPr>
        <sz val="10"/>
        <color theme="1"/>
        <rFont val="Calibri"/>
        <scheme val="minor"/>
      </rPr>
      <t>Is there a designated food storage area that provides adequate storage space and is secured?</t>
    </r>
  </si>
  <si>
    <r>
      <t>57)</t>
    </r>
    <r>
      <rPr>
        <sz val="7"/>
        <color theme="1"/>
        <rFont val="Times New Roman"/>
      </rPr>
      <t xml:space="preserve">   </t>
    </r>
    <r>
      <rPr>
        <sz val="10"/>
        <color theme="1"/>
        <rFont val="Calibri"/>
        <scheme val="minor"/>
      </rPr>
      <t>Is a there fire suppression located within or in proximity to the kitchen/eating area/cafeteria?</t>
    </r>
  </si>
  <si>
    <r>
      <t>58)</t>
    </r>
    <r>
      <rPr>
        <sz val="7"/>
        <color theme="1"/>
        <rFont val="Times New Roman"/>
      </rPr>
      <t xml:space="preserve">   </t>
    </r>
    <r>
      <rPr>
        <sz val="10"/>
        <color theme="1"/>
        <rFont val="Calibri"/>
        <scheme val="minor"/>
      </rPr>
      <t>Is the food service area regularly inspected for signs of rodents and other pests?</t>
    </r>
  </si>
  <si>
    <r>
      <t>59)</t>
    </r>
    <r>
      <rPr>
        <sz val="7"/>
        <color theme="1"/>
        <rFont val="Times New Roman"/>
      </rPr>
      <t xml:space="preserve">   </t>
    </r>
    <r>
      <rPr>
        <sz val="10"/>
        <color theme="1"/>
        <rFont val="Calibri"/>
        <scheme val="minor"/>
      </rPr>
      <t xml:space="preserve">Does the school oversee or interact with the personnel providing food services at your educational facility? </t>
    </r>
    <r>
      <rPr>
        <b/>
        <sz val="10"/>
        <color theme="1"/>
        <rFont val="Calibri"/>
        <scheme val="minor"/>
      </rPr>
      <t xml:space="preserve"> </t>
    </r>
  </si>
  <si>
    <r>
      <t>60)</t>
    </r>
    <r>
      <rPr>
        <sz val="7"/>
        <color theme="1"/>
        <rFont val="Times New Roman"/>
      </rPr>
      <t xml:space="preserve">   </t>
    </r>
    <r>
      <rPr>
        <sz val="10"/>
        <color theme="1"/>
        <rFont val="Calibri"/>
        <scheme val="minor"/>
      </rPr>
      <t xml:space="preserve">Do the vendors providing food to students and staff have to comply with all applicable laws and regulations related to food management and handling prior to serving the school’s population?  </t>
    </r>
  </si>
  <si>
    <t xml:space="preserve">61)   Has the physical plant and grounds been evaluated for the presence of various hazards[1]?   </t>
  </si>
  <si>
    <r>
      <t>62)</t>
    </r>
    <r>
      <rPr>
        <sz val="7"/>
        <color theme="1"/>
        <rFont val="Times New Roman"/>
      </rPr>
      <t xml:space="preserve">   </t>
    </r>
    <r>
      <rPr>
        <sz val="10"/>
        <color theme="1"/>
        <rFont val="Calibri"/>
        <scheme val="minor"/>
      </rPr>
      <t>[Pre-school &amp; Primary]: If playground equipment is present, is there a maintenance programme in place for the upkeep and maintenance of the equipment?</t>
    </r>
  </si>
  <si>
    <t>63)   Have you taken steps to ensure that your school is earthquake safe[2]?</t>
  </si>
  <si>
    <r>
      <t>64)</t>
    </r>
    <r>
      <rPr>
        <sz val="7"/>
        <color theme="1"/>
        <rFont val="Times New Roman"/>
      </rPr>
      <t xml:space="preserve">   </t>
    </r>
    <r>
      <rPr>
        <sz val="10"/>
        <color theme="1"/>
        <rFont val="Calibri"/>
        <scheme val="minor"/>
      </rPr>
      <t>Has the school been assessed for structural integrity and soundness to minimize exposure of persons to risks to bodily injury?  If so, when it was last assessed and/or inspected.</t>
    </r>
  </si>
  <si>
    <r>
      <t>65)</t>
    </r>
    <r>
      <rPr>
        <sz val="7"/>
        <color theme="1"/>
        <rFont val="Times New Roman"/>
      </rPr>
      <t xml:space="preserve">   </t>
    </r>
    <r>
      <rPr>
        <sz val="10"/>
        <color theme="1"/>
        <rFont val="Calibri"/>
        <scheme val="minor"/>
      </rPr>
      <t xml:space="preserve">Is a regular maintenance programme in place to ensure that the school rooms are kept in a clean state? </t>
    </r>
  </si>
  <si>
    <r>
      <t>66)</t>
    </r>
    <r>
      <rPr>
        <sz val="7"/>
        <color theme="1"/>
        <rFont val="Times New Roman"/>
      </rPr>
      <t xml:space="preserve">   </t>
    </r>
    <r>
      <rPr>
        <sz val="10"/>
        <color theme="1"/>
        <rFont val="Calibri"/>
        <scheme val="minor"/>
      </rPr>
      <t>Are there policies in place to prevent overcrowding?</t>
    </r>
  </si>
  <si>
    <r>
      <t>67)</t>
    </r>
    <r>
      <rPr>
        <sz val="7"/>
        <color theme="1"/>
        <rFont val="Times New Roman"/>
      </rPr>
      <t xml:space="preserve">   </t>
    </r>
    <r>
      <rPr>
        <sz val="10"/>
        <color theme="1"/>
        <rFont val="Calibri"/>
        <scheme val="minor"/>
      </rPr>
      <t xml:space="preserve">Is a regular maintenance programme in place to ensure that the school is maintained at a reasonable temperature; i.e., rooms and offices? </t>
    </r>
  </si>
  <si>
    <r>
      <t>68)</t>
    </r>
    <r>
      <rPr>
        <sz val="7"/>
        <color theme="1"/>
        <rFont val="Times New Roman"/>
      </rPr>
      <t xml:space="preserve">   </t>
    </r>
    <r>
      <rPr>
        <sz val="10"/>
        <color theme="1"/>
        <rFont val="Calibri"/>
        <scheme val="minor"/>
      </rPr>
      <t xml:space="preserve">Is a regular maintenance programme in place to ensure that the school is provided with adequate ventilation? </t>
    </r>
  </si>
  <si>
    <r>
      <t>69)</t>
    </r>
    <r>
      <rPr>
        <sz val="7"/>
        <color theme="1"/>
        <rFont val="Times New Roman"/>
      </rPr>
      <t xml:space="preserve">   </t>
    </r>
    <r>
      <rPr>
        <sz val="10"/>
        <color theme="1"/>
        <rFont val="Calibri"/>
        <scheme val="minor"/>
      </rPr>
      <t>Is a regular maintenance programme in place to ensure that the school is provided with adequate lighting?</t>
    </r>
  </si>
  <si>
    <r>
      <t>70)</t>
    </r>
    <r>
      <rPr>
        <sz val="7"/>
        <color theme="1"/>
        <rFont val="Times New Roman"/>
      </rPr>
      <t xml:space="preserve">   </t>
    </r>
    <r>
      <rPr>
        <sz val="10"/>
        <color theme="1"/>
        <rFont val="Calibri"/>
        <scheme val="minor"/>
      </rPr>
      <t xml:space="preserve">Is a regular maintenance programme in place to ensure that the school is provided with effective means for draining floors and grounds? </t>
    </r>
  </si>
  <si>
    <r>
      <t>71)</t>
    </r>
    <r>
      <rPr>
        <sz val="7"/>
        <color theme="1"/>
        <rFont val="Times New Roman"/>
      </rPr>
      <t xml:space="preserve">   </t>
    </r>
    <r>
      <rPr>
        <sz val="10"/>
        <color theme="1"/>
        <rFont val="Calibri"/>
        <scheme val="minor"/>
      </rPr>
      <t>Are drains kept clear of debris and vegetation to avoid water accumulation and breeding of mosquitoes?</t>
    </r>
  </si>
  <si>
    <r>
      <t>72)</t>
    </r>
    <r>
      <rPr>
        <sz val="7"/>
        <color theme="1"/>
        <rFont val="Times New Roman"/>
      </rPr>
      <t xml:space="preserve">   </t>
    </r>
    <r>
      <rPr>
        <sz val="10"/>
        <color theme="1"/>
        <rFont val="Calibri"/>
        <scheme val="minor"/>
      </rPr>
      <t xml:space="preserve">Is a regular maintenance programme in place to ensure that the school is provided with adequate sanitary conveniences? </t>
    </r>
  </si>
  <si>
    <r>
      <t>74)</t>
    </r>
    <r>
      <rPr>
        <sz val="7"/>
        <color theme="1"/>
        <rFont val="Times New Roman"/>
      </rPr>
      <t xml:space="preserve">   </t>
    </r>
    <r>
      <rPr>
        <sz val="10"/>
        <color theme="1"/>
        <rFont val="Calibri"/>
        <scheme val="minor"/>
      </rPr>
      <t>Does the school provide accessible gender-specific bathrooms and showers available?</t>
    </r>
  </si>
  <si>
    <t xml:space="preserve">75)   Has the school taken adequate measures for the prevention of fire?[3] </t>
  </si>
  <si>
    <r>
      <t>76)</t>
    </r>
    <r>
      <rPr>
        <sz val="7"/>
        <color theme="1"/>
        <rFont val="Times New Roman"/>
      </rPr>
      <t xml:space="preserve">   </t>
    </r>
    <r>
      <rPr>
        <sz val="10"/>
        <color theme="1"/>
        <rFont val="Calibri"/>
        <scheme val="minor"/>
      </rPr>
      <t xml:space="preserve">Has the school provided adequate means of escape in the event of any emergency? </t>
    </r>
  </si>
  <si>
    <r>
      <t>77)</t>
    </r>
    <r>
      <rPr>
        <sz val="7"/>
        <color theme="1"/>
        <rFont val="Times New Roman"/>
      </rPr>
      <t xml:space="preserve">   </t>
    </r>
    <r>
      <rPr>
        <sz val="10"/>
        <color theme="1"/>
        <rFont val="Calibri"/>
        <scheme val="minor"/>
      </rPr>
      <t>In the event of emergencies, do the exit doors open outwards?</t>
    </r>
  </si>
  <si>
    <r>
      <t>78)</t>
    </r>
    <r>
      <rPr>
        <sz val="7"/>
        <color theme="1"/>
        <rFont val="Times New Roman"/>
      </rPr>
      <t xml:space="preserve">   </t>
    </r>
    <r>
      <rPr>
        <sz val="10"/>
        <color theme="1"/>
        <rFont val="Calibri"/>
        <scheme val="minor"/>
      </rPr>
      <t>Do the windows provide adequate ventilation?</t>
    </r>
  </si>
  <si>
    <r>
      <t>79)</t>
    </r>
    <r>
      <rPr>
        <sz val="7"/>
        <color theme="1"/>
        <rFont val="Times New Roman"/>
      </rPr>
      <t xml:space="preserve">   </t>
    </r>
    <r>
      <rPr>
        <sz val="10"/>
        <color theme="1"/>
        <rFont val="Calibri"/>
        <scheme val="minor"/>
      </rPr>
      <t xml:space="preserve">Are the windows equipped with hurricane shutters? </t>
    </r>
  </si>
  <si>
    <r>
      <t>80)</t>
    </r>
    <r>
      <rPr>
        <sz val="7"/>
        <color theme="1"/>
        <rFont val="Times New Roman"/>
      </rPr>
      <t xml:space="preserve">   </t>
    </r>
    <r>
      <rPr>
        <sz val="10"/>
        <color theme="1"/>
        <rFont val="Calibri"/>
        <scheme val="minor"/>
      </rPr>
      <t>If no, are the windows hurricane rated, designed or certified?</t>
    </r>
  </si>
  <si>
    <r>
      <t>81)</t>
    </r>
    <r>
      <rPr>
        <sz val="7"/>
        <color theme="1"/>
        <rFont val="Times New Roman"/>
      </rPr>
      <t xml:space="preserve">   </t>
    </r>
    <r>
      <rPr>
        <sz val="10"/>
        <color theme="1"/>
        <rFont val="Calibri"/>
        <scheme val="minor"/>
      </rPr>
      <t>Are the windows outfitted with screens?</t>
    </r>
  </si>
  <si>
    <r>
      <t>82)</t>
    </r>
    <r>
      <rPr>
        <sz val="7"/>
        <color theme="1"/>
        <rFont val="Times New Roman"/>
      </rPr>
      <t xml:space="preserve">   </t>
    </r>
    <r>
      <rPr>
        <sz val="10"/>
        <color theme="1"/>
        <rFont val="Calibri"/>
        <scheme val="minor"/>
      </rPr>
      <t>If LPG tanks are used, are they stored and secured in a safe location?</t>
    </r>
  </si>
  <si>
    <r>
      <t>83)</t>
    </r>
    <r>
      <rPr>
        <sz val="7"/>
        <color theme="1"/>
        <rFont val="Times New Roman"/>
      </rPr>
      <t xml:space="preserve">   </t>
    </r>
    <r>
      <rPr>
        <sz val="10"/>
        <color theme="1"/>
        <rFont val="Calibri"/>
        <scheme val="minor"/>
      </rPr>
      <t>Is the perimeter fence around the school in tact?</t>
    </r>
  </si>
  <si>
    <r>
      <t>84)</t>
    </r>
    <r>
      <rPr>
        <sz val="7"/>
        <color theme="1"/>
        <rFont val="Times New Roman"/>
      </rPr>
      <t xml:space="preserve">   </t>
    </r>
    <r>
      <rPr>
        <sz val="10"/>
        <color theme="1"/>
        <rFont val="Calibri"/>
        <scheme val="minor"/>
      </rPr>
      <t>Is the perimeter fence free from overhanging trees?</t>
    </r>
  </si>
  <si>
    <r>
      <t>85)</t>
    </r>
    <r>
      <rPr>
        <sz val="7"/>
        <color theme="1"/>
        <rFont val="Times New Roman"/>
      </rPr>
      <t xml:space="preserve">   </t>
    </r>
    <r>
      <rPr>
        <sz val="10"/>
        <color theme="1"/>
        <rFont val="Calibri"/>
        <scheme val="minor"/>
      </rPr>
      <t>Has the facility been inspected for the presence of asbestos or lead paints? If yes, skip to question 86.</t>
    </r>
  </si>
  <si>
    <r>
      <t>86)</t>
    </r>
    <r>
      <rPr>
        <sz val="7"/>
        <color theme="1"/>
        <rFont val="Times New Roman"/>
      </rPr>
      <t xml:space="preserve">   </t>
    </r>
    <r>
      <rPr>
        <sz val="10"/>
        <color theme="1"/>
        <rFont val="Calibri"/>
        <scheme val="minor"/>
      </rPr>
      <t>If no, are plans being made to have the facility inspected?</t>
    </r>
  </si>
  <si>
    <r>
      <t>87)</t>
    </r>
    <r>
      <rPr>
        <sz val="7"/>
        <color theme="1"/>
        <rFont val="Times New Roman"/>
      </rPr>
      <t xml:space="preserve">   </t>
    </r>
    <r>
      <rPr>
        <sz val="10"/>
        <color theme="1"/>
        <rFont val="Calibri"/>
        <scheme val="minor"/>
      </rPr>
      <t>If asbestos or lead paint has been found to be present, has a plan for containment and removal been devised?</t>
    </r>
  </si>
  <si>
    <r>
      <t>88)</t>
    </r>
    <r>
      <rPr>
        <sz val="7"/>
        <color theme="1"/>
        <rFont val="Times New Roman"/>
      </rPr>
      <t xml:space="preserve">   </t>
    </r>
    <r>
      <rPr>
        <sz val="10"/>
        <color theme="1"/>
        <rFont val="Calibri"/>
        <scheme val="minor"/>
      </rPr>
      <t>Does the school have and use cisterns or reserve water storage containers? If no, skip to question 90.</t>
    </r>
  </si>
  <si>
    <r>
      <t>89)</t>
    </r>
    <r>
      <rPr>
        <sz val="7"/>
        <color theme="1"/>
        <rFont val="Times New Roman"/>
      </rPr>
      <t xml:space="preserve">   </t>
    </r>
    <r>
      <rPr>
        <sz val="10"/>
        <color theme="1"/>
        <rFont val="Calibri"/>
        <scheme val="minor"/>
      </rPr>
      <t>If yes, does the cisterns or water storage container provide adequate water supply for at least 3 days?</t>
    </r>
  </si>
  <si>
    <r>
      <t>90)</t>
    </r>
    <r>
      <rPr>
        <sz val="7"/>
        <color theme="1"/>
        <rFont val="Times New Roman"/>
      </rPr>
      <t xml:space="preserve">   </t>
    </r>
    <r>
      <rPr>
        <sz val="10"/>
        <color theme="1"/>
        <rFont val="Calibri"/>
        <scheme val="minor"/>
      </rPr>
      <t xml:space="preserve">Is the water from the cistern or storage tanks used for consumption or cooking? </t>
    </r>
  </si>
  <si>
    <r>
      <t>91)</t>
    </r>
    <r>
      <rPr>
        <sz val="7"/>
        <color theme="1"/>
        <rFont val="Times New Roman"/>
      </rPr>
      <t xml:space="preserve">   </t>
    </r>
    <r>
      <rPr>
        <sz val="10"/>
        <color theme="1"/>
        <rFont val="Calibri"/>
        <scheme val="minor"/>
      </rPr>
      <t>If yes, is there a water filtration system connected to the reserve water supply lines?</t>
    </r>
  </si>
  <si>
    <t>92)   Do you have on-campus security (whether contracted or public[4])? If no security is present skip to question 94.</t>
  </si>
  <si>
    <r>
      <t>93)</t>
    </r>
    <r>
      <rPr>
        <sz val="7"/>
        <color theme="1"/>
        <rFont val="Times New Roman"/>
      </rPr>
      <t xml:space="preserve">   </t>
    </r>
    <r>
      <rPr>
        <sz val="10"/>
        <color theme="1"/>
        <rFont val="Calibri"/>
        <scheme val="minor"/>
      </rPr>
      <t xml:space="preserve">Do you oversee or interact with the personnel providing security services at your educational facility? </t>
    </r>
    <r>
      <rPr>
        <b/>
        <sz val="10"/>
        <color theme="1"/>
        <rFont val="Calibri"/>
        <scheme val="minor"/>
      </rPr>
      <t xml:space="preserve"> </t>
    </r>
  </si>
  <si>
    <r>
      <t>94)</t>
    </r>
    <r>
      <rPr>
        <sz val="7"/>
        <color theme="1"/>
        <rFont val="Times New Roman"/>
      </rPr>
      <t xml:space="preserve">   </t>
    </r>
    <r>
      <rPr>
        <sz val="10"/>
        <color theme="1"/>
        <rFont val="Calibri"/>
        <scheme val="minor"/>
      </rPr>
      <t xml:space="preserve">Are security personnel involved in emergency drills?  </t>
    </r>
  </si>
  <si>
    <r>
      <t>95)</t>
    </r>
    <r>
      <rPr>
        <sz val="7"/>
        <color theme="1"/>
        <rFont val="Times New Roman"/>
      </rPr>
      <t xml:space="preserve">   </t>
    </r>
    <r>
      <rPr>
        <sz val="10"/>
        <color theme="1"/>
        <rFont val="Calibri"/>
        <scheme val="minor"/>
      </rPr>
      <t>Who do the on-site security personnel report to in the event of a security issue?</t>
    </r>
  </si>
  <si>
    <r>
      <t>96)</t>
    </r>
    <r>
      <rPr>
        <sz val="7"/>
        <color theme="1"/>
        <rFont val="Times New Roman"/>
      </rPr>
      <t xml:space="preserve">   </t>
    </r>
    <r>
      <rPr>
        <sz val="10"/>
        <color theme="1"/>
        <rFont val="Calibri"/>
        <scheme val="minor"/>
      </rPr>
      <t xml:space="preserve">If an act of violence is committed within the school, what is the role of on-campus security in the event?  </t>
    </r>
  </si>
  <si>
    <r>
      <t>97)</t>
    </r>
    <r>
      <rPr>
        <sz val="7"/>
        <color theme="1"/>
        <rFont val="Times New Roman"/>
      </rPr>
      <t xml:space="preserve">   </t>
    </r>
    <r>
      <rPr>
        <sz val="10"/>
        <color theme="1"/>
        <rFont val="Calibri"/>
        <scheme val="minor"/>
      </rPr>
      <t>Are visitors screened, required to sign in, or issued passes while on school grounds?</t>
    </r>
  </si>
  <si>
    <r>
      <t>98)</t>
    </r>
    <r>
      <rPr>
        <sz val="7"/>
        <color theme="1"/>
        <rFont val="Times New Roman"/>
      </rPr>
      <t xml:space="preserve">   </t>
    </r>
    <r>
      <rPr>
        <sz val="10"/>
        <color theme="1"/>
        <rFont val="Calibri"/>
        <scheme val="minor"/>
      </rPr>
      <t>[Pre-school]: Is there a procedure in place to monitor who drops off and collects children?</t>
    </r>
  </si>
  <si>
    <r>
      <t>99)</t>
    </r>
    <r>
      <rPr>
        <sz val="7"/>
        <color theme="1"/>
        <rFont val="Times New Roman"/>
      </rPr>
      <t xml:space="preserve">   </t>
    </r>
    <r>
      <rPr>
        <sz val="10"/>
        <color theme="1"/>
        <rFont val="Calibri"/>
        <scheme val="minor"/>
      </rPr>
      <t>What is your strategy to mitigate the escalation of a violent event?  Provide specific steps for response.</t>
    </r>
  </si>
  <si>
    <t>100)Do you have policies or guidelines for detecting and handling bullying and other acts of intimidation and aggression?</t>
  </si>
  <si>
    <t>101)Do you have a method of accounting for students that leave on school sponsored adventure/activities?</t>
  </si>
  <si>
    <t>102)Do you have a way of addressing complications that occur off-site during sponsored adventure/activities?</t>
  </si>
  <si>
    <t>103)What is the number of responsible adults to students (ratio) that is required for the performance of off-school visits?</t>
  </si>
  <si>
    <t>104)Do you have a system for accounting the number and purpose of the vehicles that enter and leave the premises?</t>
  </si>
  <si>
    <t>105)Do you control areas where cars may enter or leave the school premises through clearly labelled routes?</t>
  </si>
  <si>
    <t xml:space="preserve">106)Does the school have adequate means to monitor staff and students who may be under the influence of alcohol, addictive drugs or any other substance which may adversely affect the health and safety of other staff members or students or other persons found within the premises?[5] </t>
  </si>
  <si>
    <t>107)Does the school provide or distribute safety glasses/goggles prior to the use of chemicals at its facility?</t>
  </si>
  <si>
    <t>108)Does the school provide gloves or other skin protection prior to the use of a potentially hazardous chemical?</t>
  </si>
  <si>
    <t>109)Does the school provide lab coats, aprons or other protective equipment prior to handling potentially hazardous chemicals?</t>
  </si>
  <si>
    <t xml:space="preserve">110)Does the school have accessible eye wash stations? </t>
  </si>
  <si>
    <t>111)Does the school provide deluge showers at the labs?</t>
  </si>
  <si>
    <t xml:space="preserve">112)Have arrangements been made to restrict entry into an area where there may be exposure to risk (of head, eye, ear, hand or foot injury from air contaminants or any other bodily injury) unless a member of staff or student is wearing the protective clothing or device provided to them? </t>
  </si>
  <si>
    <t>113)Has the school conspicuously displayed a notice in areas where protective clothing or devices are required to be worn? Where construction may occur within a school compound has the school posted a notice at the construction site warning individuals of the activity?</t>
  </si>
  <si>
    <t xml:space="preserve">114)Where a member of staff or a student may be required to manually lift, carry or move anything above a specified maximum weight, has the school made arrangements to protect said person from bodily harm or injury?  If so, please specify. </t>
  </si>
  <si>
    <t xml:space="preserve">115)Where a process involves heat or steam, have adequate facilities to protect a person from the heat or steam been provided and maintained? </t>
  </si>
  <si>
    <t xml:space="preserve">116)Has the school, after being notified by a female employee that she is pregnant and upon production of a medical certificate to that effect, adapted the working conditions of the female employee to ensure that she is not involved in the use of, or exposed to, chemicals, substances or anything dangerous to the health of the unborn child? </t>
  </si>
  <si>
    <t xml:space="preserve">118)Has the school instructed the employees and any young person on the appropriate use and safety precautions required for the use of potentially hazardous machinery? </t>
  </si>
  <si>
    <t xml:space="preserve">119)Has the school provided adequate supervision by a person who has special knowledge and experience in the operation of a hazardous machine? </t>
  </si>
  <si>
    <t xml:space="preserve">120)Has the school taken adequate steps to prevent hearing impairment caused by noise, and diseases caused by vibration, from occurring to persons in, or in the vicinity of the workplace? </t>
  </si>
  <si>
    <t xml:space="preserve">121)Has the school ensured that protective equipment necessary to protect students and employees from noise and vibration are worn or used at all appropriate times? </t>
  </si>
  <si>
    <t xml:space="preserve">122)Has the school ensured that the initial and periodic medical evaluations of those employees exposed to the risk of injury to their hearing or of developing a condition caused by vibration has occurred? </t>
  </si>
  <si>
    <t xml:space="preserve">123)Has the school made arrangements for an employee to report to his or her employer or supervisor the absence of, or defect in, any equipment or protective device and clothing of which he or she is aware and which may endanger himself or herself or another employee or person? </t>
  </si>
  <si>
    <t>124)Has an up-to-date inventory of all hazardous and/or cleaning chemicals been prepared?</t>
  </si>
  <si>
    <t>125)Is the inventory of hazardous and/ or cleaning chemicals properly stored and secured?</t>
  </si>
  <si>
    <t xml:space="preserve">126)Has the school furnished a copy of the most recent version of the inventory and of every unexpired chemical safety data sheet to a representative of the health and safety committee, or the health and safety employee representative? </t>
  </si>
  <si>
    <r>
      <t>127)</t>
    </r>
    <r>
      <rPr>
        <i/>
        <sz val="10"/>
        <color theme="1"/>
        <rFont val="Calibri"/>
        <scheme val="minor"/>
      </rPr>
      <t>[Schools operating with chemistry labs or other types of facilities where students and staff may be exposed to chemicals]:</t>
    </r>
    <r>
      <rPr>
        <sz val="10"/>
        <color theme="1"/>
        <rFont val="Calibri"/>
        <scheme val="minor"/>
      </rPr>
      <t xml:space="preserve"> Has the school taken all necessary precautions to prevent eating or the storage of food at facilities where dangerous chemicals may be used? </t>
    </r>
  </si>
  <si>
    <t>128)Has the school obtained or prepared up-to-date chemical safety data sheets for all hazardous chemicals present on the facility?</t>
  </si>
  <si>
    <t>129)Has the school ensured that the information available in chemical safety data sheets is available in English and any other language indicated by the situation at the school?</t>
  </si>
  <si>
    <r>
      <t>130)</t>
    </r>
    <r>
      <rPr>
        <i/>
        <sz val="10"/>
        <color theme="1"/>
        <rFont val="Calibri"/>
        <scheme val="minor"/>
      </rPr>
      <t>[Schools operating with chemistry labs/automotive shops/tech vocational facilities or other types of facilities where students and staff may be exposed to chemicals]:</t>
    </r>
    <r>
      <rPr>
        <sz val="10"/>
        <color theme="1"/>
        <rFont val="Calibri"/>
        <scheme val="minor"/>
      </rPr>
      <t xml:space="preserve"> Has the school made arrangements with respect to any process involving the use of, or exposure to, products containing benzene (which term means the aromatic hydrocarbon C</t>
    </r>
    <r>
      <rPr>
        <vertAlign val="subscript"/>
        <sz val="10"/>
        <color theme="1"/>
        <rFont val="Calibri"/>
        <scheme val="minor"/>
      </rPr>
      <t>6</t>
    </r>
    <r>
      <rPr>
        <sz val="10"/>
        <color theme="1"/>
        <rFont val="Calibri"/>
        <scheme val="minor"/>
      </rPr>
      <t>H</t>
    </r>
    <r>
      <rPr>
        <vertAlign val="subscript"/>
        <sz val="10"/>
        <color theme="1"/>
        <rFont val="Calibri"/>
        <scheme val="minor"/>
      </rPr>
      <t>6</t>
    </r>
    <r>
      <rPr>
        <sz val="10"/>
        <color theme="1"/>
        <rFont val="Calibri"/>
        <scheme val="minor"/>
      </rPr>
      <t xml:space="preserve"> itself or any product the benzene content of which exceeds one percent by volume) or other potentially dangerous substance, to find harmless or less harmful substitutes which may be used if they are available?  </t>
    </r>
  </si>
  <si>
    <t xml:space="preserve">131)If benzene or other aromatic hydrocarbon substitutes are not available then is the school carrying out the process, as far as is practicable, in an enclosed system or where an enclosed system is not practicable, within equipment with effective means to ensure the removal of benzene fumes to the extent necessary for the protection of the health of staff and students? </t>
  </si>
  <si>
    <t xml:space="preserve">132)Where a school must store and work with benzene, has the word “benzene” and appropriate danger signals been clearly and visibly posted on any container holding benzene? </t>
  </si>
  <si>
    <t>133)Has any member of the school’s staff who may be exposed to benzene received appropriate instructions about safeguarding health and preventing accidents, as well as about action to be taken if there is any evidence of benzene poisoning?</t>
  </si>
  <si>
    <t xml:space="preserve">134)Has the school ensured that all hazardous chemicals present on the facility grounds are labelled in a way easily understandable to the employees and students? </t>
  </si>
  <si>
    <t xml:space="preserve">135)Has the school obtained or prepared up-to-date chemical safety data sheets for all hazardous chemicals present on the facility grounds? </t>
  </si>
  <si>
    <t xml:space="preserve">136)Has the school ensured that the information available in chemical safety data sheets is available in English and any other language indicated by the situation at the school? </t>
  </si>
  <si>
    <t xml:space="preserve">137)Has the school ensured that when hazardous chemicals are transferred into other containers or equipment, the contents are indicated in a manner which will make known to employees, their identity, any hazards associated with their use, and any safety precautions to be observed? </t>
  </si>
  <si>
    <t xml:space="preserve">138)Has the school ensured that information is provided on the handling and safe disposal of hazardous chemicals which are no longer required and containers which have been emptied but which may contain residues of hazardous chemicals, so that the risk to safety and health and to the environment is eliminated or minimized? </t>
  </si>
  <si>
    <t xml:space="preserve">139)Has the school ensured that a hazardous chemical is not used, handled or stored unless the prescribed requirements concerning identification, chemical safety data sheets and worker instruction and training of the use of the chemicals are met? </t>
  </si>
  <si>
    <t xml:space="preserve">140)Has the school made available access to information by any employee on any unexpired chemical safety data sheet regarding hazardous chemicals at the workplace? </t>
  </si>
  <si>
    <t xml:space="preserve">141)Has the school ensured that a hazardous chemical is not used, handled or stored unless the prescribed requirements concerning identification, chemical safety data sheets and worker instruction and training of the use of the chemicals are met? </t>
  </si>
  <si>
    <t>142)Once a report of a possible hazardous material or contaminant is made, does the school have a mechanism for reporting the same to authorities and following up on the incident?</t>
  </si>
  <si>
    <t>Table 3: Building Condition Assessment</t>
  </si>
  <si>
    <t>A condition audit will be performed to determine the current condition and expected remaining economic life of the building’s components. It is a vehicle for producing a complete inventory of a building (including equipment) that identifies deficiencies that affect safety within schools. Areas to be examined will include the structure, external walls and roof, interior building elements, mechanical systems and safety/ Code compliance which include fire safety items and provisions for handicap accessibility.</t>
  </si>
  <si>
    <t>Component</t>
  </si>
  <si>
    <t>Systems</t>
  </si>
  <si>
    <t>Scoring Range</t>
  </si>
  <si>
    <t>Score Achieved</t>
  </si>
  <si>
    <t>1.0 Exterior Building Elements</t>
  </si>
  <si>
    <t>1.1 Foundation/ Structure</t>
  </si>
  <si>
    <t>1.2 Exterior Walls</t>
  </si>
  <si>
    <t>1.3 Roof System</t>
  </si>
  <si>
    <t>1.4 Windows/ Doors</t>
  </si>
  <si>
    <t>1.5 Trims / Finishes</t>
  </si>
  <si>
    <t>Total Exterior Score</t>
  </si>
  <si>
    <t>2.0 Interior Building Elements</t>
  </si>
  <si>
    <t>2.1 Ceiling</t>
  </si>
  <si>
    <t>2.2 Interior Walls/ Doors</t>
  </si>
  <si>
    <t>2.3 Floors</t>
  </si>
  <si>
    <t>2.4 Fixed Furniture Equipment</t>
  </si>
  <si>
    <t>Total Interior Score</t>
  </si>
  <si>
    <t>3.0 Mechanical Systems</t>
  </si>
  <si>
    <t>3.1 Ventilation</t>
  </si>
  <si>
    <t>3.2 Electrical</t>
  </si>
  <si>
    <t>3.3 Plumbing</t>
  </si>
  <si>
    <t>3.4 Lighting (Interior &amp; Exterior)</t>
  </si>
  <si>
    <t>Total Mechanical Systems Score</t>
  </si>
  <si>
    <t>4.0 Safety/ Code Compliance</t>
  </si>
  <si>
    <t>4.1 Means of Exit</t>
  </si>
  <si>
    <t>4.2 Fire Control</t>
  </si>
  <si>
    <t>4.3 Fire Alarm</t>
  </si>
  <si>
    <t>4.4 Emergency Lighting</t>
  </si>
  <si>
    <t>4.5 Fire Resistance</t>
  </si>
  <si>
    <t>4.4 Provisions for Handicap/ Accessibility</t>
  </si>
  <si>
    <t>Total Safety/Code Compliance Score</t>
  </si>
  <si>
    <t>Total Building Condition Score</t>
  </si>
  <si>
    <t>Code score conversion</t>
  </si>
  <si>
    <t>Rating</t>
  </si>
  <si>
    <t>Definition</t>
  </si>
  <si>
    <t>80- 100</t>
  </si>
  <si>
    <t>The overall building condition is Good to Excellent and makes a positive contribution to educational environment.</t>
  </si>
  <si>
    <t>60- 80</t>
  </si>
  <si>
    <t>The building is generally suitable.  Minor improvements are needed.</t>
  </si>
  <si>
    <t>40- 60</t>
  </si>
  <si>
    <t>The building has suitable characteristics, but requires specific upgrades.</t>
  </si>
  <si>
    <t>20- 40</t>
  </si>
  <si>
    <t>The building has serious deficiencies.</t>
  </si>
  <si>
    <t>Under 20</t>
  </si>
  <si>
    <t>The building is unsuitable for intended use.</t>
  </si>
  <si>
    <t>Overall Conclusions</t>
  </si>
  <si>
    <r>
      <t>Evaluator Signature  ___________________________________________      Print Name  _____________________________________________</t>
    </r>
    <r>
      <rPr>
        <sz val="10"/>
        <color rgb="FF000000"/>
        <rFont val="Calibri"/>
        <scheme val="minor"/>
      </rPr>
      <t xml:space="preserve">                     </t>
    </r>
  </si>
  <si>
    <t>Date</t>
  </si>
  <si>
    <t>School Representative Signature  _________________________________________  Print Name  ___________________________________________</t>
  </si>
  <si>
    <t>SCORING GUIDE</t>
  </si>
  <si>
    <t>The basis of this guide is to provide a set of detailed criteria to aid in assessing and scoring each system within each building component. The detailed rating system provides consistency and justification for the rating of each system of each component. The Building Condition Assessment (BCA) is grouped into four (4) categories of building components. These include Exterior, Interior, Mechanical systems and Safety/Code Compliance.</t>
  </si>
  <si>
    <r>
      <t>1.0</t>
    </r>
    <r>
      <rPr>
        <b/>
        <sz val="7"/>
        <color theme="1"/>
        <rFont val="Times New Roman"/>
      </rPr>
      <t xml:space="preserve">  </t>
    </r>
    <r>
      <rPr>
        <b/>
        <sz val="8"/>
        <color theme="1"/>
        <rFont val="Arial"/>
      </rPr>
      <t>Exterior Building Elements</t>
    </r>
  </si>
  <si>
    <r>
      <t>1.1.</t>
    </r>
    <r>
      <rPr>
        <b/>
        <sz val="7"/>
        <color theme="1"/>
        <rFont val="Times New Roman"/>
      </rPr>
      <t xml:space="preserve">  </t>
    </r>
    <r>
      <rPr>
        <b/>
        <sz val="8"/>
        <color theme="1"/>
        <rFont val="Arial"/>
      </rPr>
      <t>Foundation/ Structure (Score range: 4-12)</t>
    </r>
  </si>
  <si>
    <r>
      <t>1.2.</t>
    </r>
    <r>
      <rPr>
        <b/>
        <sz val="7"/>
        <color theme="1"/>
        <rFont val="Times New Roman"/>
      </rPr>
      <t xml:space="preserve">  </t>
    </r>
    <r>
      <rPr>
        <b/>
        <sz val="8"/>
        <color theme="1"/>
        <rFont val="Arial"/>
      </rPr>
      <t>Exterior Walls (Score range: 1-8)</t>
    </r>
  </si>
  <si>
    <r>
      <t>1.3.</t>
    </r>
    <r>
      <rPr>
        <b/>
        <sz val="7"/>
        <color theme="1"/>
        <rFont val="Times New Roman"/>
      </rPr>
      <t xml:space="preserve">  </t>
    </r>
    <r>
      <rPr>
        <b/>
        <sz val="8"/>
        <color theme="1"/>
        <rFont val="Arial"/>
      </rPr>
      <t>Roof system (Score range 0-7)</t>
    </r>
  </si>
  <si>
    <r>
      <t>1.4.</t>
    </r>
    <r>
      <rPr>
        <b/>
        <sz val="7"/>
        <color theme="1"/>
        <rFont val="Times New Roman"/>
      </rPr>
      <t xml:space="preserve">  </t>
    </r>
    <r>
      <rPr>
        <b/>
        <sz val="8"/>
        <color theme="1"/>
        <rFont val="Arial"/>
      </rPr>
      <t>Windows/ Doors (Score range 0-3)</t>
    </r>
  </si>
  <si>
    <r>
      <t>1.5.</t>
    </r>
    <r>
      <rPr>
        <b/>
        <sz val="7"/>
        <color theme="1"/>
        <rFont val="Times New Roman"/>
      </rPr>
      <t xml:space="preserve">  </t>
    </r>
    <r>
      <rPr>
        <b/>
        <sz val="8"/>
        <color theme="1"/>
        <rFont val="Arial"/>
      </rPr>
      <t>Trims / Finishes (Score range 0-3)</t>
    </r>
  </si>
  <si>
    <r>
      <t>2.</t>
    </r>
    <r>
      <rPr>
        <b/>
        <sz val="7"/>
        <color theme="1"/>
        <rFont val="Times New Roman"/>
      </rPr>
      <t xml:space="preserve">     </t>
    </r>
    <r>
      <rPr>
        <b/>
        <sz val="8"/>
        <color theme="1"/>
        <rFont val="Arial"/>
      </rPr>
      <t>Interior Building Elements</t>
    </r>
  </si>
  <si>
    <r>
      <t>2.1.</t>
    </r>
    <r>
      <rPr>
        <b/>
        <sz val="7"/>
        <color theme="1"/>
        <rFont val="Times New Roman"/>
      </rPr>
      <t xml:space="preserve">  </t>
    </r>
    <r>
      <rPr>
        <b/>
        <sz val="8"/>
        <color theme="1"/>
        <rFont val="Arial"/>
      </rPr>
      <t>Ceiling (Score range 0-6)</t>
    </r>
  </si>
  <si>
    <r>
      <t>2.2.</t>
    </r>
    <r>
      <rPr>
        <b/>
        <sz val="7"/>
        <color theme="1"/>
        <rFont val="Times New Roman"/>
      </rPr>
      <t xml:space="preserve">  </t>
    </r>
    <r>
      <rPr>
        <b/>
        <sz val="8"/>
        <color theme="1"/>
        <rFont val="Arial"/>
      </rPr>
      <t>Interior Wall/ Doors (Scoring range 0-6)</t>
    </r>
  </si>
  <si>
    <r>
      <t>·</t>
    </r>
    <r>
      <rPr>
        <sz val="7"/>
        <color theme="1"/>
        <rFont val="Times New Roman"/>
      </rPr>
      <t xml:space="preserve">       </t>
    </r>
    <r>
      <rPr>
        <b/>
        <sz val="8"/>
        <color theme="1"/>
        <rFont val="Arial"/>
      </rPr>
      <t xml:space="preserve">Fair (3-4): </t>
    </r>
    <r>
      <rPr>
        <sz val="8"/>
        <color theme="1"/>
        <rFont val="Arial"/>
      </rPr>
      <t>The walls are soiled and worn with cracked surfaces beginning to appear. Minor repair required to improve condition to walls and doors.</t>
    </r>
  </si>
  <si>
    <r>
      <t>·</t>
    </r>
    <r>
      <rPr>
        <sz val="7"/>
        <color theme="1"/>
        <rFont val="Times New Roman"/>
      </rPr>
      <t xml:space="preserve">       </t>
    </r>
    <r>
      <rPr>
        <b/>
        <sz val="8"/>
        <color theme="1"/>
        <rFont val="Arial"/>
      </rPr>
      <t xml:space="preserve">Poor (1-2): </t>
    </r>
    <r>
      <rPr>
        <sz val="8"/>
        <color theme="1"/>
        <rFont val="Arial"/>
      </rPr>
      <t>Walls are badly soiled or stained surfaces with cracking which can be repaired and patched. Significant problems evident to the doors such as locking devices and ease of operating. Major repair required.</t>
    </r>
  </si>
  <si>
    <r>
      <t>·</t>
    </r>
    <r>
      <rPr>
        <sz val="7"/>
        <color theme="1"/>
        <rFont val="Times New Roman"/>
      </rPr>
      <t xml:space="preserve">       </t>
    </r>
    <r>
      <rPr>
        <b/>
        <sz val="8"/>
        <color theme="1"/>
        <rFont val="Arial"/>
      </rPr>
      <t xml:space="preserve">Unsatisfactory (0): </t>
    </r>
    <r>
      <rPr>
        <sz val="8"/>
        <color theme="1"/>
        <rFont val="Arial"/>
      </rPr>
      <t>Walls in very bad condition with fallen plaster or severely impaired surfaces. Wall tiles broken or missing. Doors are inoperable due to broken parts and hardware. Deficiencies causing extremely unsafe conditions.</t>
    </r>
  </si>
  <si>
    <r>
      <t>2.3.</t>
    </r>
    <r>
      <rPr>
        <b/>
        <sz val="7"/>
        <color theme="1"/>
        <rFont val="Times New Roman"/>
      </rPr>
      <t xml:space="preserve">  </t>
    </r>
    <r>
      <rPr>
        <b/>
        <sz val="8"/>
        <color theme="1"/>
        <rFont val="Arial"/>
      </rPr>
      <t>Flooring (Score range 0-6)</t>
    </r>
  </si>
  <si>
    <r>
      <t>·</t>
    </r>
    <r>
      <rPr>
        <sz val="7"/>
        <color theme="1"/>
        <rFont val="Times New Roman"/>
      </rPr>
      <t xml:space="preserve">       </t>
    </r>
    <r>
      <rPr>
        <b/>
        <sz val="8"/>
        <color theme="1"/>
        <rFont val="Arial"/>
      </rPr>
      <t xml:space="preserve">Good (5-6): </t>
    </r>
    <r>
      <rPr>
        <sz val="8"/>
        <color theme="1"/>
        <rFont val="Arial"/>
      </rPr>
      <t>All floor tiles or treatments are in good condition. Routine maintenance is adequate to preserve quality of finishes and prevent premature aging.</t>
    </r>
  </si>
  <si>
    <r>
      <t>·</t>
    </r>
    <r>
      <rPr>
        <sz val="7"/>
        <color theme="1"/>
        <rFont val="Times New Roman"/>
      </rPr>
      <t xml:space="preserve">       </t>
    </r>
    <r>
      <rPr>
        <b/>
        <sz val="8"/>
        <color theme="1"/>
        <rFont val="Arial"/>
      </rPr>
      <t>Fair (3-4):</t>
    </r>
    <r>
      <rPr>
        <sz val="8"/>
        <color theme="1"/>
        <rFont val="Arial"/>
      </rPr>
      <t xml:space="preserve"> Signs of wear apparent. Will require minor repair works to improve tiles or floor treatment.</t>
    </r>
  </si>
  <si>
    <r>
      <t>·</t>
    </r>
    <r>
      <rPr>
        <sz val="7"/>
        <color theme="1"/>
        <rFont val="Times New Roman"/>
      </rPr>
      <t xml:space="preserve">       </t>
    </r>
    <r>
      <rPr>
        <b/>
        <sz val="8"/>
        <color theme="1"/>
        <rFont val="Arial"/>
      </rPr>
      <t>Poor (1-2):</t>
    </r>
    <r>
      <rPr>
        <sz val="8"/>
        <color theme="1"/>
        <rFont val="Arial"/>
      </rPr>
      <t xml:space="preserve"> Significant signs of wear apparent. Material nearing end of service life. Replacement and renewal of finish is required.</t>
    </r>
  </si>
  <si>
    <r>
      <t>·</t>
    </r>
    <r>
      <rPr>
        <sz val="7"/>
        <color theme="1"/>
        <rFont val="Times New Roman"/>
      </rPr>
      <t xml:space="preserve">       </t>
    </r>
    <r>
      <rPr>
        <b/>
        <sz val="8"/>
        <color theme="1"/>
        <rFont val="Arial"/>
      </rPr>
      <t>Unsatisfactory (0):</t>
    </r>
    <r>
      <rPr>
        <sz val="8"/>
        <color theme="1"/>
        <rFont val="Arial"/>
      </rPr>
      <t xml:space="preserve"> Condition of tiles or floor treatment poses a hazardous condition (either slipping or tripping). Finish of floor is worn out, carpet soiled, unsightly condition or floor tiles broken or chipped.</t>
    </r>
  </si>
  <si>
    <r>
      <t>2.4.</t>
    </r>
    <r>
      <rPr>
        <b/>
        <sz val="7"/>
        <color theme="1"/>
        <rFont val="Times New Roman"/>
      </rPr>
      <t xml:space="preserve">  </t>
    </r>
    <r>
      <rPr>
        <b/>
        <sz val="11"/>
        <color theme="1"/>
        <rFont val="Calibri"/>
        <scheme val="minor"/>
      </rPr>
      <t>Fixed Furniture Equipment (Score range 0-3)</t>
    </r>
  </si>
  <si>
    <r>
      <t>·</t>
    </r>
    <r>
      <rPr>
        <sz val="7"/>
        <color theme="1"/>
        <rFont val="Times New Roman"/>
      </rPr>
      <t xml:space="preserve">       </t>
    </r>
    <r>
      <rPr>
        <b/>
        <sz val="11"/>
        <color theme="1"/>
        <rFont val="Calibri"/>
        <scheme val="minor"/>
      </rPr>
      <t xml:space="preserve">Good (3): </t>
    </r>
    <r>
      <rPr>
        <sz val="11"/>
        <color theme="1"/>
        <rFont val="Calibri"/>
        <scheme val="minor"/>
      </rPr>
      <t>All equipment (eg. Kitchen refrigerator, microwave, freezers, fume hoods, stoves, etc.) are in good working condition.</t>
    </r>
  </si>
  <si>
    <r>
      <t>·</t>
    </r>
    <r>
      <rPr>
        <sz val="7"/>
        <color theme="1"/>
        <rFont val="Times New Roman"/>
      </rPr>
      <t xml:space="preserve">       </t>
    </r>
    <r>
      <rPr>
        <b/>
        <sz val="11"/>
        <color theme="1"/>
        <rFont val="Calibri"/>
        <scheme val="minor"/>
      </rPr>
      <t xml:space="preserve">Fair (2): </t>
    </r>
    <r>
      <rPr>
        <sz val="11"/>
        <color theme="1"/>
        <rFont val="Calibri"/>
        <scheme val="minor"/>
      </rPr>
      <t>All equipment are worn and well used. Parts may need to be replaced. Equipment is in working order but may require minor repairs.</t>
    </r>
  </si>
  <si>
    <r>
      <t>·</t>
    </r>
    <r>
      <rPr>
        <sz val="7"/>
        <color theme="1"/>
        <rFont val="Times New Roman"/>
      </rPr>
      <t xml:space="preserve">       </t>
    </r>
    <r>
      <rPr>
        <b/>
        <sz val="11"/>
        <color theme="1"/>
        <rFont val="Calibri"/>
        <scheme val="minor"/>
      </rPr>
      <t xml:space="preserve">Poor (1): </t>
    </r>
    <r>
      <rPr>
        <sz val="11"/>
        <color theme="1"/>
        <rFont val="Calibri"/>
        <scheme val="minor"/>
      </rPr>
      <t>Fairly frequents breakdowns with some loss of service time. Parts may be difficult to obtain or expensive. Equipment may be insufficient and service life is limited. Major repair required.</t>
    </r>
  </si>
  <si>
    <r>
      <t>·</t>
    </r>
    <r>
      <rPr>
        <sz val="7"/>
        <color theme="1"/>
        <rFont val="Times New Roman"/>
      </rPr>
      <t xml:space="preserve">       </t>
    </r>
    <r>
      <rPr>
        <b/>
        <sz val="11"/>
        <color theme="1"/>
        <rFont val="Calibri"/>
        <scheme val="minor"/>
      </rPr>
      <t xml:space="preserve">Unsatisfactory (0): </t>
    </r>
    <r>
      <rPr>
        <sz val="11"/>
        <color theme="1"/>
        <rFont val="Calibri"/>
        <scheme val="minor"/>
      </rPr>
      <t>Breakdowns are frequent. Parts no longer available or cost prohibitive. Equipment out of service most of the time. Safety devices missing or inadequate. Replacement required as soon as possible.</t>
    </r>
  </si>
  <si>
    <r>
      <t>2.0</t>
    </r>
    <r>
      <rPr>
        <b/>
        <sz val="7"/>
        <color theme="1"/>
        <rFont val="Times New Roman"/>
      </rPr>
      <t xml:space="preserve">  </t>
    </r>
    <r>
      <rPr>
        <b/>
        <sz val="8"/>
        <color theme="1"/>
        <rFont val="Arial"/>
      </rPr>
      <t> </t>
    </r>
  </si>
  <si>
    <r>
      <t>3.0</t>
    </r>
    <r>
      <rPr>
        <b/>
        <sz val="7"/>
        <color theme="1"/>
        <rFont val="Times New Roman"/>
      </rPr>
      <t xml:space="preserve">  </t>
    </r>
    <r>
      <rPr>
        <b/>
        <sz val="8"/>
        <color theme="1"/>
        <rFont val="Arial"/>
      </rPr>
      <t>Mechanical Systems</t>
    </r>
  </si>
  <si>
    <r>
      <t>3.1</t>
    </r>
    <r>
      <rPr>
        <b/>
        <sz val="7"/>
        <color theme="1"/>
        <rFont val="Times New Roman"/>
      </rPr>
      <t xml:space="preserve">  </t>
    </r>
    <r>
      <rPr>
        <b/>
        <sz val="8"/>
        <color theme="1"/>
        <rFont val="Arial"/>
      </rPr>
      <t>Ventilation (Score range 1-6)</t>
    </r>
  </si>
  <si>
    <r>
      <t>·</t>
    </r>
    <r>
      <rPr>
        <sz val="7"/>
        <color theme="1"/>
        <rFont val="Times New Roman"/>
      </rPr>
      <t xml:space="preserve">       </t>
    </r>
    <r>
      <rPr>
        <b/>
        <sz val="8"/>
        <color theme="1"/>
        <rFont val="Arial"/>
      </rPr>
      <t xml:space="preserve">Good (6): </t>
    </r>
    <r>
      <rPr>
        <sz val="8"/>
        <color theme="1"/>
        <rFont val="Arial"/>
      </rPr>
      <t>All ventilation equipment (a/c units, fans, compressors, ducts, diffusers, etc.) are in good working condition. Equipment is free from rust and maintains temperature within a reasonable comfort level. Equipment also provides high efficiency. Routine maintenance required.</t>
    </r>
  </si>
  <si>
    <r>
      <t>·</t>
    </r>
    <r>
      <rPr>
        <sz val="7"/>
        <color theme="1"/>
        <rFont val="Times New Roman"/>
      </rPr>
      <t xml:space="preserve">       </t>
    </r>
    <r>
      <rPr>
        <b/>
        <sz val="8"/>
        <color theme="1"/>
        <rFont val="Arial"/>
      </rPr>
      <t xml:space="preserve">Fair (4-5): </t>
    </r>
    <r>
      <rPr>
        <sz val="8"/>
        <color theme="1"/>
        <rFont val="Arial"/>
      </rPr>
      <t>Equipment in working order but parts may need to be replaced. Minor repairs required.</t>
    </r>
  </si>
  <si>
    <r>
      <t>·</t>
    </r>
    <r>
      <rPr>
        <sz val="7"/>
        <color theme="1"/>
        <rFont val="Times New Roman"/>
      </rPr>
      <t xml:space="preserve">       </t>
    </r>
    <r>
      <rPr>
        <b/>
        <sz val="8"/>
        <color theme="1"/>
        <rFont val="Arial"/>
      </rPr>
      <t xml:space="preserve">Poor (2-3): </t>
    </r>
    <r>
      <rPr>
        <sz val="8"/>
        <color theme="1"/>
        <rFont val="Arial"/>
      </rPr>
      <t>Ventilation systems frequently breakdown with loss of service and efficiency. Equipment may be inefficient and requires major repair.</t>
    </r>
  </si>
  <si>
    <r>
      <t>·</t>
    </r>
    <r>
      <rPr>
        <sz val="7"/>
        <color theme="1"/>
        <rFont val="Times New Roman"/>
      </rPr>
      <t xml:space="preserve">       </t>
    </r>
    <r>
      <rPr>
        <b/>
        <sz val="8"/>
        <color theme="1"/>
        <rFont val="Arial"/>
      </rPr>
      <t xml:space="preserve">Unsatisfactory (1): </t>
    </r>
    <r>
      <rPr>
        <sz val="8"/>
        <color theme="1"/>
        <rFont val="Arial"/>
      </rPr>
      <t>Breakdowns are frequent. Equipment’s are out of service most of the time or no ventilation equipment are available or operational. Replacements are required.</t>
    </r>
  </si>
  <si>
    <r>
      <t>3.2</t>
    </r>
    <r>
      <rPr>
        <b/>
        <sz val="7"/>
        <color theme="1"/>
        <rFont val="Times New Roman"/>
      </rPr>
      <t xml:space="preserve">  </t>
    </r>
    <r>
      <rPr>
        <b/>
        <sz val="11"/>
        <color theme="1"/>
        <rFont val="Calibri"/>
        <scheme val="minor"/>
      </rPr>
      <t>Electrical (Score range 0-6)</t>
    </r>
  </si>
  <si>
    <r>
      <t>·</t>
    </r>
    <r>
      <rPr>
        <sz val="7"/>
        <color theme="1"/>
        <rFont val="Times New Roman"/>
      </rPr>
      <t xml:space="preserve">       </t>
    </r>
    <r>
      <rPr>
        <b/>
        <sz val="11"/>
        <color theme="1"/>
        <rFont val="Calibri"/>
        <scheme val="minor"/>
      </rPr>
      <t xml:space="preserve">Good (5- 6): </t>
    </r>
    <r>
      <rPr>
        <sz val="11"/>
        <color theme="1"/>
        <rFont val="Calibri"/>
        <scheme val="minor"/>
      </rPr>
      <t>All electrical breakers are properly loaded, electric outlets, switches and other units are properly grounded and in good working condition. Overall electrical system has been inspected and meets electrical code requirements</t>
    </r>
  </si>
  <si>
    <r>
      <t>·</t>
    </r>
    <r>
      <rPr>
        <sz val="7"/>
        <color theme="1"/>
        <rFont val="Times New Roman"/>
      </rPr>
      <t xml:space="preserve">       </t>
    </r>
    <r>
      <rPr>
        <b/>
        <sz val="11"/>
        <color theme="1"/>
        <rFont val="Calibri"/>
        <scheme val="minor"/>
      </rPr>
      <t xml:space="preserve">Fair (3-4): </t>
    </r>
    <r>
      <rPr>
        <sz val="11"/>
        <color theme="1"/>
        <rFont val="Calibri"/>
        <scheme val="minor"/>
      </rPr>
      <t>Coverage and accessibility of outlets are limited. Slight problems with electrical outlets and switches with covers and possible grounding. Receptacles and breakers require minor repairs required.</t>
    </r>
  </si>
  <si>
    <r>
      <t>·</t>
    </r>
    <r>
      <rPr>
        <sz val="7"/>
        <color theme="1"/>
        <rFont val="Times New Roman"/>
      </rPr>
      <t xml:space="preserve">       </t>
    </r>
    <r>
      <rPr>
        <b/>
        <sz val="11"/>
        <color theme="1"/>
        <rFont val="Calibri"/>
        <scheme val="minor"/>
      </rPr>
      <t xml:space="preserve">Poor (1-2): </t>
    </r>
    <r>
      <rPr>
        <sz val="11"/>
        <color theme="1"/>
        <rFont val="Calibri"/>
        <scheme val="minor"/>
      </rPr>
      <t xml:space="preserve">Faulty wiring and receptacles (outlets and switches) apparent in the building causing frequent power surges and possible damage to equipment. Evidence of exposed conduits and electrical wiring. Major repair required. </t>
    </r>
  </si>
  <si>
    <r>
      <t>·</t>
    </r>
    <r>
      <rPr>
        <sz val="7"/>
        <color theme="1"/>
        <rFont val="Times New Roman"/>
      </rPr>
      <t xml:space="preserve">       </t>
    </r>
    <r>
      <rPr>
        <b/>
        <sz val="8"/>
        <color theme="1"/>
        <rFont val="Arial"/>
      </rPr>
      <t xml:space="preserve">Unsatisfactory (0): </t>
    </r>
    <r>
      <rPr>
        <sz val="8"/>
        <color theme="1"/>
        <rFont val="Arial"/>
      </rPr>
      <t xml:space="preserve">Majority of electrical components (outlets, breakers, wiring, switches, etc.) are in bad shape. Extensive replacement of components required and possible overhaul of electrical wiring throughout the entire building. Electrical inspection required along with replacements of major electrical components. </t>
    </r>
  </si>
  <si>
    <r>
      <t>3.3</t>
    </r>
    <r>
      <rPr>
        <b/>
        <sz val="7"/>
        <color theme="1"/>
        <rFont val="Times New Roman"/>
      </rPr>
      <t xml:space="preserve">  </t>
    </r>
    <r>
      <rPr>
        <b/>
        <sz val="11"/>
        <color theme="1"/>
        <rFont val="Calibri"/>
        <scheme val="minor"/>
      </rPr>
      <t>Plumbing (Score range 0-4)</t>
    </r>
  </si>
  <si>
    <r>
      <t>·</t>
    </r>
    <r>
      <rPr>
        <sz val="7"/>
        <color theme="1"/>
        <rFont val="Times New Roman"/>
      </rPr>
      <t xml:space="preserve">       </t>
    </r>
    <r>
      <rPr>
        <b/>
        <sz val="11"/>
        <color theme="1"/>
        <rFont val="Calibri"/>
        <scheme val="minor"/>
      </rPr>
      <t xml:space="preserve">Good (3- 4): </t>
    </r>
    <r>
      <rPr>
        <sz val="11"/>
        <color theme="1"/>
        <rFont val="Calibri"/>
        <scheme val="minor"/>
      </rPr>
      <t>All water lines, drain pipes, vents, clean-outs, faucets, sinks, gas-lines, shut off values  and other sanitary fixtures are in good working condition. Overall system has been inspected and meets plumbing code requirements. Routine maintenance required.</t>
    </r>
  </si>
  <si>
    <r>
      <t>·</t>
    </r>
    <r>
      <rPr>
        <sz val="7"/>
        <color theme="1"/>
        <rFont val="Times New Roman"/>
      </rPr>
      <t xml:space="preserve">       </t>
    </r>
    <r>
      <rPr>
        <b/>
        <sz val="11"/>
        <color theme="1"/>
        <rFont val="Calibri"/>
        <scheme val="minor"/>
      </rPr>
      <t xml:space="preserve">Fair (2): </t>
    </r>
    <r>
      <rPr>
        <sz val="11"/>
        <color theme="1"/>
        <rFont val="Calibri"/>
        <scheme val="minor"/>
      </rPr>
      <t xml:space="preserve">Minor repairs required to all plumbing elements. Slight problems evident with faucets dripping, toilets missing seats, shower heads leaking etc. Replacement parts required to remedy minor issues. </t>
    </r>
  </si>
  <si>
    <r>
      <t>·</t>
    </r>
    <r>
      <rPr>
        <sz val="7"/>
        <color theme="1"/>
        <rFont val="Times New Roman"/>
      </rPr>
      <t xml:space="preserve">       </t>
    </r>
    <r>
      <rPr>
        <b/>
        <sz val="11"/>
        <color theme="1"/>
        <rFont val="Calibri"/>
        <scheme val="minor"/>
      </rPr>
      <t>Poor (1): F</t>
    </r>
    <r>
      <rPr>
        <sz val="11"/>
        <color theme="1"/>
        <rFont val="Calibri"/>
        <scheme val="minor"/>
      </rPr>
      <t xml:space="preserve">ixtures and fittings are inefficient and causing loss of water. Evidence of broken lines, vents and shut-off valves are present and causes shortage of water use. Major repair required. </t>
    </r>
  </si>
  <si>
    <r>
      <t>·</t>
    </r>
    <r>
      <rPr>
        <sz val="7"/>
        <color theme="1"/>
        <rFont val="Times New Roman"/>
      </rPr>
      <t xml:space="preserve">       </t>
    </r>
    <r>
      <rPr>
        <b/>
        <sz val="8"/>
        <color theme="1"/>
        <rFont val="Arial"/>
      </rPr>
      <t xml:space="preserve">Unsatisfactory (0): </t>
    </r>
    <r>
      <rPr>
        <sz val="8"/>
        <color theme="1"/>
        <rFont val="Arial"/>
      </rPr>
      <t xml:space="preserve">Majority of plumbing fixtures and fittings and other plumbing components such as shut-off values, broken pipes are in bad shape and non-operational. Extensive replacement of components required. </t>
    </r>
  </si>
  <si>
    <r>
      <t>3.4</t>
    </r>
    <r>
      <rPr>
        <b/>
        <sz val="7"/>
        <color theme="1"/>
        <rFont val="Times New Roman"/>
      </rPr>
      <t xml:space="preserve">  </t>
    </r>
    <r>
      <rPr>
        <b/>
        <sz val="11"/>
        <color theme="1"/>
        <rFont val="Calibri"/>
        <scheme val="minor"/>
      </rPr>
      <t>Lighting (Score range 0-4)</t>
    </r>
  </si>
  <si>
    <r>
      <t>·</t>
    </r>
    <r>
      <rPr>
        <sz val="7"/>
        <color theme="1"/>
        <rFont val="Times New Roman"/>
      </rPr>
      <t xml:space="preserve">       </t>
    </r>
    <r>
      <rPr>
        <b/>
        <sz val="11"/>
        <color theme="1"/>
        <rFont val="Calibri"/>
        <scheme val="minor"/>
      </rPr>
      <t xml:space="preserve">Good (3- 4): </t>
    </r>
    <r>
      <rPr>
        <sz val="11"/>
        <color theme="1"/>
        <rFont val="Calibri"/>
        <scheme val="minor"/>
      </rPr>
      <t>All lighting components are in good working condition and provide proper light intensity. Outdoor lighting is controlled by photocell. Routine maintenance required.</t>
    </r>
  </si>
  <si>
    <r>
      <t>·</t>
    </r>
    <r>
      <rPr>
        <sz val="7"/>
        <color theme="1"/>
        <rFont val="Times New Roman"/>
      </rPr>
      <t xml:space="preserve">       </t>
    </r>
    <r>
      <rPr>
        <b/>
        <sz val="11"/>
        <color theme="1"/>
        <rFont val="Calibri"/>
        <scheme val="minor"/>
      </rPr>
      <t xml:space="preserve">Fair (2): </t>
    </r>
    <r>
      <rPr>
        <sz val="11"/>
        <color theme="1"/>
        <rFont val="Calibri"/>
        <scheme val="minor"/>
      </rPr>
      <t xml:space="preserve">Light fixtures shows signs of worn and slight deterioration. Components are still in working order but require minor repairs.  </t>
    </r>
  </si>
  <si>
    <r>
      <t>·</t>
    </r>
    <r>
      <rPr>
        <sz val="7"/>
        <color theme="1"/>
        <rFont val="Times New Roman"/>
      </rPr>
      <t xml:space="preserve">       </t>
    </r>
    <r>
      <rPr>
        <b/>
        <sz val="11"/>
        <color theme="1"/>
        <rFont val="Calibri"/>
        <scheme val="minor"/>
      </rPr>
      <t xml:space="preserve">Poor (1): </t>
    </r>
    <r>
      <rPr>
        <sz val="11"/>
        <color theme="1"/>
        <rFont val="Calibri"/>
        <scheme val="minor"/>
      </rPr>
      <t xml:space="preserve">Lighting may be inefficient and service life is limited. Some fixtures are hanging from connections and provide limited illumination or coverage to rooms or grounds. Major repair required. </t>
    </r>
  </si>
  <si>
    <r>
      <t>·</t>
    </r>
    <r>
      <rPr>
        <sz val="7"/>
        <color theme="1"/>
        <rFont val="Times New Roman"/>
      </rPr>
      <t xml:space="preserve">       </t>
    </r>
    <r>
      <rPr>
        <b/>
        <sz val="8"/>
        <color theme="1"/>
        <rFont val="Arial"/>
      </rPr>
      <t xml:space="preserve">Unsatisfactory (0): </t>
    </r>
    <r>
      <rPr>
        <sz val="8"/>
        <color theme="1"/>
        <rFont val="Arial"/>
      </rPr>
      <t>Most light fixtures are out-dated and non-operational. Safety devices are missing or photocells not available. Replacements required.</t>
    </r>
  </si>
  <si>
    <r>
      <t>4.0</t>
    </r>
    <r>
      <rPr>
        <b/>
        <sz val="7"/>
        <color theme="1"/>
        <rFont val="Times New Roman"/>
      </rPr>
      <t xml:space="preserve">  </t>
    </r>
    <r>
      <rPr>
        <b/>
        <sz val="8"/>
        <color theme="1"/>
        <rFont val="Arial"/>
      </rPr>
      <t>Mechanical Systems</t>
    </r>
  </si>
  <si>
    <r>
      <t>4.1</t>
    </r>
    <r>
      <rPr>
        <b/>
        <sz val="7"/>
        <color theme="1"/>
        <rFont val="Times New Roman"/>
      </rPr>
      <t xml:space="preserve">  </t>
    </r>
    <r>
      <rPr>
        <b/>
        <sz val="8"/>
        <color theme="1"/>
        <rFont val="Arial"/>
      </rPr>
      <t>Means of Exit (Score range 0-6)</t>
    </r>
  </si>
  <si>
    <r>
      <t>·</t>
    </r>
    <r>
      <rPr>
        <sz val="7"/>
        <color theme="1"/>
        <rFont val="Times New Roman"/>
      </rPr>
      <t xml:space="preserve">       </t>
    </r>
    <r>
      <rPr>
        <b/>
        <sz val="8"/>
        <color theme="1"/>
        <rFont val="Arial"/>
      </rPr>
      <t xml:space="preserve">Good (5-6): </t>
    </r>
    <r>
      <rPr>
        <sz val="8"/>
        <color theme="1"/>
        <rFont val="Arial"/>
      </rPr>
      <t>All exit doors are easy to open with panic bar locks and are visible with well-lighted exit signage above doors. Exit and exit access corridors are well lighted with every area of the building providing at least 2 exits. Width of exit doors, staircases (two or more story bldgs.) are wide enough for evacuation and comply with local building codes. Routine maintenance required.</t>
    </r>
  </si>
  <si>
    <r>
      <t>·</t>
    </r>
    <r>
      <rPr>
        <sz val="7"/>
        <color theme="1"/>
        <rFont val="Times New Roman"/>
      </rPr>
      <t xml:space="preserve">       </t>
    </r>
    <r>
      <rPr>
        <b/>
        <sz val="8"/>
        <color theme="1"/>
        <rFont val="Arial"/>
      </rPr>
      <t xml:space="preserve">Fair (3-4): </t>
    </r>
    <r>
      <rPr>
        <sz val="8"/>
        <color theme="1"/>
        <rFont val="Arial"/>
      </rPr>
      <t>All exit door safety mechanism and exit signage are</t>
    </r>
    <r>
      <rPr>
        <b/>
        <sz val="8"/>
        <color theme="1"/>
        <rFont val="Arial"/>
      </rPr>
      <t xml:space="preserve"> </t>
    </r>
    <r>
      <rPr>
        <sz val="8"/>
        <color theme="1"/>
        <rFont val="Arial"/>
      </rPr>
      <t xml:space="preserve">in good working order but may need replacement parts or minor repairs. Exit routes provide fair means of exit. </t>
    </r>
  </si>
  <si>
    <r>
      <t>·</t>
    </r>
    <r>
      <rPr>
        <sz val="7"/>
        <color theme="1"/>
        <rFont val="Times New Roman"/>
      </rPr>
      <t xml:space="preserve">       </t>
    </r>
    <r>
      <rPr>
        <b/>
        <sz val="8"/>
        <color theme="1"/>
        <rFont val="Arial"/>
      </rPr>
      <t xml:space="preserve">Poor (1-2): </t>
    </r>
    <r>
      <rPr>
        <sz val="8"/>
        <color theme="1"/>
        <rFont val="Arial"/>
      </rPr>
      <t xml:space="preserve">Exit access routes are limited and accessible. Upgrade of exit signage and safety mechanisms to exit doors required. Corridors are not well lighted. Major works required. </t>
    </r>
  </si>
  <si>
    <r>
      <t>·</t>
    </r>
    <r>
      <rPr>
        <sz val="7"/>
        <color theme="1"/>
        <rFont val="Times New Roman"/>
      </rPr>
      <t xml:space="preserve">       </t>
    </r>
    <r>
      <rPr>
        <b/>
        <sz val="8"/>
        <color theme="1"/>
        <rFont val="Arial"/>
      </rPr>
      <t xml:space="preserve">Unsatisfactory (0): </t>
    </r>
    <r>
      <rPr>
        <sz val="8"/>
        <color theme="1"/>
        <rFont val="Arial"/>
      </rPr>
      <t xml:space="preserve">Exit doors are damaged and/or not equipped with safety mechanism. Corridors are not well lighted and exit signage are damaged and needs replacement or not available. </t>
    </r>
  </si>
  <si>
    <r>
      <t>4.2</t>
    </r>
    <r>
      <rPr>
        <b/>
        <sz val="7"/>
        <color theme="1"/>
        <rFont val="Times New Roman"/>
      </rPr>
      <t xml:space="preserve">  </t>
    </r>
    <r>
      <rPr>
        <b/>
        <sz val="8"/>
        <color theme="1"/>
        <rFont val="Arial"/>
      </rPr>
      <t>Fire Control (Score range 1-4)</t>
    </r>
  </si>
  <si>
    <r>
      <t>·</t>
    </r>
    <r>
      <rPr>
        <sz val="7"/>
        <color theme="1"/>
        <rFont val="Times New Roman"/>
      </rPr>
      <t xml:space="preserve">       </t>
    </r>
    <r>
      <rPr>
        <b/>
        <sz val="8"/>
        <color theme="1"/>
        <rFont val="Arial"/>
      </rPr>
      <t xml:space="preserve">Good (4): </t>
    </r>
    <r>
      <rPr>
        <sz val="8"/>
        <color theme="1"/>
        <rFont val="Arial"/>
      </rPr>
      <t>Portable chemical fire extinguishers and fire hoses are located throughout the building. All extinguishers have been checked by the local fire department authorities and are annually checked and certified. Special extinguishing systems (halon or CO2) are available for hazardous areas such as electrical rooms Fire separation walls exist for shafts and corridors. Systems are in good working condition.</t>
    </r>
  </si>
  <si>
    <r>
      <t>·</t>
    </r>
    <r>
      <rPr>
        <sz val="7"/>
        <color theme="1"/>
        <rFont val="Times New Roman"/>
      </rPr>
      <t xml:space="preserve">       </t>
    </r>
    <r>
      <rPr>
        <b/>
        <sz val="8"/>
        <color theme="1"/>
        <rFont val="Arial"/>
      </rPr>
      <t xml:space="preserve">Fair (3): </t>
    </r>
    <r>
      <rPr>
        <sz val="8"/>
        <color theme="1"/>
        <rFont val="Arial"/>
      </rPr>
      <t>Fire control equipment is in working order but parts may need to be replaced in the system. Fire extinguishers require charge and recertification. Minor repairs required.</t>
    </r>
  </si>
  <si>
    <r>
      <t>·</t>
    </r>
    <r>
      <rPr>
        <sz val="7"/>
        <color theme="1"/>
        <rFont val="Times New Roman"/>
      </rPr>
      <t xml:space="preserve">       </t>
    </r>
    <r>
      <rPr>
        <b/>
        <sz val="8"/>
        <color theme="1"/>
        <rFont val="Arial"/>
      </rPr>
      <t xml:space="preserve">Poor (2): </t>
    </r>
    <r>
      <rPr>
        <sz val="8"/>
        <color theme="1"/>
        <rFont val="Arial"/>
      </rPr>
      <t xml:space="preserve">Equipment may be inefficient and limited throughout the building. Fire extinguishers are damaged and required major repair or replacement. </t>
    </r>
  </si>
  <si>
    <r>
      <t>·</t>
    </r>
    <r>
      <rPr>
        <sz val="7"/>
        <color theme="1"/>
        <rFont val="Times New Roman"/>
      </rPr>
      <t xml:space="preserve">       </t>
    </r>
    <r>
      <rPr>
        <b/>
        <sz val="8"/>
        <color theme="1"/>
        <rFont val="Arial"/>
      </rPr>
      <t xml:space="preserve">Unsatisfactory (1): </t>
    </r>
    <r>
      <rPr>
        <sz val="8"/>
        <color theme="1"/>
        <rFont val="Arial"/>
      </rPr>
      <t>No fire control elements present. Fire extinguishers are not available.</t>
    </r>
  </si>
  <si>
    <r>
      <t>4.3</t>
    </r>
    <r>
      <rPr>
        <b/>
        <sz val="7"/>
        <color theme="1"/>
        <rFont val="Times New Roman"/>
      </rPr>
      <t xml:space="preserve">  </t>
    </r>
    <r>
      <rPr>
        <b/>
        <sz val="8"/>
        <color theme="1"/>
        <rFont val="Arial"/>
      </rPr>
      <t>Fire Alarm (Score range 1-4)</t>
    </r>
  </si>
  <si>
    <r>
      <t>·</t>
    </r>
    <r>
      <rPr>
        <sz val="7"/>
        <color theme="1"/>
        <rFont val="Times New Roman"/>
      </rPr>
      <t xml:space="preserve">       </t>
    </r>
    <r>
      <rPr>
        <b/>
        <sz val="8"/>
        <color theme="1"/>
        <rFont val="Arial"/>
      </rPr>
      <t xml:space="preserve">Good (4): </t>
    </r>
    <r>
      <rPr>
        <sz val="8"/>
        <color theme="1"/>
        <rFont val="Arial"/>
      </rPr>
      <t>The building is equipped with a fire alarm system supplied with emergency power and smoke detectors that are connected to a permanent and visible central fire alarm panel. The system is also connected to the local fire department system. A voice communication system is integrated in the system with a sound alarm that exists throughout the building. If sprinkler system exists, a hydraulic operated alarm bell, actuated by the flow of sprinkler water is present. System in good working condition.</t>
    </r>
  </si>
  <si>
    <r>
      <t>·</t>
    </r>
    <r>
      <rPr>
        <sz val="7"/>
        <color theme="1"/>
        <rFont val="Times New Roman"/>
      </rPr>
      <t xml:space="preserve">       </t>
    </r>
    <r>
      <rPr>
        <b/>
        <sz val="8"/>
        <color theme="1"/>
        <rFont val="Arial"/>
      </rPr>
      <t xml:space="preserve">Fair (3): </t>
    </r>
    <r>
      <rPr>
        <sz val="8"/>
        <color theme="1"/>
        <rFont val="Arial"/>
      </rPr>
      <t>Equipment is in working order but parts may need to be replaced in the system. Minor repairs required.</t>
    </r>
  </si>
  <si>
    <r>
      <t>·</t>
    </r>
    <r>
      <rPr>
        <sz val="7"/>
        <color theme="1"/>
        <rFont val="Times New Roman"/>
      </rPr>
      <t xml:space="preserve">       </t>
    </r>
    <r>
      <rPr>
        <b/>
        <sz val="8"/>
        <color theme="1"/>
        <rFont val="Arial"/>
      </rPr>
      <t xml:space="preserve">Poor (2): </t>
    </r>
    <r>
      <rPr>
        <sz val="8"/>
        <color theme="1"/>
        <rFont val="Arial"/>
      </rPr>
      <t>The fire alarm systems frequently breakdown with loss of service. Equipment may be inefficient and requires major repair. If no fire alarm present, smoke detectors are available for means of fire alarm.</t>
    </r>
  </si>
  <si>
    <r>
      <t>·</t>
    </r>
    <r>
      <rPr>
        <sz val="7"/>
        <color theme="1"/>
        <rFont val="Times New Roman"/>
      </rPr>
      <t xml:space="preserve">       </t>
    </r>
    <r>
      <rPr>
        <b/>
        <sz val="8"/>
        <color theme="1"/>
        <rFont val="Arial"/>
      </rPr>
      <t xml:space="preserve">Unsatisfactory (1): </t>
    </r>
    <r>
      <rPr>
        <sz val="8"/>
        <color theme="1"/>
        <rFont val="Arial"/>
      </rPr>
      <t>No fire alarm systems and smoke detectors are available.</t>
    </r>
  </si>
  <si>
    <r>
      <t>4.4</t>
    </r>
    <r>
      <rPr>
        <b/>
        <sz val="7"/>
        <color theme="1"/>
        <rFont val="Times New Roman"/>
      </rPr>
      <t xml:space="preserve">  </t>
    </r>
    <r>
      <rPr>
        <b/>
        <sz val="8"/>
        <color theme="1"/>
        <rFont val="Arial"/>
      </rPr>
      <t>Emergency Lighting (Score range 0-2)</t>
    </r>
  </si>
  <si>
    <r>
      <t>·</t>
    </r>
    <r>
      <rPr>
        <sz val="7"/>
        <color theme="1"/>
        <rFont val="Times New Roman"/>
      </rPr>
      <t xml:space="preserve">       </t>
    </r>
    <r>
      <rPr>
        <b/>
        <sz val="8"/>
        <color theme="1"/>
        <rFont val="Arial"/>
      </rPr>
      <t xml:space="preserve">Good (2): </t>
    </r>
    <r>
      <rPr>
        <sz val="8"/>
        <color theme="1"/>
        <rFont val="Arial"/>
      </rPr>
      <t xml:space="preserve">All Emergency lighting is in good working condition and meets local and international standards. Equipment is free from rust and provides adequate illumination in large areas such as corridors and exits. Equipment also provides high efficiency. </t>
    </r>
  </si>
  <si>
    <r>
      <t>·</t>
    </r>
    <r>
      <rPr>
        <sz val="7"/>
        <color theme="1"/>
        <rFont val="Times New Roman"/>
      </rPr>
      <t xml:space="preserve">       </t>
    </r>
    <r>
      <rPr>
        <b/>
        <sz val="8"/>
        <color theme="1"/>
        <rFont val="Arial"/>
      </rPr>
      <t xml:space="preserve">Fair (1): </t>
    </r>
    <r>
      <rPr>
        <sz val="8"/>
        <color theme="1"/>
        <rFont val="Arial"/>
      </rPr>
      <t>Equipment is in working order but parts (backup batteries or cells) may need to be replaced. Minor repairs required.</t>
    </r>
  </si>
  <si>
    <r>
      <t>·</t>
    </r>
    <r>
      <rPr>
        <sz val="7"/>
        <color theme="1"/>
        <rFont val="Times New Roman"/>
      </rPr>
      <t xml:space="preserve">       </t>
    </r>
    <r>
      <rPr>
        <b/>
        <sz val="8"/>
        <color theme="1"/>
        <rFont val="Arial"/>
      </rPr>
      <t xml:space="preserve">Unsatisfactory (0): </t>
    </r>
    <r>
      <rPr>
        <sz val="8"/>
        <color theme="1"/>
        <rFont val="Arial"/>
      </rPr>
      <t xml:space="preserve">The emergency lightings are non-operational and require replacement. Lighting not available in the building.  </t>
    </r>
  </si>
  <si>
    <r>
      <t>4.5</t>
    </r>
    <r>
      <rPr>
        <b/>
        <sz val="7"/>
        <color theme="1"/>
        <rFont val="Times New Roman"/>
      </rPr>
      <t xml:space="preserve">  </t>
    </r>
    <r>
      <rPr>
        <b/>
        <sz val="8"/>
        <color theme="1"/>
        <rFont val="Arial"/>
      </rPr>
      <t>Fire Resistance (Score range 1-4)</t>
    </r>
  </si>
  <si>
    <r>
      <t>·</t>
    </r>
    <r>
      <rPr>
        <sz val="7"/>
        <color theme="1"/>
        <rFont val="Times New Roman"/>
      </rPr>
      <t xml:space="preserve">       </t>
    </r>
    <r>
      <rPr>
        <b/>
        <sz val="8"/>
        <color theme="1"/>
        <rFont val="Arial"/>
      </rPr>
      <t xml:space="preserve">Good (4): </t>
    </r>
    <r>
      <rPr>
        <sz val="8"/>
        <color theme="1"/>
        <rFont val="Arial"/>
      </rPr>
      <t>All floors and columns are constructed of concrete and walls of concrete or blocks. Timber columns, walls and metal stud walls are covered with gypsum board (all sides). All stairs are concrete or fire proofed steel; one hour rated fire separation walls for one story building and two hour rated for two story buildings.</t>
    </r>
  </si>
  <si>
    <r>
      <t>·</t>
    </r>
    <r>
      <rPr>
        <sz val="7"/>
        <color theme="1"/>
        <rFont val="Times New Roman"/>
      </rPr>
      <t xml:space="preserve">       </t>
    </r>
    <r>
      <rPr>
        <b/>
        <sz val="8"/>
        <color theme="1"/>
        <rFont val="Arial"/>
      </rPr>
      <t xml:space="preserve">Fair (3): </t>
    </r>
    <r>
      <rPr>
        <sz val="8"/>
        <color theme="1"/>
        <rFont val="Arial"/>
      </rPr>
      <t>Fire resistance is possible but minor upgrades needed of critical elements.</t>
    </r>
  </si>
  <si>
    <r>
      <t>·</t>
    </r>
    <r>
      <rPr>
        <sz val="7"/>
        <color theme="1"/>
        <rFont val="Times New Roman"/>
      </rPr>
      <t xml:space="preserve">       </t>
    </r>
    <r>
      <rPr>
        <b/>
        <sz val="8"/>
        <color theme="1"/>
        <rFont val="Arial"/>
      </rPr>
      <t xml:space="preserve">Poor (2): </t>
    </r>
    <r>
      <rPr>
        <sz val="8"/>
        <color theme="1"/>
        <rFont val="Arial"/>
      </rPr>
      <t>Certain elements of fire resistance are not met. Building provides little fire resistance. Major upgrades are required.</t>
    </r>
  </si>
  <si>
    <r>
      <t>·</t>
    </r>
    <r>
      <rPr>
        <sz val="7"/>
        <color theme="1"/>
        <rFont val="Times New Roman"/>
      </rPr>
      <t xml:space="preserve">       </t>
    </r>
    <r>
      <rPr>
        <b/>
        <sz val="8"/>
        <color theme="1"/>
        <rFont val="Arial"/>
      </rPr>
      <t xml:space="preserve">Unsatisfactory (1): </t>
    </r>
    <r>
      <rPr>
        <sz val="8"/>
        <color theme="1"/>
        <rFont val="Arial"/>
      </rPr>
      <t>Building provides no fire resistance.</t>
    </r>
  </si>
  <si>
    <r>
      <t>4.6</t>
    </r>
    <r>
      <rPr>
        <b/>
        <sz val="7"/>
        <color theme="1"/>
        <rFont val="Times New Roman"/>
      </rPr>
      <t xml:space="preserve">  </t>
    </r>
    <r>
      <rPr>
        <b/>
        <sz val="8"/>
        <color theme="1"/>
        <rFont val="Arial"/>
      </rPr>
      <t>Provision for Accessibility (Score range 1-6)</t>
    </r>
  </si>
  <si>
    <r>
      <t>·</t>
    </r>
    <r>
      <rPr>
        <sz val="7"/>
        <color theme="1"/>
        <rFont val="Times New Roman"/>
      </rPr>
      <t xml:space="preserve">       </t>
    </r>
    <r>
      <rPr>
        <b/>
        <sz val="8"/>
        <color theme="1"/>
        <rFont val="Arial"/>
      </rPr>
      <t xml:space="preserve">Good (6): </t>
    </r>
    <r>
      <rPr>
        <sz val="8"/>
        <color theme="1"/>
        <rFont val="Arial"/>
      </rPr>
      <t xml:space="preserve">Accessibility requirements for physically disabled are completely met. All levels of the building are accessible. All doorways and corridors are of adequate width. All bathrooms are appropriately equipped. </t>
    </r>
  </si>
  <si>
    <r>
      <t>·</t>
    </r>
    <r>
      <rPr>
        <sz val="7"/>
        <color theme="1"/>
        <rFont val="Times New Roman"/>
      </rPr>
      <t xml:space="preserve">       </t>
    </r>
    <r>
      <rPr>
        <b/>
        <sz val="8"/>
        <color theme="1"/>
        <rFont val="Arial"/>
      </rPr>
      <t xml:space="preserve">Fair (4-5): </t>
    </r>
    <r>
      <rPr>
        <sz val="8"/>
        <color theme="1"/>
        <rFont val="Arial"/>
      </rPr>
      <t>Accessibility is possible but inconvenient or, due to the age of the building, all levels are not directly accessible (e.g. travel between levels require exiting the building or using a long or indirect route)</t>
    </r>
  </si>
  <si>
    <r>
      <t>·</t>
    </r>
    <r>
      <rPr>
        <sz val="7"/>
        <color theme="1"/>
        <rFont val="Times New Roman"/>
      </rPr>
      <t xml:space="preserve">       </t>
    </r>
    <r>
      <rPr>
        <b/>
        <sz val="8"/>
        <color theme="1"/>
        <rFont val="Arial"/>
      </rPr>
      <t xml:space="preserve">Poor (2-3): </t>
    </r>
    <r>
      <rPr>
        <sz val="8"/>
        <color theme="1"/>
        <rFont val="Arial"/>
      </rPr>
      <t>Certain accessibility requirements are not met and special measures have to be taken to assist the physically challenged to function. Some levels or areas not accessible. Bathrooms not appropriately equipped.</t>
    </r>
  </si>
  <si>
    <r>
      <t>·</t>
    </r>
    <r>
      <rPr>
        <sz val="7"/>
        <color theme="1"/>
        <rFont val="Times New Roman"/>
      </rPr>
      <t xml:space="preserve">       </t>
    </r>
    <r>
      <rPr>
        <b/>
        <sz val="8"/>
        <color theme="1"/>
        <rFont val="Arial"/>
      </rPr>
      <t xml:space="preserve">Unsatisfactory (1): </t>
    </r>
    <r>
      <rPr>
        <sz val="8"/>
        <color theme="1"/>
        <rFont val="Arial"/>
      </rPr>
      <t>Building inaccessible to physically challenged. No access to any level</t>
    </r>
  </si>
  <si>
    <t>Table4: Green Assessment</t>
  </si>
  <si>
    <t>Sustainability Management</t>
  </si>
  <si>
    <t>1)Has a Green Policy Statement been developed for the school?</t>
  </si>
  <si>
    <t xml:space="preserve">2)Has a coordinator/ champion been appointed to oversee the application of Green initiatives throughout the school and to work on such efforts? </t>
  </si>
  <si>
    <t>3)Has a walk -through of the school been completed to assess current environmental conditions and areas for improvement?</t>
  </si>
  <si>
    <t>4)Has a water audit been completed?</t>
  </si>
  <si>
    <t xml:space="preserve">5)Has an energy audit been conducted? </t>
  </si>
  <si>
    <t>6)Has a facility wide waste audit been conduced?</t>
  </si>
  <si>
    <t>7)Have operations within the school been identified where large quantities of water and energy are used?</t>
  </si>
  <si>
    <t xml:space="preserve">8)Has a method been developed to capture baseline data, track and report on the progress being made with the school’s greening efforts including calculation and quantification of savings? </t>
  </si>
  <si>
    <t>9)Have suggestions from employees and students been documented and have these been incorporated in an environmental programme?</t>
  </si>
  <si>
    <r>
      <t>10)</t>
    </r>
    <r>
      <rPr>
        <sz val="7"/>
        <color theme="1"/>
        <rFont val="Times New Roman"/>
      </rPr>
      <t xml:space="preserve">           </t>
    </r>
    <r>
      <rPr>
        <sz val="11"/>
        <color theme="1"/>
        <rFont val="Calibri"/>
        <scheme val="minor"/>
      </rPr>
      <t>Have incentives, rewards or recognition for employees and students who take a leadership role in the school’s greening efforts been developed and offered?</t>
    </r>
  </si>
  <si>
    <r>
      <t>11)</t>
    </r>
    <r>
      <rPr>
        <sz val="7"/>
        <color theme="1"/>
        <rFont val="Times New Roman"/>
      </rPr>
      <t xml:space="preserve">           </t>
    </r>
    <r>
      <rPr>
        <sz val="11"/>
        <color theme="1"/>
        <rFont val="Calibri"/>
        <scheme val="minor"/>
      </rPr>
      <t>Has training been provided to staff and students on new products, equipment and processes?</t>
    </r>
  </si>
  <si>
    <r>
      <t>12)</t>
    </r>
    <r>
      <rPr>
        <sz val="7"/>
        <color theme="1"/>
        <rFont val="Times New Roman"/>
      </rPr>
      <t xml:space="preserve">           </t>
    </r>
    <r>
      <rPr>
        <sz val="11"/>
        <color theme="1"/>
        <rFont val="Calibri"/>
        <scheme val="minor"/>
      </rPr>
      <t>Has the school sought recognition for its green efforts and shared its experiences with other schools?</t>
    </r>
  </si>
  <si>
    <r>
      <t>13)</t>
    </r>
    <r>
      <rPr>
        <sz val="7"/>
        <color theme="1"/>
        <rFont val="Times New Roman"/>
      </rPr>
      <t xml:space="preserve">           </t>
    </r>
    <r>
      <rPr>
        <sz val="11"/>
        <color theme="1"/>
        <rFont val="Calibri"/>
        <scheme val="minor"/>
      </rPr>
      <t>Has a system been developed to build permanence into the school’s green programme through incorporation into core operations and curriculum?</t>
    </r>
  </si>
  <si>
    <r>
      <t>14)</t>
    </r>
    <r>
      <rPr>
        <sz val="7"/>
        <color theme="1"/>
        <rFont val="Times New Roman"/>
      </rPr>
      <t xml:space="preserve">           </t>
    </r>
    <r>
      <rPr>
        <sz val="11"/>
        <color theme="1"/>
        <rFont val="Calibri"/>
        <scheme val="minor"/>
      </rPr>
      <t>Are local produce or products utilized in food preparation??</t>
    </r>
  </si>
  <si>
    <t>POINTS ACHEIVED</t>
  </si>
  <si>
    <t>Natural Resources</t>
  </si>
  <si>
    <r>
      <t>15)</t>
    </r>
    <r>
      <rPr>
        <sz val="7"/>
        <color theme="1"/>
        <rFont val="Times New Roman"/>
      </rPr>
      <t xml:space="preserve">           </t>
    </r>
    <r>
      <rPr>
        <sz val="11"/>
        <color theme="1"/>
        <rFont val="Calibri"/>
        <scheme val="minor"/>
      </rPr>
      <t>Have purchasing records been reviewed to determine where the highest expenses are located?</t>
    </r>
  </si>
  <si>
    <r>
      <t>16)</t>
    </r>
    <r>
      <rPr>
        <sz val="7"/>
        <color theme="1"/>
        <rFont val="Times New Roman"/>
      </rPr>
      <t xml:space="preserve">           </t>
    </r>
    <r>
      <rPr>
        <sz val="11"/>
        <color theme="1"/>
        <rFont val="Calibri"/>
        <scheme val="minor"/>
      </rPr>
      <t>Are print jobs ordered on post consumer recycled paper?</t>
    </r>
  </si>
  <si>
    <r>
      <t>17)</t>
    </r>
    <r>
      <rPr>
        <sz val="7"/>
        <color theme="1"/>
        <rFont val="Times New Roman"/>
      </rPr>
      <t xml:space="preserve">           </t>
    </r>
    <r>
      <rPr>
        <sz val="11"/>
        <color theme="1"/>
        <rFont val="Calibri"/>
        <scheme val="minor"/>
      </rPr>
      <t>Are supplies and equipment purchased made with recycled materials?</t>
    </r>
  </si>
  <si>
    <r>
      <t>18)</t>
    </r>
    <r>
      <rPr>
        <sz val="7"/>
        <color theme="1"/>
        <rFont val="Times New Roman"/>
      </rPr>
      <t xml:space="preserve">           </t>
    </r>
    <r>
      <rPr>
        <sz val="11"/>
        <color theme="1"/>
        <rFont val="Calibri"/>
        <scheme val="minor"/>
      </rPr>
      <t>Is a recycling programme developed and enforced?</t>
    </r>
  </si>
  <si>
    <r>
      <t>19)</t>
    </r>
    <r>
      <rPr>
        <sz val="7"/>
        <color theme="1"/>
        <rFont val="Times New Roman"/>
      </rPr>
      <t xml:space="preserve">           </t>
    </r>
    <r>
      <rPr>
        <sz val="11"/>
        <color theme="1"/>
        <rFont val="Calibri"/>
        <scheme val="minor"/>
      </rPr>
      <t>Have sub-meters been installed monitor water use and identify leaks?</t>
    </r>
  </si>
  <si>
    <r>
      <t>20)</t>
    </r>
    <r>
      <rPr>
        <sz val="7"/>
        <color theme="1"/>
        <rFont val="Times New Roman"/>
      </rPr>
      <t xml:space="preserve">           </t>
    </r>
    <r>
      <rPr>
        <sz val="11"/>
        <color theme="1"/>
        <rFont val="Calibri"/>
        <scheme val="minor"/>
      </rPr>
      <t xml:space="preserve">Is there a system for reporting leaks to maintenance staff and having them fixed in a timely fashion? </t>
    </r>
  </si>
  <si>
    <r>
      <t>21)</t>
    </r>
    <r>
      <rPr>
        <sz val="7"/>
        <color theme="1"/>
        <rFont val="Times New Roman"/>
      </rPr>
      <t xml:space="preserve">           </t>
    </r>
    <r>
      <rPr>
        <sz val="11"/>
        <color theme="1"/>
        <rFont val="Calibri"/>
        <scheme val="minor"/>
      </rPr>
      <t>Is running water discouraged when washing hands?</t>
    </r>
  </si>
  <si>
    <r>
      <t>22)</t>
    </r>
    <r>
      <rPr>
        <sz val="7"/>
        <color theme="1"/>
        <rFont val="Times New Roman"/>
      </rPr>
      <t xml:space="preserve">           </t>
    </r>
    <r>
      <rPr>
        <sz val="11"/>
        <color theme="1"/>
        <rFont val="Calibri"/>
        <scheme val="minor"/>
      </rPr>
      <t>Are hardy, native vegetation used in landscaping?</t>
    </r>
  </si>
  <si>
    <r>
      <t>23)</t>
    </r>
    <r>
      <rPr>
        <sz val="7"/>
        <color theme="1"/>
        <rFont val="Times New Roman"/>
      </rPr>
      <t xml:space="preserve">           </t>
    </r>
    <r>
      <rPr>
        <sz val="11"/>
        <color theme="1"/>
        <rFont val="Calibri"/>
        <scheme val="minor"/>
      </rPr>
      <t>Is mulch used around plants and trees to retain moisture?</t>
    </r>
  </si>
  <si>
    <r>
      <t>24)</t>
    </r>
    <r>
      <rPr>
        <sz val="7"/>
        <color theme="1"/>
        <rFont val="Times New Roman"/>
      </rPr>
      <t xml:space="preserve">           </t>
    </r>
    <r>
      <rPr>
        <sz val="11"/>
        <color theme="1"/>
        <rFont val="Calibri"/>
        <scheme val="minor"/>
      </rPr>
      <t>If sprinklers are available, are they kept directly on grassy areas and not on pavements?</t>
    </r>
  </si>
  <si>
    <r>
      <t>25)</t>
    </r>
    <r>
      <rPr>
        <sz val="7"/>
        <color theme="1"/>
        <rFont val="Times New Roman"/>
      </rPr>
      <t xml:space="preserve">           </t>
    </r>
    <r>
      <rPr>
        <sz val="11"/>
        <color theme="1"/>
        <rFont val="Calibri"/>
        <scheme val="minor"/>
      </rPr>
      <t>Is watering of landscape performed during the cooler parts of the day to minimize evaporative loss?</t>
    </r>
  </si>
  <si>
    <r>
      <t>26)</t>
    </r>
    <r>
      <rPr>
        <sz val="7"/>
        <color theme="1"/>
        <rFont val="Times New Roman"/>
      </rPr>
      <t xml:space="preserve">           </t>
    </r>
    <r>
      <rPr>
        <sz val="11"/>
        <color theme="1"/>
        <rFont val="Calibri"/>
        <scheme val="minor"/>
      </rPr>
      <t>Are water efficient plumbing fixtures such as aerators, dual flush toilets, motion-activated or touch- faucets for lavatories or aerated showerheads used?</t>
    </r>
  </si>
  <si>
    <r>
      <t>27)</t>
    </r>
    <r>
      <rPr>
        <sz val="7"/>
        <color theme="1"/>
        <rFont val="Times New Roman"/>
      </rPr>
      <t xml:space="preserve">           </t>
    </r>
    <r>
      <rPr>
        <sz val="11"/>
        <color theme="1"/>
        <rFont val="Calibri"/>
        <scheme val="minor"/>
      </rPr>
      <t>Is rainwater collected for irrigation and other non-potable uses?</t>
    </r>
  </si>
  <si>
    <r>
      <t>28)</t>
    </r>
    <r>
      <rPr>
        <sz val="7"/>
        <color theme="1"/>
        <rFont val="Times New Roman"/>
      </rPr>
      <t xml:space="preserve">           </t>
    </r>
    <r>
      <rPr>
        <sz val="11"/>
        <color theme="1"/>
        <rFont val="Calibri"/>
        <scheme val="minor"/>
      </rPr>
      <t>Are the building systems (fans, pumps, air conditioners) operating efficiently and are regular inspections and preventative maintenance carried out?</t>
    </r>
  </si>
  <si>
    <r>
      <t>29)</t>
    </r>
    <r>
      <rPr>
        <sz val="7"/>
        <color theme="1"/>
        <rFont val="Times New Roman"/>
      </rPr>
      <t xml:space="preserve">           </t>
    </r>
    <r>
      <rPr>
        <sz val="11"/>
        <color theme="1"/>
        <rFont val="Calibri"/>
        <scheme val="minor"/>
      </rPr>
      <t xml:space="preserve">Are energy efficient light bulbs used? </t>
    </r>
  </si>
  <si>
    <r>
      <t>30)</t>
    </r>
    <r>
      <rPr>
        <sz val="7"/>
        <color theme="1"/>
        <rFont val="Times New Roman"/>
      </rPr>
      <t xml:space="preserve">           </t>
    </r>
    <r>
      <rPr>
        <sz val="11"/>
        <color theme="1"/>
        <rFont val="Calibri"/>
        <scheme val="minor"/>
      </rPr>
      <t>Are lights and fixtures cleaned at least every 2 years to keep light output high?</t>
    </r>
  </si>
  <si>
    <r>
      <t>31)</t>
    </r>
    <r>
      <rPr>
        <sz val="7"/>
        <color theme="1"/>
        <rFont val="Times New Roman"/>
      </rPr>
      <t xml:space="preserve">           </t>
    </r>
    <r>
      <rPr>
        <sz val="11"/>
        <color theme="1"/>
        <rFont val="Calibri"/>
        <scheme val="minor"/>
      </rPr>
      <t>If tubular light fixtures are present, have they been converted to models that use higher efficiency bulbs?</t>
    </r>
  </si>
  <si>
    <r>
      <t>32)</t>
    </r>
    <r>
      <rPr>
        <sz val="7"/>
        <color theme="1"/>
        <rFont val="Times New Roman"/>
      </rPr>
      <t xml:space="preserve">           </t>
    </r>
    <r>
      <rPr>
        <sz val="11"/>
        <color theme="1"/>
        <rFont val="Calibri"/>
        <scheme val="minor"/>
      </rPr>
      <t>If exit signs contain incandescent bulbs, have they been replaced with energy efficient bulbs?</t>
    </r>
  </si>
  <si>
    <r>
      <t>33)</t>
    </r>
    <r>
      <rPr>
        <sz val="7"/>
        <color theme="1"/>
        <rFont val="Times New Roman"/>
      </rPr>
      <t xml:space="preserve">           </t>
    </r>
    <r>
      <rPr>
        <sz val="11"/>
        <color theme="1"/>
        <rFont val="Calibri"/>
        <scheme val="minor"/>
      </rPr>
      <t>Have double pane windows or windows with low emission coating been installed in air conditioned spaces?</t>
    </r>
  </si>
  <si>
    <r>
      <t>34)</t>
    </r>
    <r>
      <rPr>
        <sz val="7"/>
        <color theme="1"/>
        <rFont val="Times New Roman"/>
      </rPr>
      <t xml:space="preserve">           </t>
    </r>
    <r>
      <rPr>
        <sz val="11"/>
        <color theme="1"/>
        <rFont val="Calibri"/>
        <scheme val="minor"/>
      </rPr>
      <t>Have damaged windows and doors been replaced to reduce cooling loads?</t>
    </r>
  </si>
  <si>
    <r>
      <t>35)</t>
    </r>
    <r>
      <rPr>
        <sz val="7"/>
        <color theme="1"/>
        <rFont val="Times New Roman"/>
      </rPr>
      <t xml:space="preserve">           </t>
    </r>
    <r>
      <rPr>
        <sz val="11"/>
        <color theme="1"/>
        <rFont val="Calibri"/>
        <scheme val="minor"/>
      </rPr>
      <t>Are lights in unoccupied rooms and machines turned off during non-use hours?</t>
    </r>
  </si>
  <si>
    <r>
      <t>36)</t>
    </r>
    <r>
      <rPr>
        <sz val="7"/>
        <color theme="1"/>
        <rFont val="Times New Roman"/>
      </rPr>
      <t xml:space="preserve">           </t>
    </r>
    <r>
      <rPr>
        <sz val="11"/>
        <color theme="1"/>
        <rFont val="Calibri"/>
        <scheme val="minor"/>
      </rPr>
      <t>Are time clocks, occupancy sensors and dimming controls installed to reduce energy use for lighting?</t>
    </r>
  </si>
  <si>
    <r>
      <t>37)</t>
    </r>
    <r>
      <rPr>
        <sz val="7"/>
        <color theme="1"/>
        <rFont val="Times New Roman"/>
      </rPr>
      <t xml:space="preserve">           </t>
    </r>
    <r>
      <rPr>
        <sz val="11"/>
        <color theme="1"/>
        <rFont val="Calibri"/>
        <scheme val="minor"/>
      </rPr>
      <t>Have work orders been created to report climate control problems that may require service?</t>
    </r>
  </si>
  <si>
    <r>
      <t>38)</t>
    </r>
    <r>
      <rPr>
        <sz val="7"/>
        <color theme="1"/>
        <rFont val="Times New Roman"/>
      </rPr>
      <t xml:space="preserve">           </t>
    </r>
    <r>
      <rPr>
        <sz val="11"/>
        <color theme="1"/>
        <rFont val="Calibri"/>
        <scheme val="minor"/>
      </rPr>
      <t>Are Energy Star or other efficiency-labelled copiers, fax machines, refrigerators, computers and printers purchased?</t>
    </r>
  </si>
  <si>
    <r>
      <t>39)</t>
    </r>
    <r>
      <rPr>
        <sz val="7"/>
        <color theme="1"/>
        <rFont val="Times New Roman"/>
      </rPr>
      <t xml:space="preserve">           </t>
    </r>
    <r>
      <rPr>
        <sz val="11"/>
        <color theme="1"/>
        <rFont val="Calibri"/>
        <scheme val="minor"/>
      </rPr>
      <t>Is air conditioning equipment sized correctly for the demands of the area/rooms they cool?</t>
    </r>
  </si>
  <si>
    <r>
      <t>40)</t>
    </r>
    <r>
      <rPr>
        <sz val="7"/>
        <color theme="1"/>
        <rFont val="Times New Roman"/>
      </rPr>
      <t xml:space="preserve">           </t>
    </r>
    <r>
      <rPr>
        <sz val="11"/>
        <color theme="1"/>
        <rFont val="Calibri"/>
        <scheme val="minor"/>
      </rPr>
      <t>Has on site renewable energy systems such a photovoltaic system or solar panels been considered to generate a portion of the school’s energy use?</t>
    </r>
  </si>
  <si>
    <r>
      <t>41)</t>
    </r>
    <r>
      <rPr>
        <sz val="7"/>
        <color theme="1"/>
        <rFont val="Times New Roman"/>
      </rPr>
      <t xml:space="preserve">           </t>
    </r>
    <r>
      <rPr>
        <sz val="11"/>
        <color theme="1"/>
        <rFont val="Calibri"/>
        <scheme val="minor"/>
      </rPr>
      <t>If hot water is provided, is it through solar hot water systems?</t>
    </r>
  </si>
  <si>
    <r>
      <t>42)</t>
    </r>
    <r>
      <rPr>
        <sz val="7"/>
        <color theme="1"/>
        <rFont val="Times New Roman"/>
      </rPr>
      <t xml:space="preserve">           </t>
    </r>
    <r>
      <rPr>
        <sz val="11"/>
        <color theme="1"/>
        <rFont val="Calibri"/>
        <scheme val="minor"/>
      </rPr>
      <t>Are practices that reduce waste paper encouraged?</t>
    </r>
  </si>
  <si>
    <r>
      <t>43)</t>
    </r>
    <r>
      <rPr>
        <sz val="7"/>
        <color theme="1"/>
        <rFont val="Times New Roman"/>
      </rPr>
      <t xml:space="preserve">           </t>
    </r>
    <r>
      <rPr>
        <sz val="11"/>
        <color theme="1"/>
        <rFont val="Calibri"/>
        <scheme val="minor"/>
      </rPr>
      <t xml:space="preserve">Is electronic mail used to send messages instead of written memos? </t>
    </r>
  </si>
  <si>
    <r>
      <t>44)</t>
    </r>
    <r>
      <rPr>
        <sz val="7"/>
        <color theme="1"/>
        <rFont val="Times New Roman"/>
      </rPr>
      <t xml:space="preserve">           </t>
    </r>
    <r>
      <rPr>
        <sz val="11"/>
        <color theme="1"/>
        <rFont val="Calibri"/>
        <scheme val="minor"/>
      </rPr>
      <t>Whenever possible are emails saved electronically instead of being printed?</t>
    </r>
  </si>
  <si>
    <r>
      <t>45)</t>
    </r>
    <r>
      <rPr>
        <sz val="7"/>
        <color theme="1"/>
        <rFont val="Times New Roman"/>
      </rPr>
      <t xml:space="preserve">           </t>
    </r>
    <r>
      <rPr>
        <sz val="11"/>
        <color theme="1"/>
        <rFont val="Calibri"/>
        <scheme val="minor"/>
      </rPr>
      <t>Are online library resources encouraged rather than ordering hard copies?</t>
    </r>
  </si>
  <si>
    <r>
      <t>46)</t>
    </r>
    <r>
      <rPr>
        <sz val="7"/>
        <color theme="1"/>
        <rFont val="Times New Roman"/>
      </rPr>
      <t xml:space="preserve">           </t>
    </r>
    <r>
      <rPr>
        <sz val="11"/>
        <color theme="1"/>
        <rFont val="Calibri"/>
        <scheme val="minor"/>
      </rPr>
      <t>Are fax cover sheets avoided or reused?</t>
    </r>
  </si>
  <si>
    <r>
      <t>47)</t>
    </r>
    <r>
      <rPr>
        <sz val="7"/>
        <color theme="1"/>
        <rFont val="Times New Roman"/>
      </rPr>
      <t xml:space="preserve">           </t>
    </r>
    <r>
      <rPr>
        <sz val="11"/>
        <color theme="1"/>
        <rFont val="Calibri"/>
        <scheme val="minor"/>
      </rPr>
      <t>Are daily specials printed on a chalkboard or dry erase board rather than printing daily on new sheets of paper</t>
    </r>
  </si>
  <si>
    <r>
      <t>48)</t>
    </r>
    <r>
      <rPr>
        <sz val="7"/>
        <color theme="1"/>
        <rFont val="Times New Roman"/>
      </rPr>
      <t xml:space="preserve">           </t>
    </r>
    <r>
      <rPr>
        <sz val="11"/>
        <color theme="1"/>
        <rFont val="Calibri"/>
        <scheme val="minor"/>
      </rPr>
      <t>Are items such as paper, aluminium cans, cardboard and plastic bottles recycled?</t>
    </r>
  </si>
  <si>
    <r>
      <t>49)</t>
    </r>
    <r>
      <rPr>
        <sz val="7"/>
        <color theme="1"/>
        <rFont val="Times New Roman"/>
      </rPr>
      <t xml:space="preserve">           </t>
    </r>
    <r>
      <rPr>
        <sz val="11"/>
        <color theme="1"/>
        <rFont val="Calibri"/>
        <scheme val="minor"/>
      </rPr>
      <t>Are used manila envelopes and file folders saved and used for in-house purposes?</t>
    </r>
  </si>
  <si>
    <r>
      <t>50)</t>
    </r>
    <r>
      <rPr>
        <sz val="7"/>
        <color theme="1"/>
        <rFont val="Times New Roman"/>
      </rPr>
      <t xml:space="preserve">           </t>
    </r>
    <r>
      <rPr>
        <sz val="11"/>
        <color theme="1"/>
        <rFont val="Calibri"/>
        <scheme val="minor"/>
      </rPr>
      <t>Are mailing lists updated regularly?</t>
    </r>
  </si>
  <si>
    <r>
      <t>51)</t>
    </r>
    <r>
      <rPr>
        <sz val="7"/>
        <color theme="1"/>
        <rFont val="Times New Roman"/>
      </rPr>
      <t xml:space="preserve">           </t>
    </r>
    <r>
      <rPr>
        <sz val="11"/>
        <color theme="1"/>
        <rFont val="Calibri"/>
        <scheme val="minor"/>
      </rPr>
      <t>Are periodicals shared rather than receiving multiple copies?</t>
    </r>
  </si>
  <si>
    <r>
      <t>52)</t>
    </r>
    <r>
      <rPr>
        <sz val="7"/>
        <color theme="1"/>
        <rFont val="Times New Roman"/>
      </rPr>
      <t xml:space="preserve">           </t>
    </r>
    <r>
      <rPr>
        <sz val="11"/>
        <color theme="1"/>
        <rFont val="Calibri"/>
        <scheme val="minor"/>
      </rPr>
      <t>Is old/outdated equipment, books or furniture donated to local organizations?</t>
    </r>
  </si>
  <si>
    <r>
      <t>53)</t>
    </r>
    <r>
      <rPr>
        <sz val="7"/>
        <color theme="1"/>
        <rFont val="Times New Roman"/>
      </rPr>
      <t xml:space="preserve">           </t>
    </r>
    <r>
      <rPr>
        <sz val="11"/>
        <color theme="1"/>
        <rFont val="Calibri"/>
        <scheme val="minor"/>
      </rPr>
      <t>Is there a printer available that can print on both sides of paper?</t>
    </r>
  </si>
  <si>
    <r>
      <t>54)</t>
    </r>
    <r>
      <rPr>
        <sz val="7"/>
        <color theme="1"/>
        <rFont val="Times New Roman"/>
      </rPr>
      <t xml:space="preserve">           </t>
    </r>
    <r>
      <rPr>
        <sz val="11"/>
        <color theme="1"/>
        <rFont val="Calibri"/>
        <scheme val="minor"/>
      </rPr>
      <t>Are minutes from meetings or other handouts posted on Intranet sites or circulated electronically after meetings?</t>
    </r>
  </si>
  <si>
    <r>
      <t>55)</t>
    </r>
    <r>
      <rPr>
        <sz val="7"/>
        <color theme="1"/>
        <rFont val="Times New Roman"/>
      </rPr>
      <t xml:space="preserve">           </t>
    </r>
    <r>
      <rPr>
        <sz val="11"/>
        <color theme="1"/>
        <rFont val="Calibri"/>
        <scheme val="minor"/>
      </rPr>
      <t>Are chalkboards and overhead projectors available for presenting information to students rather than using paper handouts?</t>
    </r>
  </si>
  <si>
    <r>
      <t>56)</t>
    </r>
    <r>
      <rPr>
        <sz val="7"/>
        <color theme="1"/>
        <rFont val="Times New Roman"/>
      </rPr>
      <t xml:space="preserve">           </t>
    </r>
    <r>
      <rPr>
        <sz val="11"/>
        <color theme="1"/>
        <rFont val="Calibri"/>
        <scheme val="minor"/>
      </rPr>
      <t>Is scrap paper reused by students to answer questions?</t>
    </r>
  </si>
  <si>
    <r>
      <t>57)</t>
    </r>
    <r>
      <rPr>
        <sz val="7"/>
        <color theme="1"/>
        <rFont val="Times New Roman"/>
      </rPr>
      <t xml:space="preserve">           </t>
    </r>
    <r>
      <rPr>
        <sz val="11"/>
        <color theme="1"/>
        <rFont val="Calibri"/>
        <scheme val="minor"/>
      </rPr>
      <t>Are assignments emailed to students?</t>
    </r>
  </si>
  <si>
    <r>
      <t>58)</t>
    </r>
    <r>
      <rPr>
        <sz val="7"/>
        <color theme="1"/>
        <rFont val="Times New Roman"/>
      </rPr>
      <t xml:space="preserve">           </t>
    </r>
    <r>
      <rPr>
        <sz val="11"/>
        <color theme="1"/>
        <rFont val="Calibri"/>
        <scheme val="minor"/>
      </rPr>
      <t>Is janitorial staffs trained to practice resource efficiency such as reusing plastic garbage can liners in rooms that generate dry waste, buying bulk cleaning supplies and using plastic refillable spray bottles?</t>
    </r>
  </si>
  <si>
    <r>
      <t>59)</t>
    </r>
    <r>
      <rPr>
        <sz val="7"/>
        <color theme="1"/>
        <rFont val="Times New Roman"/>
      </rPr>
      <t xml:space="preserve">           </t>
    </r>
    <r>
      <rPr>
        <sz val="11"/>
        <color theme="1"/>
        <rFont val="Calibri"/>
        <scheme val="minor"/>
      </rPr>
      <t>Have environmentally friendly guidelines for purchases been established?</t>
    </r>
  </si>
  <si>
    <t>Indoor Environment</t>
  </si>
  <si>
    <r>
      <t>60)</t>
    </r>
    <r>
      <rPr>
        <sz val="7"/>
        <color theme="1"/>
        <rFont val="Times New Roman"/>
      </rPr>
      <t xml:space="preserve">           </t>
    </r>
    <r>
      <rPr>
        <sz val="11"/>
        <color theme="1"/>
        <rFont val="Calibri"/>
        <scheme val="minor"/>
      </rPr>
      <t>Are air conditioning/ventilation equipment filters replaced regularly or as needed?</t>
    </r>
  </si>
  <si>
    <r>
      <t>61)</t>
    </r>
    <r>
      <rPr>
        <sz val="7"/>
        <color theme="1"/>
        <rFont val="Times New Roman"/>
      </rPr>
      <t xml:space="preserve">           </t>
    </r>
    <r>
      <rPr>
        <sz val="11"/>
        <color theme="1"/>
        <rFont val="Calibri"/>
        <scheme val="minor"/>
      </rPr>
      <t>Are maintenance supplies such as paints, finishes, cleaners, caulks and sealants low volatile organic compounds (VOC)?</t>
    </r>
  </si>
  <si>
    <r>
      <t>62)</t>
    </r>
    <r>
      <rPr>
        <sz val="7"/>
        <color theme="1"/>
        <rFont val="Times New Roman"/>
      </rPr>
      <t xml:space="preserve">           </t>
    </r>
    <r>
      <rPr>
        <sz val="11"/>
        <color theme="1"/>
        <rFont val="Calibri"/>
        <scheme val="minor"/>
      </rPr>
      <t>Are “green” janitorial products used?</t>
    </r>
  </si>
  <si>
    <r>
      <t>63)</t>
    </r>
    <r>
      <rPr>
        <sz val="7"/>
        <color theme="1"/>
        <rFont val="Times New Roman"/>
      </rPr>
      <t xml:space="preserve">           </t>
    </r>
    <r>
      <rPr>
        <sz val="11"/>
        <color theme="1"/>
        <rFont val="Calibri"/>
        <scheme val="minor"/>
      </rPr>
      <t>Are spills cleaned promptly?</t>
    </r>
  </si>
  <si>
    <r>
      <t>64)</t>
    </r>
    <r>
      <rPr>
        <sz val="7"/>
        <color theme="1"/>
        <rFont val="Times New Roman"/>
      </rPr>
      <t xml:space="preserve">           </t>
    </r>
    <r>
      <rPr>
        <sz val="11"/>
        <color theme="1"/>
        <rFont val="Calibri"/>
        <scheme val="minor"/>
      </rPr>
      <t>Are trends in health complaints monitored especially in timing and location of complaints?</t>
    </r>
  </si>
  <si>
    <r>
      <t>65)</t>
    </r>
    <r>
      <rPr>
        <sz val="7"/>
        <color theme="1"/>
        <rFont val="Times New Roman"/>
      </rPr>
      <t xml:space="preserve">           </t>
    </r>
    <r>
      <rPr>
        <sz val="11"/>
        <color theme="1"/>
        <rFont val="Calibri"/>
        <scheme val="minor"/>
      </rPr>
      <t>Has a regular schedule been established for inspecting roofs, ceilings, walls, floors, bathrooms and carpeting for water leakage, stains/ discoloration, odours and mold growth?</t>
    </r>
  </si>
  <si>
    <r>
      <t>66)</t>
    </r>
    <r>
      <rPr>
        <sz val="7"/>
        <color theme="1"/>
        <rFont val="Times New Roman"/>
      </rPr>
      <t xml:space="preserve">           </t>
    </r>
    <r>
      <rPr>
        <sz val="11"/>
        <color theme="1"/>
        <rFont val="Calibri"/>
        <scheme val="minor"/>
      </rPr>
      <t>Are water leaks fixed to prevent mold growth?</t>
    </r>
  </si>
  <si>
    <r>
      <t>67)</t>
    </r>
    <r>
      <rPr>
        <sz val="7"/>
        <color theme="1"/>
        <rFont val="Times New Roman"/>
      </rPr>
      <t xml:space="preserve">           </t>
    </r>
    <r>
      <rPr>
        <sz val="11"/>
        <color theme="1"/>
        <rFont val="Calibri"/>
        <scheme val="minor"/>
      </rPr>
      <t>Are showers and moisture generating sources vented to the outside?</t>
    </r>
  </si>
  <si>
    <r>
      <t>68)</t>
    </r>
    <r>
      <rPr>
        <sz val="7"/>
        <color theme="1"/>
        <rFont val="Times New Roman"/>
      </rPr>
      <t xml:space="preserve">           </t>
    </r>
    <r>
      <rPr>
        <sz val="11"/>
        <color theme="1"/>
        <rFont val="Calibri"/>
        <scheme val="minor"/>
      </rPr>
      <t>Are building material such as wood, insulation, paper and fabric kept dry?</t>
    </r>
  </si>
  <si>
    <r>
      <t>69)</t>
    </r>
    <r>
      <rPr>
        <sz val="7"/>
        <color theme="1"/>
        <rFont val="Times New Roman"/>
      </rPr>
      <t xml:space="preserve">           </t>
    </r>
    <r>
      <rPr>
        <sz val="11"/>
        <color theme="1"/>
        <rFont val="Calibri"/>
        <scheme val="minor"/>
      </rPr>
      <t>Is adequate ventilation provided to maintain comfortable indoor temperature and humidity levels?</t>
    </r>
  </si>
  <si>
    <r>
      <t>70)</t>
    </r>
    <r>
      <rPr>
        <sz val="7"/>
        <color theme="1"/>
        <rFont val="Times New Roman"/>
      </rPr>
      <t xml:space="preserve">           </t>
    </r>
    <r>
      <rPr>
        <sz val="11"/>
        <color theme="1"/>
        <rFont val="Calibri"/>
        <scheme val="minor"/>
      </rPr>
      <t>Are exhaust fans used in cooking and food preparation areas?</t>
    </r>
  </si>
  <si>
    <r>
      <t>71)</t>
    </r>
    <r>
      <rPr>
        <sz val="7"/>
        <color theme="1"/>
        <rFont val="Times New Roman"/>
      </rPr>
      <t xml:space="preserve">           </t>
    </r>
    <r>
      <rPr>
        <sz val="11"/>
        <color theme="1"/>
        <rFont val="Calibri"/>
        <scheme val="minor"/>
      </rPr>
      <t>Is standing water eliminated from ventilation systems, air conditioners or refrigerator pans?</t>
    </r>
  </si>
  <si>
    <r>
      <t>72)</t>
    </r>
    <r>
      <rPr>
        <sz val="7"/>
        <color theme="1"/>
        <rFont val="Times New Roman"/>
      </rPr>
      <t xml:space="preserve">           </t>
    </r>
    <r>
      <rPr>
        <sz val="11"/>
        <color theme="1"/>
        <rFont val="Calibri"/>
        <scheme val="minor"/>
      </rPr>
      <t>Has carpeting been eliminated in areas where there is a perpetual moisture problem and as per manufacturers/suppliers recommendations?</t>
    </r>
  </si>
  <si>
    <r>
      <t>73)</t>
    </r>
    <r>
      <rPr>
        <sz val="7"/>
        <color theme="1"/>
        <rFont val="Times New Roman"/>
      </rPr>
      <t xml:space="preserve">           </t>
    </r>
    <r>
      <rPr>
        <sz val="11"/>
        <color theme="1"/>
        <rFont val="Calibri"/>
        <scheme val="minor"/>
      </rPr>
      <t>Are chemicals stored and labelled properly to avoid spills and contamination?</t>
    </r>
  </si>
  <si>
    <r>
      <t>74)</t>
    </r>
    <r>
      <rPr>
        <sz val="7"/>
        <color theme="1"/>
        <rFont val="Times New Roman"/>
      </rPr>
      <t xml:space="preserve">           </t>
    </r>
    <r>
      <rPr>
        <sz val="11"/>
        <color theme="1"/>
        <rFont val="Calibri"/>
        <scheme val="minor"/>
      </rPr>
      <t>Are oil cans, paint cans and other liquid materials stored in drip pans or trays to catch leaks and spills?</t>
    </r>
  </si>
  <si>
    <r>
      <t>75)</t>
    </r>
    <r>
      <rPr>
        <sz val="7"/>
        <color theme="1"/>
        <rFont val="Times New Roman"/>
      </rPr>
      <t xml:space="preserve">           </t>
    </r>
    <r>
      <rPr>
        <sz val="11"/>
        <color theme="1"/>
        <rFont val="Calibri"/>
        <scheme val="minor"/>
      </rPr>
      <t>Are stored chemicals periodically inspected for signs of leakage, rusting, peeled labels, poor storage practices and other problems?</t>
    </r>
  </si>
  <si>
    <r>
      <t>76)</t>
    </r>
    <r>
      <rPr>
        <sz val="7"/>
        <color theme="1"/>
        <rFont val="Times New Roman"/>
      </rPr>
      <t xml:space="preserve">           </t>
    </r>
    <r>
      <rPr>
        <sz val="11"/>
        <color theme="1"/>
        <rFont val="Calibri"/>
        <scheme val="minor"/>
      </rPr>
      <t>Are lids available on all containers with chemicals to reduce evaporation?</t>
    </r>
  </si>
  <si>
    <r>
      <t>77)</t>
    </r>
    <r>
      <rPr>
        <sz val="7"/>
        <color theme="1"/>
        <rFont val="Times New Roman"/>
      </rPr>
      <t xml:space="preserve">           </t>
    </r>
    <r>
      <rPr>
        <sz val="11"/>
        <color theme="1"/>
        <rFont val="Calibri"/>
        <scheme val="minor"/>
      </rPr>
      <t>Are containers stacked in a way to minimize overturning, puncturing or breaking?</t>
    </r>
  </si>
  <si>
    <t>Hazardous chemicals and Materials</t>
  </si>
  <si>
    <r>
      <t>78)</t>
    </r>
    <r>
      <rPr>
        <sz val="7"/>
        <color theme="1"/>
        <rFont val="Times New Roman"/>
      </rPr>
      <t xml:space="preserve">           </t>
    </r>
    <r>
      <rPr>
        <sz val="11"/>
        <color theme="1"/>
        <rFont val="Calibri"/>
        <scheme val="minor"/>
      </rPr>
      <t>Are volatile and hazardous liquids stored in sealed containers?</t>
    </r>
  </si>
  <si>
    <t>Hazardous Chemicals and Materials</t>
  </si>
  <si>
    <r>
      <t>79)</t>
    </r>
    <r>
      <rPr>
        <sz val="7"/>
        <color theme="1"/>
        <rFont val="Times New Roman"/>
      </rPr>
      <t xml:space="preserve">           </t>
    </r>
    <r>
      <rPr>
        <sz val="11"/>
        <color theme="1"/>
        <rFont val="Calibri"/>
        <scheme val="minor"/>
      </rPr>
      <t>Is a chemical inventory kept up to date to eliminate over purchasing and reduce disposal costs?</t>
    </r>
  </si>
  <si>
    <r>
      <t>80)</t>
    </r>
    <r>
      <rPr>
        <sz val="7"/>
        <color theme="1"/>
        <rFont val="Times New Roman"/>
      </rPr>
      <t xml:space="preserve">           </t>
    </r>
    <r>
      <rPr>
        <sz val="11"/>
        <color theme="1"/>
        <rFont val="Calibri"/>
        <scheme val="minor"/>
      </rPr>
      <t>Are lab specimens purchased in non-formaldehyde preservatives, whenever possible?</t>
    </r>
  </si>
  <si>
    <r>
      <t>81)</t>
    </r>
    <r>
      <rPr>
        <sz val="7"/>
        <color theme="1"/>
        <rFont val="Times New Roman"/>
      </rPr>
      <t xml:space="preserve">           </t>
    </r>
    <r>
      <rPr>
        <sz val="11"/>
        <color theme="1"/>
        <rFont val="Calibri"/>
        <scheme val="minor"/>
      </rPr>
      <t>Is expired material returned to suppliers for proper disposal?</t>
    </r>
  </si>
  <si>
    <r>
      <t>82)</t>
    </r>
    <r>
      <rPr>
        <sz val="7"/>
        <color theme="1"/>
        <rFont val="Times New Roman"/>
      </rPr>
      <t xml:space="preserve">           </t>
    </r>
    <r>
      <rPr>
        <sz val="11"/>
        <color theme="1"/>
        <rFont val="Calibri"/>
        <scheme val="minor"/>
      </rPr>
      <t>Are spill and leak protection installed in chemical storerooms?</t>
    </r>
  </si>
  <si>
    <r>
      <t>83)</t>
    </r>
    <r>
      <rPr>
        <sz val="7"/>
        <color theme="1"/>
        <rFont val="Times New Roman"/>
      </rPr>
      <t xml:space="preserve">           </t>
    </r>
    <r>
      <rPr>
        <sz val="11"/>
        <color theme="1"/>
        <rFont val="Calibri"/>
        <scheme val="minor"/>
      </rPr>
      <t>Has an inventory of mercury containing devices/equipment in science labs, maintenance areas, art rooms, nurse’s office, home economic rooms and industrial art/metal shop areas been conducted?</t>
    </r>
  </si>
  <si>
    <r>
      <t>84)</t>
    </r>
    <r>
      <rPr>
        <sz val="7"/>
        <color theme="1"/>
        <rFont val="Times New Roman"/>
      </rPr>
      <t xml:space="preserve">           </t>
    </r>
    <r>
      <rPr>
        <sz val="11"/>
        <color theme="1"/>
        <rFont val="Calibri"/>
        <scheme val="minor"/>
      </rPr>
      <t>Are instruments/devices/equipment containing mercury properly labelled?</t>
    </r>
  </si>
  <si>
    <r>
      <t>85)</t>
    </r>
    <r>
      <rPr>
        <sz val="7"/>
        <color theme="1"/>
        <rFont val="Times New Roman"/>
      </rPr>
      <t xml:space="preserve">           </t>
    </r>
    <r>
      <rPr>
        <sz val="11"/>
        <color theme="1"/>
        <rFont val="Calibri"/>
        <scheme val="minor"/>
      </rPr>
      <t>Are staffs trained in how to properly clean up mercury spills?</t>
    </r>
  </si>
  <si>
    <r>
      <t>86)</t>
    </r>
    <r>
      <rPr>
        <sz val="7"/>
        <color theme="1"/>
        <rFont val="Times New Roman"/>
      </rPr>
      <t xml:space="preserve">           </t>
    </r>
    <r>
      <rPr>
        <sz val="11"/>
        <color theme="1"/>
        <rFont val="Calibri"/>
        <scheme val="minor"/>
      </rPr>
      <t>Are protocols established to manage, dispose of and recycle mercury?</t>
    </r>
  </si>
  <si>
    <r>
      <t>87)</t>
    </r>
    <r>
      <rPr>
        <sz val="7"/>
        <color theme="1"/>
        <rFont val="Times New Roman"/>
      </rPr>
      <t xml:space="preserve">           </t>
    </r>
    <r>
      <rPr>
        <sz val="11"/>
        <color theme="1"/>
        <rFont val="Calibri"/>
        <scheme val="minor"/>
      </rPr>
      <t>Are raw materials inspected upon receipt from suppliers?</t>
    </r>
  </si>
  <si>
    <r>
      <t>88)</t>
    </r>
    <r>
      <rPr>
        <sz val="7"/>
        <color theme="1"/>
        <rFont val="Times New Roman"/>
      </rPr>
      <t xml:space="preserve">           </t>
    </r>
    <r>
      <rPr>
        <sz val="11"/>
        <color theme="1"/>
        <rFont val="Calibri"/>
        <scheme val="minor"/>
      </rPr>
      <t>Has the quantity of hazardous chemicals stored in the facility been reduced to a minimum and is there one central storage area designated?</t>
    </r>
  </si>
  <si>
    <r>
      <t>89)</t>
    </r>
    <r>
      <rPr>
        <sz val="7"/>
        <color theme="1"/>
        <rFont val="Times New Roman"/>
      </rPr>
      <t xml:space="preserve">           </t>
    </r>
    <r>
      <rPr>
        <sz val="11"/>
        <color theme="1"/>
        <rFont val="Calibri"/>
        <scheme val="minor"/>
      </rPr>
      <t>Is chemical purchasing delegated to a single point of contact?</t>
    </r>
  </si>
  <si>
    <r>
      <t>90)</t>
    </r>
    <r>
      <rPr>
        <sz val="7"/>
        <color theme="1"/>
        <rFont val="Times New Roman"/>
      </rPr>
      <t xml:space="preserve">           </t>
    </r>
    <r>
      <rPr>
        <sz val="11"/>
        <color theme="1"/>
        <rFont val="Calibri"/>
        <scheme val="minor"/>
      </rPr>
      <t>Has a safe management system for handling laboratory waste been established and implemented including appropriate labelling procedures?</t>
    </r>
  </si>
  <si>
    <r>
      <t>91)</t>
    </r>
    <r>
      <rPr>
        <sz val="7"/>
        <color theme="1"/>
        <rFont val="Times New Roman"/>
      </rPr>
      <t xml:space="preserve">           </t>
    </r>
    <r>
      <rPr>
        <sz val="11"/>
        <color theme="1"/>
        <rFont val="Calibri"/>
        <scheme val="minor"/>
      </rPr>
      <t>Is a “first in, first out” policy in place for expendable material to keep them from becoming outdated/expiration?</t>
    </r>
  </si>
  <si>
    <r>
      <t>92)</t>
    </r>
    <r>
      <rPr>
        <sz val="7"/>
        <color theme="1"/>
        <rFont val="Times New Roman"/>
      </rPr>
      <t xml:space="preserve">           </t>
    </r>
    <r>
      <rPr>
        <sz val="11"/>
        <color theme="1"/>
        <rFont val="Calibri"/>
        <scheme val="minor"/>
      </rPr>
      <t>Are purchases checked to ensure that they have dates and legible labels?</t>
    </r>
  </si>
  <si>
    <r>
      <t>93)</t>
    </r>
    <r>
      <rPr>
        <sz val="7"/>
        <color theme="1"/>
        <rFont val="Times New Roman"/>
      </rPr>
      <t xml:space="preserve">           </t>
    </r>
    <r>
      <rPr>
        <sz val="11"/>
        <color theme="1"/>
        <rFont val="Calibri"/>
        <scheme val="minor"/>
      </rPr>
      <t>Are materials dispensed using spigots, pumps and funnels?</t>
    </r>
  </si>
  <si>
    <r>
      <t>94)</t>
    </r>
    <r>
      <rPr>
        <sz val="7"/>
        <color theme="1"/>
        <rFont val="Times New Roman"/>
      </rPr>
      <t xml:space="preserve">           </t>
    </r>
    <r>
      <rPr>
        <sz val="11"/>
        <color theme="1"/>
        <rFont val="Calibri"/>
        <scheme val="minor"/>
      </rPr>
      <t>Are containers checked regularly for corrosion and leaks?</t>
    </r>
  </si>
  <si>
    <t>Facility and Grounds Management</t>
  </si>
  <si>
    <r>
      <t>95)</t>
    </r>
    <r>
      <rPr>
        <sz val="7"/>
        <color theme="1"/>
        <rFont val="Times New Roman"/>
      </rPr>
      <t xml:space="preserve">           </t>
    </r>
    <r>
      <rPr>
        <sz val="11"/>
        <color theme="1"/>
        <rFont val="Calibri"/>
        <scheme val="minor"/>
      </rPr>
      <t xml:space="preserve">Are ventilation systems maintained and cleaned regularly? </t>
    </r>
  </si>
  <si>
    <r>
      <t>96)</t>
    </r>
    <r>
      <rPr>
        <sz val="7"/>
        <color theme="1"/>
        <rFont val="Times New Roman"/>
      </rPr>
      <t xml:space="preserve">           </t>
    </r>
    <r>
      <rPr>
        <sz val="11"/>
        <color theme="1"/>
        <rFont val="Calibri"/>
        <scheme val="minor"/>
      </rPr>
      <t>Are rooms free of trash?</t>
    </r>
  </si>
  <si>
    <r>
      <t>97)</t>
    </r>
    <r>
      <rPr>
        <sz val="7"/>
        <color theme="1"/>
        <rFont val="Times New Roman"/>
      </rPr>
      <t xml:space="preserve">           </t>
    </r>
    <r>
      <rPr>
        <sz val="11"/>
        <color theme="1"/>
        <rFont val="Calibri"/>
        <scheme val="minor"/>
      </rPr>
      <t>Are intakes and ventilating systems located away from areas where cars or buses idle?</t>
    </r>
  </si>
  <si>
    <r>
      <t>98)</t>
    </r>
    <r>
      <rPr>
        <sz val="7"/>
        <color theme="1"/>
        <rFont val="Times New Roman"/>
      </rPr>
      <t xml:space="preserve">           </t>
    </r>
    <r>
      <rPr>
        <sz val="11"/>
        <color theme="1"/>
        <rFont val="Calibri"/>
        <scheme val="minor"/>
      </rPr>
      <t>Are bird or animal droppings eliminated from outdoor air intakes?</t>
    </r>
  </si>
  <si>
    <r>
      <t>99)</t>
    </r>
    <r>
      <rPr>
        <sz val="7"/>
        <color theme="1"/>
        <rFont val="Times New Roman"/>
      </rPr>
      <t xml:space="preserve">           </t>
    </r>
    <r>
      <rPr>
        <sz val="11"/>
        <color theme="1"/>
        <rFont val="Calibri"/>
        <scheme val="minor"/>
      </rPr>
      <t xml:space="preserve">Are mats available to prevent pollutants and dirt from being tracked into the building? </t>
    </r>
  </si>
  <si>
    <r>
      <t>100)</t>
    </r>
    <r>
      <rPr>
        <sz val="7"/>
        <color theme="1"/>
        <rFont val="Times New Roman"/>
      </rPr>
      <t xml:space="preserve">        </t>
    </r>
    <r>
      <rPr>
        <sz val="11"/>
        <color theme="1"/>
        <rFont val="Calibri"/>
        <scheme val="minor"/>
      </rPr>
      <t>Are construction work areas sealed off from occupied/used portions of the building/compound?</t>
    </r>
  </si>
  <si>
    <r>
      <t>101)</t>
    </r>
    <r>
      <rPr>
        <sz val="7"/>
        <color theme="1"/>
        <rFont val="Times New Roman"/>
      </rPr>
      <t xml:space="preserve">        </t>
    </r>
    <r>
      <rPr>
        <sz val="11"/>
        <color theme="1"/>
        <rFont val="Calibri"/>
        <scheme val="minor"/>
      </rPr>
      <t>Is dust/debris generated from construction activities cleaned up promptly?</t>
    </r>
  </si>
  <si>
    <r>
      <t>102)</t>
    </r>
    <r>
      <rPr>
        <sz val="7"/>
        <color theme="1"/>
        <rFont val="Times New Roman"/>
      </rPr>
      <t xml:space="preserve">        </t>
    </r>
    <r>
      <rPr>
        <sz val="11"/>
        <color theme="1"/>
        <rFont val="Calibri"/>
        <scheme val="minor"/>
      </rPr>
      <t>Are areas cleaned using dry methods whenever possible? e.g. sweeping/dusting/vacuuming</t>
    </r>
  </si>
  <si>
    <t>Facility and Grounds Maintenance</t>
  </si>
  <si>
    <r>
      <t>103)</t>
    </r>
    <r>
      <rPr>
        <sz val="7"/>
        <color theme="1"/>
        <rFont val="Times New Roman"/>
      </rPr>
      <t xml:space="preserve">        </t>
    </r>
    <r>
      <rPr>
        <sz val="11"/>
        <color theme="1"/>
        <rFont val="Calibri"/>
        <scheme val="minor"/>
      </rPr>
      <t>Are chemicals and hazardous waste disposed of separately?</t>
    </r>
  </si>
  <si>
    <r>
      <t>104)</t>
    </r>
    <r>
      <rPr>
        <sz val="7"/>
        <color theme="1"/>
        <rFont val="Times New Roman"/>
      </rPr>
      <t xml:space="preserve">        </t>
    </r>
    <r>
      <rPr>
        <sz val="11"/>
        <color theme="1"/>
        <rFont val="Calibri"/>
        <scheme val="minor"/>
      </rPr>
      <t>Are work areas kept clean and well organized?</t>
    </r>
  </si>
  <si>
    <r>
      <t>105)</t>
    </r>
    <r>
      <rPr>
        <sz val="7"/>
        <color theme="1"/>
        <rFont val="Times New Roman"/>
      </rPr>
      <t xml:space="preserve">        </t>
    </r>
    <r>
      <rPr>
        <sz val="11"/>
        <color theme="1"/>
        <rFont val="Calibri"/>
        <scheme val="minor"/>
      </rPr>
      <t>If dumpsters and compactors are present, are they regularly inspected for spills?</t>
    </r>
  </si>
  <si>
    <r>
      <t>106)</t>
    </r>
    <r>
      <rPr>
        <sz val="7"/>
        <color theme="1"/>
        <rFont val="Times New Roman"/>
      </rPr>
      <t xml:space="preserve">        </t>
    </r>
    <r>
      <rPr>
        <sz val="11"/>
        <color theme="1"/>
        <rFont val="Calibri"/>
        <scheme val="minor"/>
      </rPr>
      <t>Are waste disposal areas and recycled bins covered to avoid rainwater infiltration and rodents?</t>
    </r>
  </si>
  <si>
    <r>
      <t>107)</t>
    </r>
    <r>
      <rPr>
        <sz val="7"/>
        <color theme="1"/>
        <rFont val="Times New Roman"/>
      </rPr>
      <t xml:space="preserve">        </t>
    </r>
    <r>
      <rPr>
        <sz val="11"/>
        <color theme="1"/>
        <rFont val="Calibri"/>
        <scheme val="minor"/>
      </rPr>
      <t>Is good sanitation and proper maintenance practiced on structures and grounds?</t>
    </r>
  </si>
  <si>
    <r>
      <t>108)</t>
    </r>
    <r>
      <rPr>
        <sz val="7"/>
        <color theme="1"/>
        <rFont val="Times New Roman"/>
      </rPr>
      <t xml:space="preserve">        </t>
    </r>
    <r>
      <rPr>
        <sz val="11"/>
        <color theme="1"/>
        <rFont val="Calibri"/>
        <scheme val="minor"/>
      </rPr>
      <t>Are cracks caulked and sealed to prevent pests from entering?</t>
    </r>
  </si>
  <si>
    <r>
      <t>109)</t>
    </r>
    <r>
      <rPr>
        <sz val="7"/>
        <color theme="1"/>
        <rFont val="Times New Roman"/>
      </rPr>
      <t xml:space="preserve">        </t>
    </r>
    <r>
      <rPr>
        <sz val="11"/>
        <color theme="1"/>
        <rFont val="Calibri"/>
        <scheme val="minor"/>
      </rPr>
      <t>Are lockers kept clean and dry?</t>
    </r>
  </si>
  <si>
    <r>
      <t>110)</t>
    </r>
    <r>
      <rPr>
        <sz val="7"/>
        <color theme="1"/>
        <rFont val="Times New Roman"/>
      </rPr>
      <t xml:space="preserve">        </t>
    </r>
    <r>
      <rPr>
        <sz val="11"/>
        <color theme="1"/>
        <rFont val="Calibri"/>
        <scheme val="minor"/>
      </rPr>
      <t xml:space="preserve">Are structures and grounds monitored for signs of pests? </t>
    </r>
  </si>
  <si>
    <r>
      <t>111)</t>
    </r>
    <r>
      <rPr>
        <sz val="7"/>
        <color theme="1"/>
        <rFont val="Times New Roman"/>
      </rPr>
      <t xml:space="preserve">        </t>
    </r>
    <r>
      <rPr>
        <sz val="11"/>
        <color theme="1"/>
        <rFont val="Calibri"/>
        <scheme val="minor"/>
      </rPr>
      <t>Are appropriate pest management methods implemented which use preventative methods and low toxicity pesticides?</t>
    </r>
  </si>
  <si>
    <r>
      <t>112)</t>
    </r>
    <r>
      <rPr>
        <sz val="7"/>
        <color theme="1"/>
        <rFont val="Times New Roman"/>
      </rPr>
      <t xml:space="preserve">        </t>
    </r>
    <r>
      <rPr>
        <sz val="11"/>
        <color theme="1"/>
        <rFont val="Calibri"/>
        <scheme val="minor"/>
      </rPr>
      <t>Is spraying done only when staff and children are out of school?</t>
    </r>
  </si>
  <si>
    <r>
      <t>113)</t>
    </r>
    <r>
      <rPr>
        <sz val="7"/>
        <color theme="1"/>
        <rFont val="Times New Roman"/>
      </rPr>
      <t xml:space="preserve">        </t>
    </r>
    <r>
      <rPr>
        <sz val="11"/>
        <color theme="1"/>
        <rFont val="Calibri"/>
        <scheme val="minor"/>
      </rPr>
      <t>Is proper protective equipment/gear worn or used when products are applied?</t>
    </r>
  </si>
  <si>
    <r>
      <t>114)</t>
    </r>
    <r>
      <rPr>
        <sz val="7"/>
        <color theme="1"/>
        <rFont val="Times New Roman"/>
      </rPr>
      <t xml:space="preserve">        </t>
    </r>
    <r>
      <rPr>
        <sz val="11"/>
        <color theme="1"/>
        <rFont val="Calibri"/>
        <scheme val="minor"/>
      </rPr>
      <t>Are pesticides stored on-site in leak proof containers in a secure place?</t>
    </r>
  </si>
  <si>
    <r>
      <t>115)</t>
    </r>
    <r>
      <rPr>
        <sz val="7"/>
        <color theme="1"/>
        <rFont val="Times New Roman"/>
      </rPr>
      <t xml:space="preserve">        </t>
    </r>
    <r>
      <rPr>
        <sz val="11"/>
        <color theme="1"/>
        <rFont val="Calibri"/>
        <scheme val="minor"/>
      </rPr>
      <t>Is the landscape maintained on a regular basis?</t>
    </r>
  </si>
  <si>
    <r>
      <t>116)</t>
    </r>
    <r>
      <rPr>
        <sz val="7"/>
        <color theme="1"/>
        <rFont val="Times New Roman"/>
      </rPr>
      <t xml:space="preserve">        </t>
    </r>
    <r>
      <rPr>
        <sz val="11"/>
        <color theme="1"/>
        <rFont val="Calibri"/>
        <scheme val="minor"/>
      </rPr>
      <t>Are mower or grass cutters maintained?</t>
    </r>
  </si>
  <si>
    <r>
      <t>117)</t>
    </r>
    <r>
      <rPr>
        <sz val="7"/>
        <color theme="1"/>
        <rFont val="Times New Roman"/>
      </rPr>
      <t xml:space="preserve">        </t>
    </r>
    <r>
      <rPr>
        <sz val="11"/>
        <color theme="1"/>
        <rFont val="Calibri"/>
        <scheme val="minor"/>
      </rPr>
      <t>Are clippings composted or left on lawn areas?</t>
    </r>
  </si>
  <si>
    <r>
      <t>118)</t>
    </r>
    <r>
      <rPr>
        <sz val="7"/>
        <color theme="1"/>
        <rFont val="Times New Roman"/>
      </rPr>
      <t xml:space="preserve">        </t>
    </r>
    <r>
      <rPr>
        <sz val="11"/>
        <color theme="1"/>
        <rFont val="Calibri"/>
        <scheme val="minor"/>
      </rPr>
      <t>Are local vegetative species used in landscaping?</t>
    </r>
  </si>
  <si>
    <r>
      <t>119)</t>
    </r>
    <r>
      <rPr>
        <sz val="7"/>
        <color theme="1"/>
        <rFont val="Times New Roman"/>
      </rPr>
      <t xml:space="preserve">        </t>
    </r>
    <r>
      <rPr>
        <sz val="11"/>
        <color theme="1"/>
        <rFont val="Calibri"/>
        <scheme val="minor"/>
      </rPr>
      <t>Are trees/plants chosen that require minimal pruning?</t>
    </r>
  </si>
  <si>
    <r>
      <t>120)</t>
    </r>
    <r>
      <rPr>
        <sz val="7"/>
        <color theme="1"/>
        <rFont val="Times New Roman"/>
      </rPr>
      <t xml:space="preserve">        </t>
    </r>
    <r>
      <rPr>
        <sz val="11"/>
        <color theme="1"/>
        <rFont val="Calibri"/>
        <scheme val="minor"/>
      </rPr>
      <t>Does landscaping incorporate slow growing, drought tolerant native plants or groundcover that required less fertilizer and weed/pest control measures?</t>
    </r>
  </si>
  <si>
    <t>Food Service</t>
  </si>
  <si>
    <r>
      <t>121)</t>
    </r>
    <r>
      <rPr>
        <sz val="7"/>
        <color theme="1"/>
        <rFont val="Times New Roman"/>
      </rPr>
      <t xml:space="preserve">        </t>
    </r>
    <r>
      <rPr>
        <sz val="11"/>
        <color theme="1"/>
        <rFont val="Calibri"/>
        <scheme val="minor"/>
      </rPr>
      <t>Are refillable condiment bottles or containers used instead of single use packaging?</t>
    </r>
  </si>
  <si>
    <r>
      <t>122)</t>
    </r>
    <r>
      <rPr>
        <sz val="7"/>
        <color theme="1"/>
        <rFont val="Times New Roman"/>
      </rPr>
      <t xml:space="preserve">        </t>
    </r>
    <r>
      <rPr>
        <sz val="11"/>
        <color theme="1"/>
        <rFont val="Calibri"/>
        <scheme val="minor"/>
      </rPr>
      <t>Are washable wiping clothes used instead of disposables?</t>
    </r>
  </si>
  <si>
    <r>
      <t>123)</t>
    </r>
    <r>
      <rPr>
        <sz val="7"/>
        <color theme="1"/>
        <rFont val="Times New Roman"/>
      </rPr>
      <t xml:space="preserve">        </t>
    </r>
    <r>
      <rPr>
        <sz val="11"/>
        <color theme="1"/>
        <rFont val="Calibri"/>
        <scheme val="minor"/>
      </rPr>
      <t>Are procedures in place to properly dispose/compost food waste?</t>
    </r>
  </si>
  <si>
    <r>
      <t>124)</t>
    </r>
    <r>
      <rPr>
        <sz val="7"/>
        <color theme="1"/>
        <rFont val="Times New Roman"/>
      </rPr>
      <t xml:space="preserve">        </t>
    </r>
    <r>
      <rPr>
        <sz val="11"/>
        <color theme="1"/>
        <rFont val="Calibri"/>
        <scheme val="minor"/>
      </rPr>
      <t>Are perishable stocks rotated to minimize wastage?</t>
    </r>
  </si>
  <si>
    <r>
      <t>125)</t>
    </r>
    <r>
      <rPr>
        <sz val="7"/>
        <color theme="1"/>
        <rFont val="Times New Roman"/>
      </rPr>
      <t xml:space="preserve">        </t>
    </r>
    <r>
      <rPr>
        <sz val="11"/>
        <color theme="1"/>
        <rFont val="Calibri"/>
        <scheme val="minor"/>
      </rPr>
      <t>Are vegetables stored in reusable airtight containers to prevent spoilage?</t>
    </r>
  </si>
  <si>
    <r>
      <t>126)</t>
    </r>
    <r>
      <rPr>
        <sz val="7"/>
        <color theme="1"/>
        <rFont val="Times New Roman"/>
      </rPr>
      <t xml:space="preserve">        </t>
    </r>
    <r>
      <rPr>
        <sz val="11"/>
        <color theme="1"/>
        <rFont val="Calibri"/>
        <scheme val="minor"/>
      </rPr>
      <t>Are large containers re-used for storage?</t>
    </r>
  </si>
  <si>
    <r>
      <t>127)</t>
    </r>
    <r>
      <rPr>
        <sz val="7"/>
        <color theme="1"/>
        <rFont val="Times New Roman"/>
      </rPr>
      <t xml:space="preserve">        </t>
    </r>
    <r>
      <rPr>
        <sz val="11"/>
        <color theme="1"/>
        <rFont val="Calibri"/>
        <scheme val="minor"/>
      </rPr>
      <t>Are dispenser items such as juices used?</t>
    </r>
  </si>
  <si>
    <r>
      <t>128)</t>
    </r>
    <r>
      <rPr>
        <sz val="7"/>
        <color theme="1"/>
        <rFont val="Times New Roman"/>
      </rPr>
      <t xml:space="preserve">        </t>
    </r>
    <r>
      <rPr>
        <sz val="11"/>
        <color theme="1"/>
        <rFont val="Calibri"/>
        <scheme val="minor"/>
      </rPr>
      <t xml:space="preserve">Is a routine cleaning and maintenance schedule in place for all equipment? </t>
    </r>
  </si>
  <si>
    <t>TOTAL MAXIMUM POINTS AVAILABLE</t>
  </si>
  <si>
    <t xml:space="preserve">TOTAL POINTS ACHIEVED </t>
  </si>
  <si>
    <r>
      <t>3)</t>
    </r>
    <r>
      <rPr>
        <sz val="7"/>
        <color theme="1"/>
        <rFont val="Times New Roman"/>
      </rPr>
      <t xml:space="preserve">     </t>
    </r>
    <r>
      <rPr>
        <sz val="10"/>
        <color theme="1"/>
        <rFont val="Calibri"/>
        <scheme val="minor"/>
      </rPr>
      <t>Does the school have written guidelines and procedures for managing crises dealing with:
a.     Natural hazards
b.     Medical emergencies
c.      Man-made hazard events
        I.         Student and staff deaths (Crisis intervention)
       II.         Terrorism
d.     Acts of violence to staff and among students
e.     Bullying</t>
    </r>
  </si>
  <si>
    <t>N/A</t>
  </si>
  <si>
    <r>
      <t>73)</t>
    </r>
    <r>
      <rPr>
        <sz val="7"/>
        <color theme="1"/>
        <rFont val="Times New Roman"/>
      </rPr>
      <t xml:space="preserve">   </t>
    </r>
    <r>
      <rPr>
        <sz val="10"/>
        <color theme="1"/>
        <rFont val="Calibri"/>
        <scheme val="minor"/>
      </rPr>
      <t>Is the school designated as a shelter? If not a shelter skip to question….</t>
    </r>
  </si>
  <si>
    <t>Green Theme</t>
  </si>
  <si>
    <t>Green Area</t>
  </si>
  <si>
    <t>Green Section</t>
  </si>
  <si>
    <t>4-12</t>
  </si>
  <si>
    <t>1-8</t>
  </si>
  <si>
    <t>0-7</t>
  </si>
  <si>
    <t>0-3</t>
  </si>
  <si>
    <t>0-6</t>
  </si>
  <si>
    <t>1-6</t>
  </si>
  <si>
    <t>0-4</t>
  </si>
  <si>
    <t>1-4</t>
  </si>
  <si>
    <t>0-2</t>
  </si>
  <si>
    <r>
      <t>·</t>
    </r>
    <r>
      <rPr>
        <sz val="7"/>
        <color theme="1"/>
        <rFont val="Times New Roman"/>
      </rPr>
      <t xml:space="preserve">       </t>
    </r>
    <r>
      <rPr>
        <b/>
        <sz val="8"/>
        <color theme="1"/>
        <rFont val="Arial"/>
      </rPr>
      <t>Good (10-12):</t>
    </r>
    <r>
      <rPr>
        <sz val="8"/>
        <color theme="1"/>
        <rFont val="Arial"/>
      </rPr>
      <t xml:space="preserve"> </t>
    </r>
  </si>
  <si>
    <t>No visible sign of distress or failure in building. Routine Maintenance will be adequate.</t>
  </si>
  <si>
    <r>
      <t>·</t>
    </r>
    <r>
      <rPr>
        <sz val="7"/>
        <color theme="1"/>
        <rFont val="Times New Roman"/>
      </rPr>
      <t xml:space="preserve">       </t>
    </r>
    <r>
      <rPr>
        <b/>
        <sz val="8"/>
        <color theme="1"/>
        <rFont val="Arial"/>
      </rPr>
      <t>Fair (7-9):</t>
    </r>
    <r>
      <rPr>
        <sz val="8"/>
        <color theme="1"/>
        <rFont val="Arial"/>
      </rPr>
      <t xml:space="preserve"> </t>
    </r>
  </si>
  <si>
    <t>Minor shrinkage cracks in floor. No disruption of service in the facility. A few minor cracks in walls with no intrusion back into building. Minor repair required.</t>
  </si>
  <si>
    <r>
      <t>·</t>
    </r>
    <r>
      <rPr>
        <sz val="7"/>
        <color theme="1"/>
        <rFont val="Times New Roman"/>
      </rPr>
      <t xml:space="preserve">       </t>
    </r>
    <r>
      <rPr>
        <b/>
        <sz val="8"/>
        <color theme="1"/>
        <rFont val="Arial"/>
      </rPr>
      <t>Poor (5-6):</t>
    </r>
    <r>
      <rPr>
        <sz val="8"/>
        <color theme="1"/>
        <rFont val="Arial"/>
      </rPr>
      <t xml:space="preserve"> </t>
    </r>
  </si>
  <si>
    <t>Settlement cracks in floor creating problems for certain equipment. Distinct signs of roof or wall leaks and water penetrating into building. Major repair required.</t>
  </si>
  <si>
    <r>
      <t>·</t>
    </r>
    <r>
      <rPr>
        <sz val="7"/>
        <color theme="1"/>
        <rFont val="Times New Roman"/>
      </rPr>
      <t xml:space="preserve">       </t>
    </r>
    <r>
      <rPr>
        <b/>
        <sz val="8"/>
        <color theme="1"/>
        <rFont val="Arial"/>
      </rPr>
      <t>Unsatisfactory (4):</t>
    </r>
  </si>
  <si>
    <t xml:space="preserve"> Foundation, columns, beams or structural walls showing signs of failure or distress such as settling, subsidence, severe cracking or crushing. Replacement and restricted access should be scheduled as soon as possible.</t>
  </si>
  <si>
    <r>
      <t>·</t>
    </r>
    <r>
      <rPr>
        <sz val="7"/>
        <color theme="1"/>
        <rFont val="Times New Roman"/>
      </rPr>
      <t xml:space="preserve">       </t>
    </r>
    <r>
      <rPr>
        <b/>
        <sz val="8"/>
        <color theme="1"/>
        <rFont val="Arial"/>
      </rPr>
      <t xml:space="preserve">Good (7-8): </t>
    </r>
  </si>
  <si>
    <t xml:space="preserve">No apparent problems visible under close inspection. No sign of water intrusion or damage. Routine maintenance adequate. </t>
  </si>
  <si>
    <r>
      <t>·</t>
    </r>
    <r>
      <rPr>
        <sz val="7"/>
        <color theme="1"/>
        <rFont val="Times New Roman"/>
      </rPr>
      <t xml:space="preserve">       </t>
    </r>
    <r>
      <rPr>
        <b/>
        <sz val="8"/>
        <color theme="1"/>
        <rFont val="Arial"/>
      </rPr>
      <t xml:space="preserve">Fair (5-6): </t>
    </r>
  </si>
  <si>
    <t>Slight cracking in face of wall. Any water intrusion inconsequential. Minor repair required.</t>
  </si>
  <si>
    <r>
      <t>·</t>
    </r>
    <r>
      <rPr>
        <sz val="7"/>
        <color theme="1"/>
        <rFont val="Times New Roman"/>
      </rPr>
      <t xml:space="preserve">       </t>
    </r>
    <r>
      <rPr>
        <b/>
        <sz val="8"/>
        <color theme="1"/>
        <rFont val="Arial"/>
      </rPr>
      <t xml:space="preserve">Poor (3-4): </t>
    </r>
  </si>
  <si>
    <t>Water intrusion apparent into building and calls for immediate attention. Major repair required.</t>
  </si>
  <si>
    <r>
      <t>·</t>
    </r>
    <r>
      <rPr>
        <sz val="7"/>
        <color theme="1"/>
        <rFont val="Times New Roman"/>
      </rPr>
      <t xml:space="preserve">       </t>
    </r>
    <r>
      <rPr>
        <b/>
        <sz val="8"/>
        <color theme="1"/>
        <rFont val="Arial"/>
      </rPr>
      <t xml:space="preserve">Unsatisfactory (1-2): </t>
    </r>
  </si>
  <si>
    <t>Extensive damage to building interior materials/ systems obvious. Emergency attention/ possible replacement required.</t>
  </si>
  <si>
    <r>
      <t>·</t>
    </r>
    <r>
      <rPr>
        <sz val="7"/>
        <color theme="1"/>
        <rFont val="Times New Roman"/>
      </rPr>
      <t xml:space="preserve">       </t>
    </r>
    <r>
      <rPr>
        <b/>
        <sz val="8"/>
        <color theme="1"/>
        <rFont val="Arial"/>
      </rPr>
      <t>Good (6-7):</t>
    </r>
    <r>
      <rPr>
        <sz val="8"/>
        <color theme="1"/>
        <rFont val="Arial"/>
      </rPr>
      <t xml:space="preserve"> </t>
    </r>
  </si>
  <si>
    <t>Roof membrane, flashing and entire system sound and complete. No failure or problems of any kind apparent.</t>
  </si>
  <si>
    <r>
      <t>·</t>
    </r>
    <r>
      <rPr>
        <sz val="7"/>
        <color theme="1"/>
        <rFont val="Times New Roman"/>
      </rPr>
      <t xml:space="preserve">       </t>
    </r>
    <r>
      <rPr>
        <b/>
        <sz val="8"/>
        <color theme="1"/>
        <rFont val="Arial"/>
      </rPr>
      <t>Fair (4-5):</t>
    </r>
    <r>
      <rPr>
        <sz val="8"/>
        <color theme="1"/>
        <rFont val="Arial"/>
      </rPr>
      <t xml:space="preserve"> </t>
    </r>
  </si>
  <si>
    <t>No apparent failure evident. Minor repairable problems visible such as built up membrane or roofing, loose or displaced flashing and any broken tiles/shingles/roof sheeting on a sloped roof. Slight cracking on flat concrete roofs. Minor repair required.</t>
  </si>
  <si>
    <r>
      <t>·</t>
    </r>
    <r>
      <rPr>
        <sz val="7"/>
        <color theme="1"/>
        <rFont val="Times New Roman"/>
      </rPr>
      <t xml:space="preserve">       </t>
    </r>
    <r>
      <rPr>
        <b/>
        <sz val="8"/>
        <color theme="1"/>
        <rFont val="Arial"/>
      </rPr>
      <t>Poor (2-3):</t>
    </r>
    <r>
      <rPr>
        <sz val="8"/>
        <color theme="1"/>
        <rFont val="Arial"/>
      </rPr>
      <t xml:space="preserve"> </t>
    </r>
  </si>
  <si>
    <t>Failure apparent. Water intrusion obvious. Major repair required.</t>
  </si>
  <si>
    <r>
      <t>·</t>
    </r>
    <r>
      <rPr>
        <sz val="7"/>
        <color theme="1"/>
        <rFont val="Times New Roman"/>
      </rPr>
      <t xml:space="preserve">       </t>
    </r>
    <r>
      <rPr>
        <b/>
        <sz val="8"/>
        <color theme="1"/>
        <rFont val="Arial"/>
      </rPr>
      <t>Unsatisfactory (0-1):</t>
    </r>
    <r>
      <rPr>
        <sz val="8"/>
        <color theme="1"/>
        <rFont val="Arial"/>
      </rPr>
      <t xml:space="preserve"> </t>
    </r>
  </si>
  <si>
    <t>Severe and extensive failure of system is apparent resulting in extensive damage to building, disruption of operation or damage to systems or equipment.</t>
  </si>
  <si>
    <r>
      <t>·</t>
    </r>
    <r>
      <rPr>
        <sz val="7"/>
        <color theme="1"/>
        <rFont val="Times New Roman"/>
      </rPr>
      <t xml:space="preserve">       </t>
    </r>
    <r>
      <rPr>
        <b/>
        <sz val="8"/>
        <color theme="1"/>
        <rFont val="Arial"/>
      </rPr>
      <t>Good (3):</t>
    </r>
  </si>
  <si>
    <t xml:space="preserve"> All windows and doors in excellent shape with all operations normal.</t>
  </si>
  <si>
    <r>
      <t>·</t>
    </r>
    <r>
      <rPr>
        <sz val="7"/>
        <color theme="1"/>
        <rFont val="Times New Roman"/>
      </rPr>
      <t xml:space="preserve">       </t>
    </r>
    <r>
      <rPr>
        <b/>
        <sz val="8"/>
        <color theme="1"/>
        <rFont val="Arial"/>
      </rPr>
      <t>Fair (2):</t>
    </r>
    <r>
      <rPr>
        <sz val="8"/>
        <color theme="1"/>
        <rFont val="Arial"/>
      </rPr>
      <t xml:space="preserve"> </t>
    </r>
  </si>
  <si>
    <t>Slight problems with doors or windows which are easily repaired or adjusted such as broken panes, hardware, caulking or other operational systems. Minor repair required.</t>
  </si>
  <si>
    <t>Significant problems affecting the operation of doors and windows such as locking devices and ease of operating. Failure of any emergency devices and windows lacking good thermal characteristics.</t>
  </si>
  <si>
    <r>
      <t>·</t>
    </r>
    <r>
      <rPr>
        <sz val="7"/>
        <color theme="1"/>
        <rFont val="Times New Roman"/>
      </rPr>
      <t xml:space="preserve">       </t>
    </r>
    <r>
      <rPr>
        <b/>
        <sz val="8"/>
        <color theme="1"/>
        <rFont val="Arial"/>
      </rPr>
      <t>Poor (1):</t>
    </r>
    <r>
      <rPr>
        <sz val="8"/>
        <color theme="1"/>
        <rFont val="Arial"/>
      </rPr>
      <t xml:space="preserve"> </t>
    </r>
  </si>
  <si>
    <r>
      <t>·</t>
    </r>
    <r>
      <rPr>
        <sz val="7"/>
        <color theme="1"/>
        <rFont val="Times New Roman"/>
      </rPr>
      <t xml:space="preserve">       </t>
    </r>
    <r>
      <rPr>
        <b/>
        <sz val="8"/>
        <color theme="1"/>
        <rFont val="Arial"/>
      </rPr>
      <t>Unsatisfactory (0):</t>
    </r>
    <r>
      <rPr>
        <sz val="8"/>
        <color theme="1"/>
        <rFont val="Arial"/>
      </rPr>
      <t xml:space="preserve"> </t>
    </r>
  </si>
  <si>
    <t>Extensive failure of emergency devices, doors and windows are inoperable due to broken parts or the doors or windows themselves.</t>
  </si>
  <si>
    <r>
      <t>·</t>
    </r>
    <r>
      <rPr>
        <sz val="7"/>
        <color theme="1"/>
        <rFont val="Times New Roman"/>
      </rPr>
      <t xml:space="preserve">       </t>
    </r>
    <r>
      <rPr>
        <b/>
        <sz val="8"/>
        <color theme="1"/>
        <rFont val="Arial"/>
      </rPr>
      <t xml:space="preserve">Good (3): </t>
    </r>
  </si>
  <si>
    <t>All trim including gutters, downspout, fascia and soffits are secured and in excellent condition. All caulking in place and complete.</t>
  </si>
  <si>
    <t>Only minor repair called for such as re-caulking or painting of trim.</t>
  </si>
  <si>
    <t>Significant problems occurring at roof fascia, gutters and/or at jambs and sills of doors and windows. Major repairs needed and apparent condition calls for immediate attention.</t>
  </si>
  <si>
    <t>Obvious signs of intrusion or failure in building envelope. Damage by intrusion of elements extensive. Gutters. Downspouts, fascia and soffits in bad shape. Replacement required.</t>
  </si>
  <si>
    <r>
      <t>·</t>
    </r>
    <r>
      <rPr>
        <sz val="7"/>
        <color theme="1"/>
        <rFont val="Times New Roman"/>
      </rPr>
      <t xml:space="preserve">       </t>
    </r>
    <r>
      <rPr>
        <b/>
        <sz val="8"/>
        <color theme="1"/>
        <rFont val="Arial"/>
      </rPr>
      <t xml:space="preserve">Good (5-6): </t>
    </r>
  </si>
  <si>
    <t>No apparent deficiencies or problems</t>
  </si>
  <si>
    <r>
      <t>·</t>
    </r>
    <r>
      <rPr>
        <sz val="7"/>
        <color theme="1"/>
        <rFont val="Times New Roman"/>
      </rPr>
      <t xml:space="preserve">       </t>
    </r>
    <r>
      <rPr>
        <b/>
        <sz val="8"/>
        <color theme="1"/>
        <rFont val="Arial"/>
      </rPr>
      <t xml:space="preserve">Fair (3-4): </t>
    </r>
  </si>
  <si>
    <t>Slight soiling or discoloration visible. Minor repair needed to bring surfaces back to good appearance.</t>
  </si>
  <si>
    <r>
      <t>·</t>
    </r>
    <r>
      <rPr>
        <sz val="7"/>
        <color theme="1"/>
        <rFont val="Times New Roman"/>
      </rPr>
      <t xml:space="preserve">       </t>
    </r>
    <r>
      <rPr>
        <b/>
        <sz val="8"/>
        <color theme="1"/>
        <rFont val="Arial"/>
      </rPr>
      <t xml:space="preserve">Poor (1-2): </t>
    </r>
  </si>
  <si>
    <t>Soiled and stained condition apparent with cracking. Condition possibly caused by water or other liquids. Ceiling tiles may be missing or broken or discoloured and should be replaced. Plaster needs to be repaired or surfaces painted or treated.</t>
  </si>
  <si>
    <r>
      <t>·</t>
    </r>
    <r>
      <rPr>
        <sz val="7"/>
        <color theme="1"/>
        <rFont val="Times New Roman"/>
      </rPr>
      <t xml:space="preserve">       </t>
    </r>
    <r>
      <rPr>
        <b/>
        <sz val="8"/>
        <color theme="1"/>
        <rFont val="Arial"/>
      </rPr>
      <t xml:space="preserve">Unsatisfactory (0): </t>
    </r>
  </si>
  <si>
    <t>Broken, chipped, sagging and severely stained material present or containing asbestos. Unsafe and hazardous condition must be corrected.</t>
  </si>
  <si>
    <r>
      <t>·</t>
    </r>
    <r>
      <rPr>
        <sz val="7"/>
        <color theme="1"/>
        <rFont val="Times New Roman"/>
      </rPr>
      <t xml:space="preserve">       </t>
    </r>
    <r>
      <rPr>
        <b/>
        <sz val="8"/>
        <color theme="1"/>
        <rFont val="Arial"/>
      </rPr>
      <t>Good (5-6):</t>
    </r>
    <r>
      <rPr>
        <sz val="8"/>
        <color theme="1"/>
        <rFont val="Arial"/>
      </rPr>
      <t xml:space="preserve"> </t>
    </r>
  </si>
  <si>
    <t>All interior wall surfaces are in clean serviceable condition and free of cracks. Interior doors are in good condition with hardware.</t>
  </si>
  <si>
    <t>MSSP Assessment Dashboard</t>
  </si>
  <si>
    <t>Name of school:</t>
  </si>
  <si>
    <t>Type of school:</t>
  </si>
  <si>
    <t>Test</t>
  </si>
  <si>
    <t>Primary</t>
  </si>
  <si>
    <t>Early Childhood</t>
  </si>
  <si>
    <t>Critical Standards met</t>
  </si>
  <si>
    <t>%</t>
  </si>
  <si>
    <t>Safety Assessment</t>
  </si>
  <si>
    <t>Building Condition Assessment</t>
  </si>
  <si>
    <t>Green Assessment</t>
  </si>
  <si>
    <t>Outcome</t>
  </si>
  <si>
    <t>Secondary</t>
  </si>
  <si>
    <t>Tertiary</t>
  </si>
  <si>
    <t>Medical Emergencies</t>
  </si>
  <si>
    <t>Physical Safety</t>
  </si>
  <si>
    <t>Buiding Condition Assessment</t>
  </si>
  <si>
    <t>CRITICAL STANDARDS MET</t>
  </si>
  <si>
    <t>Early Child.</t>
  </si>
  <si>
    <t>Critical Standards</t>
  </si>
  <si>
    <t>Eruditus Primary School</t>
  </si>
  <si>
    <t>The school has a safety plan but it is not comprehensive. It was tested this year.</t>
  </si>
  <si>
    <t>The plan has never been updated.</t>
  </si>
  <si>
    <t>The plan needs to be updated to include other critical elements. It was created using online templates.</t>
  </si>
  <si>
    <t>The plan has not been submitted for review and approval</t>
  </si>
  <si>
    <t>The Clinic is located next door along the local Police Station.</t>
  </si>
  <si>
    <t>They have designated 3 “safe areas” to avoid confusion of headcount among students</t>
  </si>
  <si>
    <t>The school is located in the red zone of Volcano hazards.</t>
  </si>
  <si>
    <t>All new students are documented and the list is updated accordingly.</t>
  </si>
  <si>
    <t>The local clinics keep records of student medicals.</t>
  </si>
  <si>
    <t>No medical records are maintained at the school even for transfer students.</t>
  </si>
  <si>
    <t>Has only one (1) first aid kit for the school</t>
  </si>
  <si>
    <t>Needs to be upgraded with supplies</t>
  </si>
  <si>
    <t>The Police station has never been involved in the exercises.</t>
  </si>
  <si>
    <t>The teachers need to keep their log books with them even in the event of emergencies.</t>
  </si>
  <si>
    <t>They have no emergency equipment except a partial first aid kit that requires upgrade.</t>
  </si>
  <si>
    <t>A Government Department is designated through the MOE to maintain all government schools</t>
  </si>
  <si>
    <t>Only if issues arise</t>
  </si>
  <si>
    <t>Clinic nurse is available upon request</t>
  </si>
  <si>
    <t>Clinic nurse is located next door with the Police station</t>
  </si>
  <si>
    <t>School will contact clinic for transportation or ambulance</t>
  </si>
  <si>
    <t>The kitchen counter top, sink and cupboards are in bad shape with water damage. Requires major repair</t>
  </si>
  <si>
    <t>The dry foods used in the kitchen are stored in a cupboard. The kitchen has no wall mounted cabinets. Cabinets should be installed above kitchen counter for additional storage.</t>
  </si>
  <si>
    <t>There is only one playground device on the compound. The others were derelict and removed from the school.</t>
  </si>
  <si>
    <t>They lack storage space; boxes were stored high on book shelves</t>
  </si>
  <si>
    <t>Infrasatructure Department conducted an assessment. Works are scheduled to undertaken during the summer break.
Inspector to get confirmation of works to be done.</t>
  </si>
  <si>
    <t>Cleaners only focused on the cleaning of classroom and offices. More work is needed in the upkeep and cleanliness of the school compound.</t>
  </si>
  <si>
    <t>Classrooms have enough windows to allow for natural ventilation.</t>
  </si>
  <si>
    <t>Additional lights required especially in critical areas around the perimeter of the school.</t>
  </si>
  <si>
    <t>Have adequate drains to allow free flow of water from pavements and floors within the school</t>
  </si>
  <si>
    <t>The majority of the exit doors in the school open inwards. Only 3-4 doors open outwards.</t>
  </si>
  <si>
    <t>Majority of the windows are louvered</t>
  </si>
  <si>
    <t>Some of the windows are damaged and needs replacements. Some of them on the windward side of the school need to be properly installed and secure all spaces with waterproof silicone.</t>
  </si>
  <si>
    <t>Gas tanks are not secured to wall and are exposed to direct sunlight.</t>
  </si>
  <si>
    <t>Some remedial works can be done to improve integrity of fence.</t>
  </si>
  <si>
    <t>Has only one (1) storage tank that provides water for only 1 day</t>
  </si>
  <si>
    <t>The water tanks are filled with potable water. They have no capability to rain harvest</t>
  </si>
  <si>
    <t>Security is present after school hours. Begins from 3 pm.</t>
  </si>
  <si>
    <t>Complaints made by school staff stating that sometimes security is not present during mishaps in the late night hours. They don’t conduct proper security checks. Things go missing during their watch.</t>
  </si>
  <si>
    <t>Only available after school hours</t>
  </si>
  <si>
    <t>The head teacher or Principal</t>
  </si>
  <si>
    <t>The security officer fills the capacity as watchmen of the school during late night hours.</t>
  </si>
  <si>
    <t>Log book should include purpose of visit, time in and time out.</t>
  </si>
  <si>
    <t>Lock down procedure depending on event and contact police to inform of situation.</t>
  </si>
  <si>
    <t>1:18 (Primary); 1:10 (Pre-school)</t>
  </si>
  <si>
    <t>Parking space on compound is limited; vehicles usually park on the outside of the school compound.</t>
  </si>
  <si>
    <t>Inventory conducted once a year</t>
  </si>
  <si>
    <t>There are few cracks visible in the floors. Minor repairs required</t>
  </si>
  <si>
    <t>There are cracks along some areas of the exterior wall that support members of the roof.</t>
  </si>
  <si>
    <t>Roof sheeting is fading and show signs of deterioration.</t>
  </si>
  <si>
    <t>Most windows are missing panes with damaged winders. Some may need to be replaced especially in the kitchen/cafeteria area. Windows along the windward side require proper placement in the sill with caulking to prevent future entry of driving rain.</t>
  </si>
  <si>
    <t>Fascia boards in some areas have water damage; Some roof areas missing guttering.</t>
  </si>
  <si>
    <t>Slight discoloration in the ceiling.</t>
  </si>
  <si>
    <t>Interior walls are soiled and needs paint; Doors lacks locking hardware</t>
  </si>
  <si>
    <t>Most classrooms have no floor treatment; existing tiles are in poor condition.</t>
  </si>
  <si>
    <t>Equipment is in fair condition. Minor upgrades required.</t>
  </si>
  <si>
    <t>Existing a/c units are in fair condition; rusting of condenser units evident. Some of the ceiling fans at the preschool non-operational.</t>
  </si>
  <si>
    <t>Outlets in classrooms are limited and some missing covers. Some electrical conduits are exposed to the elements and require coverage.</t>
  </si>
  <si>
    <t>Sanitary fixtures and fittings (toilet seats, sinks and fences) in need of remedial repair.</t>
  </si>
  <si>
    <t>Light fixtures show signs of rust and deterioration; some needs to be replaced.</t>
  </si>
  <si>
    <t>There is sufficient means of exit throughout the building but exit signage and safety mechanisms to the exit doors are not available.</t>
  </si>
  <si>
    <t>No fire control available</t>
  </si>
  <si>
    <t>No fire alarm systems available</t>
  </si>
  <si>
    <t>No emergency lighting available</t>
  </si>
  <si>
    <t>No fire resistance evident at the school</t>
  </si>
  <si>
    <t>There are no handicap requirement met in the bathrooms; one of the external stairways lack handrails. No handicap ramps available.</t>
  </si>
  <si>
    <t xml:space="preserve">117) Has the school made provisions for employees six months after the birth of her child, or employees who are nursing children not to perform work that is hazardous to her safety and health of the mother or the health of the children? </t>
  </si>
</sst>
</file>

<file path=xl/styles.xml><?xml version="1.0" encoding="utf-8"?>
<styleSheet xmlns="http://schemas.openxmlformats.org/spreadsheetml/2006/main" xmlns:mc="http://schemas.openxmlformats.org/markup-compatibility/2006" xmlns:x14ac="http://schemas.microsoft.com/office/spreadsheetml/2009/9/ac" mc:Ignorable="x14ac">
  <fonts count="29" x14ac:knownFonts="1">
    <font>
      <sz val="12"/>
      <color theme="1"/>
      <name val="Calibri"/>
      <family val="2"/>
      <scheme val="minor"/>
    </font>
    <font>
      <b/>
      <sz val="12"/>
      <color theme="1"/>
      <name val="Calibri"/>
      <family val="2"/>
      <scheme val="minor"/>
    </font>
    <font>
      <sz val="11"/>
      <color theme="1"/>
      <name val="Calibri"/>
      <scheme val="minor"/>
    </font>
    <font>
      <b/>
      <sz val="11"/>
      <color theme="1"/>
      <name val="Calibri"/>
      <scheme val="minor"/>
    </font>
    <font>
      <sz val="10"/>
      <color theme="1"/>
      <name val="Calibri"/>
      <scheme val="minor"/>
    </font>
    <font>
      <b/>
      <sz val="10"/>
      <color theme="1"/>
      <name val="Calibri"/>
      <scheme val="minor"/>
    </font>
    <font>
      <sz val="7"/>
      <color theme="1"/>
      <name val="Times New Roman"/>
    </font>
    <font>
      <i/>
      <sz val="10"/>
      <color theme="1"/>
      <name val="Calibri"/>
      <scheme val="minor"/>
    </font>
    <font>
      <vertAlign val="subscript"/>
      <sz val="10"/>
      <color theme="1"/>
      <name val="Calibri"/>
      <scheme val="minor"/>
    </font>
    <font>
      <u/>
      <sz val="12"/>
      <color theme="10"/>
      <name val="Calibri"/>
      <family val="2"/>
      <scheme val="minor"/>
    </font>
    <font>
      <sz val="10"/>
      <color rgb="FFFFFFFF"/>
      <name val="Calibri"/>
      <scheme val="minor"/>
    </font>
    <font>
      <i/>
      <sz val="10"/>
      <color rgb="FFFFFFFF"/>
      <name val="Calibri"/>
      <scheme val="minor"/>
    </font>
    <font>
      <b/>
      <vertAlign val="superscript"/>
      <sz val="10"/>
      <color theme="1"/>
      <name val="Calibri"/>
      <scheme val="minor"/>
    </font>
    <font>
      <b/>
      <sz val="12"/>
      <color rgb="FF4F6228"/>
      <name val="Calibri"/>
      <scheme val="minor"/>
    </font>
    <font>
      <b/>
      <sz val="11"/>
      <color rgb="FFFFFFFF"/>
      <name val="Calibri"/>
      <scheme val="minor"/>
    </font>
    <font>
      <b/>
      <sz val="10"/>
      <color rgb="FF000000"/>
      <name val="Calibri"/>
      <scheme val="minor"/>
    </font>
    <font>
      <sz val="10"/>
      <color rgb="FF000000"/>
      <name val="Calibri"/>
      <scheme val="minor"/>
    </font>
    <font>
      <sz val="8"/>
      <color theme="1"/>
      <name val="Arial"/>
    </font>
    <font>
      <b/>
      <sz val="8"/>
      <color theme="1"/>
      <name val="Arial"/>
    </font>
    <font>
      <b/>
      <sz val="7"/>
      <color theme="1"/>
      <name val="Times New Roman"/>
    </font>
    <font>
      <sz val="8"/>
      <color theme="1"/>
      <name val="Symbol"/>
      <charset val="2"/>
    </font>
    <font>
      <sz val="11"/>
      <color theme="1"/>
      <name val="Symbol"/>
      <charset val="2"/>
    </font>
    <font>
      <b/>
      <sz val="12"/>
      <color rgb="FF4F81BD"/>
      <name val="Calibri"/>
      <scheme val="minor"/>
    </font>
    <font>
      <b/>
      <sz val="11"/>
      <color rgb="FF000000"/>
      <name val="Calibri"/>
      <scheme val="minor"/>
    </font>
    <font>
      <sz val="14"/>
      <color theme="1"/>
      <name val="Calibri"/>
      <family val="2"/>
      <scheme val="minor"/>
    </font>
    <font>
      <b/>
      <sz val="14"/>
      <color theme="0"/>
      <name val="Calibri"/>
      <family val="2"/>
      <scheme val="minor"/>
    </font>
    <font>
      <b/>
      <sz val="16"/>
      <color theme="0"/>
      <name val="Calibri"/>
      <family val="2"/>
      <scheme val="minor"/>
    </font>
    <font>
      <b/>
      <sz val="14"/>
      <color theme="1"/>
      <name val="Calibri"/>
      <family val="2"/>
      <scheme val="minor"/>
    </font>
    <font>
      <b/>
      <sz val="22"/>
      <color theme="9" tint="-0.499984740745262"/>
      <name val="Calibri"/>
      <scheme val="minor"/>
    </font>
  </fonts>
  <fills count="12">
    <fill>
      <patternFill patternType="none"/>
    </fill>
    <fill>
      <patternFill patternType="gray125"/>
    </fill>
    <fill>
      <patternFill patternType="solid">
        <fgColor rgb="FFC2D69B"/>
        <bgColor indexed="64"/>
      </patternFill>
    </fill>
    <fill>
      <patternFill patternType="solid">
        <fgColor rgb="FF76923C"/>
        <bgColor indexed="64"/>
      </patternFill>
    </fill>
    <fill>
      <patternFill patternType="solid">
        <fgColor theme="9" tint="0.39997558519241921"/>
        <bgColor indexed="64"/>
      </patternFill>
    </fill>
    <fill>
      <patternFill patternType="solid">
        <fgColor theme="2"/>
        <bgColor indexed="64"/>
      </patternFill>
    </fill>
    <fill>
      <patternFill patternType="solid">
        <fgColor theme="9" tint="0.79998168889431442"/>
        <bgColor indexed="64"/>
      </patternFill>
    </fill>
    <fill>
      <patternFill patternType="solid">
        <fgColor theme="4" tint="-0.249977111117893"/>
        <bgColor indexed="64"/>
      </patternFill>
    </fill>
    <fill>
      <patternFill patternType="solid">
        <fgColor theme="4" tint="0.79998168889431442"/>
        <bgColor indexed="64"/>
      </patternFill>
    </fill>
    <fill>
      <patternFill patternType="solid">
        <fgColor theme="9" tint="-0.249977111117893"/>
        <bgColor indexed="64"/>
      </patternFill>
    </fill>
    <fill>
      <patternFill patternType="gray125">
        <bgColor theme="2"/>
      </patternFill>
    </fill>
    <fill>
      <patternFill patternType="solid">
        <fgColor theme="0" tint="-0.14999847407452621"/>
        <bgColor indexed="64"/>
      </patternFill>
    </fill>
  </fills>
  <borders count="20">
    <border>
      <left/>
      <right/>
      <top/>
      <bottom/>
      <diagonal/>
    </border>
    <border>
      <left style="thin">
        <color auto="1"/>
      </left>
      <right style="thin">
        <color auto="1"/>
      </right>
      <top style="thin">
        <color auto="1"/>
      </top>
      <bottom style="thin">
        <color auto="1"/>
      </bottom>
      <diagonal/>
    </border>
    <border>
      <left style="thin">
        <color auto="1"/>
      </left>
      <right/>
      <top style="thin">
        <color auto="1"/>
      </top>
      <bottom style="thin">
        <color auto="1"/>
      </bottom>
      <diagonal/>
    </border>
    <border>
      <left/>
      <right/>
      <top style="thin">
        <color auto="1"/>
      </top>
      <bottom style="thin">
        <color auto="1"/>
      </bottom>
      <diagonal/>
    </border>
    <border>
      <left/>
      <right style="thin">
        <color auto="1"/>
      </right>
      <top style="thin">
        <color auto="1"/>
      </top>
      <bottom style="thin">
        <color auto="1"/>
      </bottom>
      <diagonal/>
    </border>
    <border>
      <left/>
      <right style="medium">
        <color auto="1"/>
      </right>
      <top style="medium">
        <color auto="1"/>
      </top>
      <bottom/>
      <diagonal/>
    </border>
    <border>
      <left/>
      <right/>
      <top style="medium">
        <color auto="1"/>
      </top>
      <bottom/>
      <diagonal/>
    </border>
    <border>
      <left style="medium">
        <color auto="1"/>
      </left>
      <right/>
      <top style="medium">
        <color auto="1"/>
      </top>
      <bottom/>
      <diagonal/>
    </border>
    <border>
      <left style="medium">
        <color auto="1"/>
      </left>
      <right/>
      <top/>
      <bottom/>
      <diagonal/>
    </border>
    <border>
      <left style="thin">
        <color auto="1"/>
      </left>
      <right style="thin">
        <color auto="1"/>
      </right>
      <top style="thin">
        <color auto="1"/>
      </top>
      <bottom/>
      <diagonal/>
    </border>
    <border>
      <left style="thin">
        <color auto="1"/>
      </left>
      <right style="thin">
        <color auto="1"/>
      </right>
      <top/>
      <bottom/>
      <diagonal/>
    </border>
    <border>
      <left style="thin">
        <color auto="1"/>
      </left>
      <right style="thin">
        <color auto="1"/>
      </right>
      <top/>
      <bottom style="thin">
        <color auto="1"/>
      </bottom>
      <diagonal/>
    </border>
    <border>
      <left/>
      <right/>
      <top/>
      <bottom style="thin">
        <color auto="1"/>
      </bottom>
      <diagonal/>
    </border>
    <border>
      <left style="thin">
        <color auto="1"/>
      </left>
      <right style="medium">
        <color auto="1"/>
      </right>
      <top style="thin">
        <color auto="1"/>
      </top>
      <bottom style="thin">
        <color auto="1"/>
      </bottom>
      <diagonal/>
    </border>
    <border>
      <left style="medium">
        <color auto="1"/>
      </left>
      <right style="thin">
        <color auto="1"/>
      </right>
      <top style="thin">
        <color auto="1"/>
      </top>
      <bottom style="thin">
        <color auto="1"/>
      </bottom>
      <diagonal/>
    </border>
    <border>
      <left style="medium">
        <color auto="1"/>
      </left>
      <right style="thin">
        <color auto="1"/>
      </right>
      <top style="thin">
        <color auto="1"/>
      </top>
      <bottom style="medium">
        <color auto="1"/>
      </bottom>
      <diagonal/>
    </border>
    <border>
      <left style="thin">
        <color auto="1"/>
      </left>
      <right style="thin">
        <color auto="1"/>
      </right>
      <top style="thin">
        <color auto="1"/>
      </top>
      <bottom style="medium">
        <color auto="1"/>
      </bottom>
      <diagonal/>
    </border>
    <border>
      <left style="thin">
        <color auto="1"/>
      </left>
      <right style="medium">
        <color auto="1"/>
      </right>
      <top style="thin">
        <color auto="1"/>
      </top>
      <bottom style="medium">
        <color auto="1"/>
      </bottom>
      <diagonal/>
    </border>
    <border>
      <left style="thin">
        <color auto="1"/>
      </left>
      <right/>
      <top/>
      <bottom style="thin">
        <color auto="1"/>
      </bottom>
      <diagonal/>
    </border>
    <border>
      <left style="thin">
        <color auto="1"/>
      </left>
      <right/>
      <top/>
      <bottom/>
      <diagonal/>
    </border>
  </borders>
  <cellStyleXfs count="2">
    <xf numFmtId="0" fontId="0" fillId="0" borderId="0"/>
    <xf numFmtId="0" fontId="9" fillId="0" borderId="0" applyNumberFormat="0" applyFill="0" applyBorder="0" applyAlignment="0" applyProtection="0"/>
  </cellStyleXfs>
  <cellXfs count="164">
    <xf numFmtId="0" fontId="0" fillId="0" borderId="0" xfId="0"/>
    <xf numFmtId="0" fontId="1" fillId="2" borderId="1" xfId="0" applyFont="1" applyFill="1" applyBorder="1" applyAlignment="1">
      <alignment horizontal="justify" vertical="center" wrapText="1"/>
    </xf>
    <xf numFmtId="0" fontId="2" fillId="0" borderId="1" xfId="0" applyFont="1" applyBorder="1" applyAlignment="1">
      <alignment horizontal="justify" vertical="center" wrapText="1"/>
    </xf>
    <xf numFmtId="0" fontId="4" fillId="0" borderId="1" xfId="0" applyFont="1" applyBorder="1" applyAlignment="1">
      <alignment horizontal="justify" vertical="center" wrapText="1"/>
    </xf>
    <xf numFmtId="0" fontId="4" fillId="0" borderId="1" xfId="0" applyFont="1" applyBorder="1" applyAlignment="1">
      <alignment horizontal="center" vertical="center" wrapText="1"/>
    </xf>
    <xf numFmtId="0" fontId="1" fillId="0" borderId="0" xfId="0" applyFont="1"/>
    <xf numFmtId="0" fontId="2" fillId="0" borderId="0" xfId="0" applyFont="1" applyAlignment="1">
      <alignment vertical="center" wrapText="1"/>
    </xf>
    <xf numFmtId="0" fontId="3" fillId="0" borderId="0" xfId="0" applyFont="1" applyAlignment="1">
      <alignment vertical="center"/>
    </xf>
    <xf numFmtId="0" fontId="0" fillId="0" borderId="0" xfId="0" applyAlignment="1">
      <alignment vertical="center"/>
    </xf>
    <xf numFmtId="0" fontId="17" fillId="0" borderId="0" xfId="0" applyFont="1" applyAlignment="1">
      <alignment vertical="center"/>
    </xf>
    <xf numFmtId="0" fontId="22" fillId="0" borderId="0" xfId="0" applyFont="1" applyAlignment="1">
      <alignment vertical="center"/>
    </xf>
    <xf numFmtId="0" fontId="3" fillId="0" borderId="0" xfId="0" applyFont="1" applyAlignment="1">
      <alignment vertical="center" wrapText="1"/>
    </xf>
    <xf numFmtId="0" fontId="10" fillId="3" borderId="1" xfId="0" applyFont="1" applyFill="1" applyBorder="1" applyAlignment="1">
      <alignment horizontal="center" vertical="center" wrapText="1"/>
    </xf>
    <xf numFmtId="0" fontId="5" fillId="0" borderId="1" xfId="0" applyFont="1" applyBorder="1" applyAlignment="1">
      <alignment horizontal="center" vertical="center" wrapText="1"/>
    </xf>
    <xf numFmtId="0" fontId="4" fillId="0" borderId="1" xfId="0" applyFont="1" applyBorder="1" applyAlignment="1">
      <alignment vertical="center" wrapText="1"/>
    </xf>
    <xf numFmtId="0" fontId="9" fillId="0" borderId="1" xfId="1" applyBorder="1" applyAlignment="1">
      <alignment horizontal="justify" vertical="center" wrapText="1"/>
    </xf>
    <xf numFmtId="0" fontId="4" fillId="0" borderId="1" xfId="0" applyFont="1" applyBorder="1" applyAlignment="1">
      <alignment horizontal="left" vertical="center" wrapText="1" indent="3"/>
    </xf>
    <xf numFmtId="0" fontId="3" fillId="0" borderId="1" xfId="0" applyFont="1" applyBorder="1" applyAlignment="1">
      <alignment horizontal="center" vertical="center" wrapText="1"/>
    </xf>
    <xf numFmtId="0" fontId="5" fillId="4" borderId="1" xfId="0" applyFont="1" applyFill="1" applyBorder="1" applyAlignment="1">
      <alignment horizontal="center" vertical="center" wrapText="1"/>
    </xf>
    <xf numFmtId="0" fontId="5" fillId="4" borderId="1" xfId="0" applyFont="1" applyFill="1" applyBorder="1" applyAlignment="1">
      <alignment horizontal="justify" vertical="center" wrapText="1"/>
    </xf>
    <xf numFmtId="0" fontId="4" fillId="4" borderId="1" xfId="0" applyFont="1" applyFill="1" applyBorder="1" applyAlignment="1">
      <alignment horizontal="center" vertical="center" wrapText="1"/>
    </xf>
    <xf numFmtId="0" fontId="5" fillId="0" borderId="2" xfId="0" applyFont="1" applyBorder="1" applyAlignment="1">
      <alignment vertical="center" wrapText="1"/>
    </xf>
    <xf numFmtId="0" fontId="5" fillId="0" borderId="3" xfId="0" applyFont="1" applyBorder="1" applyAlignment="1">
      <alignment vertical="center" wrapText="1"/>
    </xf>
    <xf numFmtId="0" fontId="5" fillId="0" borderId="4" xfId="0" applyFont="1" applyBorder="1" applyAlignment="1">
      <alignment vertical="center" wrapText="1"/>
    </xf>
    <xf numFmtId="0" fontId="5" fillId="0" borderId="4" xfId="0" applyFont="1" applyBorder="1" applyAlignment="1">
      <alignment horizontal="center" vertical="center" wrapText="1"/>
    </xf>
    <xf numFmtId="0" fontId="5" fillId="0" borderId="3" xfId="0" applyFont="1" applyBorder="1" applyAlignment="1">
      <alignment horizontal="center" vertical="center" wrapText="1"/>
    </xf>
    <xf numFmtId="0" fontId="5" fillId="0" borderId="2" xfId="0" applyFont="1" applyBorder="1" applyAlignment="1">
      <alignment horizontal="center" vertical="center" wrapText="1"/>
    </xf>
    <xf numFmtId="0" fontId="4" fillId="0" borderId="2" xfId="0" applyFont="1" applyBorder="1" applyAlignment="1">
      <alignment vertical="center" wrapText="1"/>
    </xf>
    <xf numFmtId="0" fontId="4" fillId="0" borderId="9" xfId="0" applyFont="1" applyBorder="1" applyAlignment="1">
      <alignment vertical="center" wrapText="1"/>
    </xf>
    <xf numFmtId="0" fontId="4" fillId="0" borderId="9" xfId="0" applyFont="1" applyBorder="1" applyAlignment="1">
      <alignment horizontal="left" vertical="center" wrapText="1"/>
    </xf>
    <xf numFmtId="0" fontId="4" fillId="0" borderId="9" xfId="0" applyFont="1" applyBorder="1" applyAlignment="1">
      <alignment horizontal="center" vertical="center" wrapText="1"/>
    </xf>
    <xf numFmtId="0" fontId="4" fillId="0" borderId="1" xfId="0" applyFont="1" applyFill="1" applyBorder="1" applyAlignment="1">
      <alignment horizontal="center" vertical="center" wrapText="1"/>
    </xf>
    <xf numFmtId="0" fontId="4" fillId="0" borderId="1" xfId="0" applyFont="1" applyFill="1" applyBorder="1" applyAlignment="1">
      <alignment horizontal="justify" vertical="center" wrapText="1"/>
    </xf>
    <xf numFmtId="0" fontId="4" fillId="0" borderId="1" xfId="0" applyFont="1" applyFill="1" applyBorder="1" applyAlignment="1">
      <alignment vertical="center" wrapText="1"/>
    </xf>
    <xf numFmtId="0" fontId="5" fillId="0" borderId="1" xfId="0" applyFont="1" applyFill="1" applyBorder="1" applyAlignment="1">
      <alignment horizontal="center" vertical="center" wrapText="1"/>
    </xf>
    <xf numFmtId="0" fontId="5" fillId="0" borderId="3" xfId="0" applyFont="1" applyFill="1" applyBorder="1" applyAlignment="1">
      <alignment vertical="center" wrapText="1"/>
    </xf>
    <xf numFmtId="0" fontId="5" fillId="0" borderId="4" xfId="0" applyFont="1" applyFill="1" applyBorder="1" applyAlignment="1">
      <alignment vertical="center" wrapText="1"/>
    </xf>
    <xf numFmtId="0" fontId="4" fillId="0" borderId="2" xfId="0" applyFont="1" applyFill="1" applyBorder="1" applyAlignment="1">
      <alignment horizontal="center" vertical="center" wrapText="1"/>
    </xf>
    <xf numFmtId="0" fontId="5" fillId="0" borderId="3" xfId="0" applyFont="1" applyFill="1" applyBorder="1" applyAlignment="1">
      <alignment horizontal="center" vertical="center" wrapText="1"/>
    </xf>
    <xf numFmtId="0" fontId="5" fillId="0" borderId="4" xfId="0" applyFont="1" applyFill="1" applyBorder="1" applyAlignment="1">
      <alignment horizontal="center" vertical="center" wrapText="1"/>
    </xf>
    <xf numFmtId="0" fontId="5" fillId="0" borderId="2" xfId="0" applyFont="1" applyFill="1" applyBorder="1" applyAlignment="1">
      <alignment horizontal="center" vertical="center" wrapText="1"/>
    </xf>
    <xf numFmtId="0" fontId="9" fillId="0" borderId="9" xfId="1" applyBorder="1" applyAlignment="1">
      <alignment vertical="center" wrapText="1"/>
    </xf>
    <xf numFmtId="0" fontId="4" fillId="5" borderId="1" xfId="0" applyFont="1" applyFill="1" applyBorder="1" applyAlignment="1">
      <alignment horizontal="center" vertical="center" wrapText="1"/>
    </xf>
    <xf numFmtId="0" fontId="4" fillId="5" borderId="9" xfId="0" applyFont="1" applyFill="1" applyBorder="1" applyAlignment="1">
      <alignment horizontal="center" vertical="center" wrapText="1"/>
    </xf>
    <xf numFmtId="0" fontId="4" fillId="5" borderId="9" xfId="0" applyFont="1" applyFill="1" applyBorder="1" applyAlignment="1">
      <alignment vertical="center" wrapText="1"/>
    </xf>
    <xf numFmtId="0" fontId="5" fillId="0" borderId="1" xfId="0" applyFont="1" applyBorder="1" applyAlignment="1">
      <alignment horizontal="left" vertical="center" wrapText="1"/>
    </xf>
    <xf numFmtId="0" fontId="0" fillId="0" borderId="0" xfId="0" applyAlignment="1">
      <alignment horizontal="center"/>
    </xf>
    <xf numFmtId="0" fontId="2" fillId="0" borderId="1" xfId="0" applyFont="1" applyBorder="1" applyAlignment="1">
      <alignment vertical="center" wrapText="1"/>
    </xf>
    <xf numFmtId="0" fontId="2" fillId="0" borderId="1" xfId="0" applyFont="1" applyBorder="1" applyAlignment="1">
      <alignment horizontal="left" vertical="center" wrapText="1" indent="1"/>
    </xf>
    <xf numFmtId="0" fontId="2" fillId="0" borderId="1" xfId="0" applyFont="1" applyBorder="1" applyAlignment="1">
      <alignment horizontal="center" vertical="center" wrapText="1"/>
    </xf>
    <xf numFmtId="0" fontId="3" fillId="0" borderId="3" xfId="0" applyFont="1" applyBorder="1" applyAlignment="1">
      <alignment vertical="center" wrapText="1"/>
    </xf>
    <xf numFmtId="0" fontId="3" fillId="0" borderId="4" xfId="0" applyFont="1" applyBorder="1" applyAlignment="1">
      <alignment vertical="center" wrapText="1"/>
    </xf>
    <xf numFmtId="0" fontId="3" fillId="0" borderId="2" xfId="0" applyFont="1" applyBorder="1" applyAlignment="1">
      <alignment horizontal="center" vertical="center" wrapText="1"/>
    </xf>
    <xf numFmtId="0" fontId="3" fillId="0" borderId="3" xfId="0" applyFont="1" applyBorder="1" applyAlignment="1">
      <alignment horizontal="center" vertical="center" wrapText="1"/>
    </xf>
    <xf numFmtId="0" fontId="3" fillId="0" borderId="4" xfId="0" applyFont="1" applyBorder="1" applyAlignment="1">
      <alignment horizontal="center" vertical="center" wrapText="1"/>
    </xf>
    <xf numFmtId="0" fontId="23" fillId="0" borderId="4" xfId="0" applyFont="1" applyBorder="1" applyAlignment="1">
      <alignment horizontal="center" vertical="center" wrapText="1"/>
    </xf>
    <xf numFmtId="0" fontId="3" fillId="0" borderId="1" xfId="0" applyFont="1" applyBorder="1" applyAlignment="1">
      <alignment horizontal="right" vertical="center" wrapText="1"/>
    </xf>
    <xf numFmtId="0" fontId="14" fillId="3" borderId="1" xfId="0" applyFont="1" applyFill="1" applyBorder="1" applyAlignment="1">
      <alignment horizontal="center" vertical="center" wrapText="1"/>
    </xf>
    <xf numFmtId="0" fontId="16" fillId="0" borderId="1" xfId="0" applyFont="1" applyBorder="1" applyAlignment="1">
      <alignment horizontal="center" vertical="center" wrapText="1"/>
    </xf>
    <xf numFmtId="0" fontId="15" fillId="0" borderId="1" xfId="0" applyFont="1" applyBorder="1" applyAlignment="1">
      <alignment horizontal="center" vertical="center" wrapText="1"/>
    </xf>
    <xf numFmtId="0" fontId="16" fillId="0" borderId="1" xfId="0" applyFont="1" applyBorder="1" applyAlignment="1">
      <alignment horizontal="justify" vertical="center" wrapText="1"/>
    </xf>
    <xf numFmtId="49" fontId="16" fillId="0" borderId="1" xfId="0" applyNumberFormat="1" applyFont="1" applyBorder="1" applyAlignment="1">
      <alignment horizontal="center" vertical="center" wrapText="1"/>
    </xf>
    <xf numFmtId="0" fontId="0" fillId="6" borderId="1" xfId="0" applyFill="1" applyBorder="1" applyAlignment="1">
      <alignment vertical="top" wrapText="1"/>
    </xf>
    <xf numFmtId="49" fontId="15" fillId="6" borderId="1" xfId="0" applyNumberFormat="1" applyFont="1" applyFill="1" applyBorder="1" applyAlignment="1">
      <alignment horizontal="center" vertical="center" wrapText="1"/>
    </xf>
    <xf numFmtId="0" fontId="15" fillId="6" borderId="1" xfId="0" applyFont="1" applyFill="1" applyBorder="1" applyAlignment="1">
      <alignment horizontal="center" vertical="center" wrapText="1"/>
    </xf>
    <xf numFmtId="0" fontId="15" fillId="0" borderId="2" xfId="0" applyFont="1" applyBorder="1" applyAlignment="1">
      <alignment vertical="center" wrapText="1"/>
    </xf>
    <xf numFmtId="0" fontId="0" fillId="0" borderId="0" xfId="0" applyAlignment="1">
      <alignment wrapText="1"/>
    </xf>
    <xf numFmtId="0" fontId="18" fillId="0" borderId="0" xfId="0" applyFont="1" applyAlignment="1">
      <alignment horizontal="left" vertical="center" wrapText="1" indent="3"/>
    </xf>
    <xf numFmtId="0" fontId="18" fillId="0" borderId="0" xfId="0" applyFont="1" applyAlignment="1">
      <alignment horizontal="left" vertical="center" wrapText="1" indent="6"/>
    </xf>
    <xf numFmtId="0" fontId="20" fillId="0" borderId="0" xfId="0" applyFont="1" applyAlignment="1">
      <alignment horizontal="left" vertical="center" wrapText="1" indent="9"/>
    </xf>
    <xf numFmtId="0" fontId="2" fillId="0" borderId="0" xfId="0" applyFont="1" applyAlignment="1">
      <alignment horizontal="left" vertical="center" wrapText="1" indent="6"/>
    </xf>
    <xf numFmtId="0" fontId="3" fillId="0" borderId="0" xfId="0" applyFont="1" applyAlignment="1">
      <alignment horizontal="left" vertical="center" wrapText="1" indent="6"/>
    </xf>
    <xf numFmtId="0" fontId="20" fillId="0" borderId="0" xfId="0" applyFont="1" applyAlignment="1">
      <alignment horizontal="left" vertical="center" wrapText="1" indent="12"/>
    </xf>
    <xf numFmtId="0" fontId="21" fillId="0" borderId="0" xfId="0" applyFont="1" applyAlignment="1">
      <alignment horizontal="left" vertical="center" wrapText="1" indent="12"/>
    </xf>
    <xf numFmtId="0" fontId="18" fillId="0" borderId="0" xfId="0" applyFont="1" applyAlignment="1">
      <alignment horizontal="left" vertical="center" wrapText="1" indent="9"/>
    </xf>
    <xf numFmtId="0" fontId="3" fillId="0" borderId="0" xfId="0" applyFont="1" applyAlignment="1">
      <alignment horizontal="left" vertical="center" wrapText="1" indent="9"/>
    </xf>
    <xf numFmtId="0" fontId="18" fillId="0" borderId="0" xfId="0" applyFont="1" applyAlignment="1">
      <alignment vertical="center" wrapText="1"/>
    </xf>
    <xf numFmtId="0" fontId="2" fillId="0" borderId="0" xfId="0" applyFont="1" applyAlignment="1">
      <alignment horizontal="left" vertical="center" wrapText="1"/>
    </xf>
    <xf numFmtId="9" fontId="0" fillId="0" borderId="0" xfId="0" applyNumberFormat="1"/>
    <xf numFmtId="0" fontId="1" fillId="6" borderId="1" xfId="0" applyFont="1" applyFill="1" applyBorder="1"/>
    <xf numFmtId="0" fontId="1" fillId="6" borderId="1" xfId="0" applyFont="1" applyFill="1" applyBorder="1" applyAlignment="1">
      <alignment horizontal="center"/>
    </xf>
    <xf numFmtId="0" fontId="1" fillId="6" borderId="1" xfId="0" applyFont="1" applyFill="1" applyBorder="1" applyAlignment="1">
      <alignment vertical="center"/>
    </xf>
    <xf numFmtId="9" fontId="0" fillId="0" borderId="1" xfId="0" applyNumberFormat="1" applyBorder="1" applyAlignment="1">
      <alignment horizontal="center" vertical="center"/>
    </xf>
    <xf numFmtId="0" fontId="0" fillId="0" borderId="1" xfId="0" applyBorder="1" applyAlignment="1">
      <alignment horizontal="center" vertical="center"/>
    </xf>
    <xf numFmtId="0" fontId="4" fillId="6" borderId="1" xfId="0" applyFont="1" applyFill="1" applyBorder="1" applyAlignment="1">
      <alignment horizontal="center" vertical="center" wrapText="1"/>
    </xf>
    <xf numFmtId="0" fontId="5" fillId="6" borderId="1" xfId="0" applyFont="1" applyFill="1" applyBorder="1" applyAlignment="1">
      <alignment horizontal="center" vertical="center" wrapText="1"/>
    </xf>
    <xf numFmtId="0" fontId="4" fillId="6" borderId="9" xfId="0" applyFont="1" applyFill="1" applyBorder="1" applyAlignment="1">
      <alignment horizontal="center" vertical="center" wrapText="1"/>
    </xf>
    <xf numFmtId="0" fontId="5" fillId="6" borderId="9" xfId="0" applyFont="1" applyFill="1" applyBorder="1" applyAlignment="1">
      <alignment horizontal="center" vertical="center" wrapText="1"/>
    </xf>
    <xf numFmtId="0" fontId="3" fillId="0" borderId="1" xfId="0" applyFont="1" applyFill="1" applyBorder="1" applyAlignment="1">
      <alignment horizontal="right" vertical="center" wrapText="1"/>
    </xf>
    <xf numFmtId="0" fontId="1" fillId="6" borderId="0" xfId="0" applyFont="1" applyFill="1" applyBorder="1" applyAlignment="1">
      <alignment vertical="center"/>
    </xf>
    <xf numFmtId="9" fontId="0" fillId="0" borderId="0" xfId="0" applyNumberFormat="1" applyBorder="1" applyAlignment="1">
      <alignment horizontal="center" vertical="center"/>
    </xf>
    <xf numFmtId="0" fontId="0" fillId="0" borderId="0" xfId="0" applyBorder="1" applyAlignment="1">
      <alignment horizontal="center" vertical="center"/>
    </xf>
    <xf numFmtId="0" fontId="23" fillId="0" borderId="3" xfId="0" applyFont="1" applyBorder="1" applyAlignment="1">
      <alignment vertical="center" wrapText="1"/>
    </xf>
    <xf numFmtId="0" fontId="23" fillId="0" borderId="4" xfId="0" applyFont="1" applyBorder="1" applyAlignment="1">
      <alignment vertical="center" wrapText="1"/>
    </xf>
    <xf numFmtId="0" fontId="1" fillId="6" borderId="2" xfId="0" applyFont="1" applyFill="1" applyBorder="1" applyAlignment="1">
      <alignment horizontal="center"/>
    </xf>
    <xf numFmtId="0" fontId="1" fillId="6" borderId="4" xfId="0" applyFont="1" applyFill="1" applyBorder="1" applyAlignment="1">
      <alignment horizontal="center"/>
    </xf>
    <xf numFmtId="0" fontId="0" fillId="0" borderId="0" xfId="0" applyAlignment="1">
      <alignment horizontal="center" vertical="center"/>
    </xf>
    <xf numFmtId="0" fontId="2" fillId="6" borderId="1" xfId="0" applyFont="1" applyFill="1" applyBorder="1" applyAlignment="1">
      <alignment horizontal="center" vertical="center" wrapText="1"/>
    </xf>
    <xf numFmtId="0" fontId="3" fillId="6" borderId="1" xfId="0" applyFont="1" applyFill="1" applyBorder="1" applyAlignment="1">
      <alignment horizontal="center" vertical="center" wrapText="1"/>
    </xf>
    <xf numFmtId="0" fontId="3" fillId="5" borderId="3" xfId="0" applyFont="1" applyFill="1" applyBorder="1" applyAlignment="1">
      <alignment horizontal="center" vertical="center" wrapText="1"/>
    </xf>
    <xf numFmtId="0" fontId="4" fillId="0" borderId="0" xfId="0" applyFont="1" applyBorder="1" applyAlignment="1">
      <alignment horizontal="center" vertical="center" wrapText="1"/>
    </xf>
    <xf numFmtId="0" fontId="2" fillId="0" borderId="0" xfId="0" applyFont="1" applyBorder="1" applyAlignment="1">
      <alignment horizontal="center" vertical="center" wrapText="1"/>
    </xf>
    <xf numFmtId="0" fontId="2" fillId="0" borderId="0" xfId="0" applyFont="1" applyBorder="1" applyAlignment="1">
      <alignment vertical="center" wrapText="1"/>
    </xf>
    <xf numFmtId="0" fontId="3" fillId="0" borderId="0" xfId="0" applyFont="1" applyBorder="1" applyAlignment="1">
      <alignment horizontal="center" vertical="center" wrapText="1"/>
    </xf>
    <xf numFmtId="0" fontId="0" fillId="0" borderId="0" xfId="0" applyAlignment="1">
      <alignment horizontal="left" vertical="center"/>
    </xf>
    <xf numFmtId="0" fontId="0" fillId="10" borderId="1" xfId="0" applyFill="1" applyBorder="1" applyAlignment="1">
      <alignment horizontal="center" vertical="center"/>
    </xf>
    <xf numFmtId="0" fontId="0" fillId="0" borderId="16" xfId="0" applyBorder="1" applyAlignment="1">
      <alignment horizontal="center" vertical="center"/>
    </xf>
    <xf numFmtId="9" fontId="0" fillId="0" borderId="16" xfId="0" applyNumberFormat="1" applyBorder="1" applyAlignment="1">
      <alignment horizontal="center" vertical="center"/>
    </xf>
    <xf numFmtId="0" fontId="0" fillId="0" borderId="13" xfId="0" applyBorder="1" applyAlignment="1">
      <alignment horizontal="center" vertical="center"/>
    </xf>
    <xf numFmtId="0" fontId="0" fillId="0" borderId="17" xfId="0" applyBorder="1" applyAlignment="1">
      <alignment horizontal="center" vertical="center"/>
    </xf>
    <xf numFmtId="0" fontId="1" fillId="8" borderId="1" xfId="0" applyFont="1" applyFill="1" applyBorder="1" applyAlignment="1">
      <alignment horizontal="center" vertical="center"/>
    </xf>
    <xf numFmtId="0" fontId="1" fillId="8" borderId="13" xfId="0" applyFont="1" applyFill="1" applyBorder="1" applyAlignment="1">
      <alignment horizontal="center" vertical="center"/>
    </xf>
    <xf numFmtId="0" fontId="0" fillId="8" borderId="8" xfId="0" applyFill="1" applyBorder="1" applyAlignment="1">
      <alignment horizontal="center" vertical="center"/>
    </xf>
    <xf numFmtId="0" fontId="1" fillId="8" borderId="14" xfId="0" applyFont="1" applyFill="1" applyBorder="1" applyAlignment="1">
      <alignment horizontal="center" vertical="center"/>
    </xf>
    <xf numFmtId="0" fontId="1" fillId="8" borderId="15" xfId="0" applyFont="1" applyFill="1" applyBorder="1" applyAlignment="1">
      <alignment horizontal="center" vertical="center"/>
    </xf>
    <xf numFmtId="0" fontId="27" fillId="11" borderId="1" xfId="0" applyFont="1" applyFill="1" applyBorder="1" applyAlignment="1">
      <alignment horizontal="left" vertical="center"/>
    </xf>
    <xf numFmtId="1" fontId="0" fillId="0" borderId="2" xfId="0" applyNumberFormat="1" applyBorder="1" applyAlignment="1">
      <alignment horizontal="center" vertical="center"/>
    </xf>
    <xf numFmtId="1" fontId="0" fillId="0" borderId="3" xfId="0" applyNumberFormat="1" applyBorder="1" applyAlignment="1">
      <alignment horizontal="center" vertical="center"/>
    </xf>
    <xf numFmtId="1" fontId="0" fillId="0" borderId="4" xfId="0" applyNumberFormat="1" applyBorder="1" applyAlignment="1">
      <alignment horizontal="center" vertical="center"/>
    </xf>
    <xf numFmtId="0" fontId="0" fillId="10" borderId="1" xfId="0" applyFill="1" applyBorder="1" applyAlignment="1">
      <alignment horizontal="center" vertical="center"/>
    </xf>
    <xf numFmtId="0" fontId="1" fillId="6" borderId="2" xfId="0" applyFont="1" applyFill="1" applyBorder="1" applyAlignment="1">
      <alignment horizontal="center"/>
    </xf>
    <xf numFmtId="0" fontId="1" fillId="6" borderId="3" xfId="0" applyFont="1" applyFill="1" applyBorder="1" applyAlignment="1">
      <alignment horizontal="center"/>
    </xf>
    <xf numFmtId="0" fontId="1" fillId="6" borderId="4" xfId="0" applyFont="1" applyFill="1" applyBorder="1" applyAlignment="1">
      <alignment horizontal="center"/>
    </xf>
    <xf numFmtId="0" fontId="26" fillId="9" borderId="18" xfId="0" applyFont="1" applyFill="1" applyBorder="1" applyAlignment="1">
      <alignment horizontal="center" vertical="center"/>
    </xf>
    <xf numFmtId="0" fontId="26" fillId="9" borderId="12" xfId="0" applyFont="1" applyFill="1" applyBorder="1" applyAlignment="1">
      <alignment horizontal="center" vertical="center"/>
    </xf>
    <xf numFmtId="0" fontId="1" fillId="6" borderId="9" xfId="0" applyFont="1" applyFill="1" applyBorder="1" applyAlignment="1">
      <alignment horizontal="center" vertical="center"/>
    </xf>
    <xf numFmtId="0" fontId="1" fillId="6" borderId="11" xfId="0" applyFont="1" applyFill="1" applyBorder="1" applyAlignment="1">
      <alignment horizontal="center" vertical="center"/>
    </xf>
    <xf numFmtId="0" fontId="26" fillId="9" borderId="19" xfId="0" applyFont="1" applyFill="1" applyBorder="1" applyAlignment="1">
      <alignment horizontal="center" vertical="center"/>
    </xf>
    <xf numFmtId="0" fontId="26" fillId="9" borderId="0" xfId="0" applyFont="1" applyFill="1" applyBorder="1" applyAlignment="1">
      <alignment horizontal="center" vertical="center"/>
    </xf>
    <xf numFmtId="0" fontId="0" fillId="0" borderId="1" xfId="0" applyBorder="1" applyAlignment="1">
      <alignment horizontal="center" vertical="center"/>
    </xf>
    <xf numFmtId="0" fontId="0" fillId="0" borderId="1" xfId="0" applyFill="1" applyBorder="1" applyAlignment="1">
      <alignment horizontal="center" vertical="center"/>
    </xf>
    <xf numFmtId="0" fontId="1" fillId="6" borderId="9" xfId="0" applyFont="1" applyFill="1" applyBorder="1" applyAlignment="1">
      <alignment horizontal="center"/>
    </xf>
    <xf numFmtId="0" fontId="1" fillId="6" borderId="11" xfId="0" applyFont="1" applyFill="1" applyBorder="1" applyAlignment="1">
      <alignment horizontal="center"/>
    </xf>
    <xf numFmtId="0" fontId="28" fillId="4" borderId="0" xfId="0" applyFont="1" applyFill="1" applyAlignment="1">
      <alignment horizontal="center" vertical="center"/>
    </xf>
    <xf numFmtId="0" fontId="25" fillId="7" borderId="7" xfId="0" applyFont="1" applyFill="1" applyBorder="1" applyAlignment="1">
      <alignment horizontal="center" vertical="center"/>
    </xf>
    <xf numFmtId="0" fontId="25" fillId="7" borderId="6" xfId="0" applyFont="1" applyFill="1" applyBorder="1" applyAlignment="1">
      <alignment horizontal="center" vertical="center"/>
    </xf>
    <xf numFmtId="0" fontId="25" fillId="7" borderId="5" xfId="0" applyFont="1" applyFill="1" applyBorder="1" applyAlignment="1">
      <alignment horizontal="center" vertical="center"/>
    </xf>
    <xf numFmtId="49" fontId="24" fillId="0" borderId="1" xfId="0" applyNumberFormat="1" applyFont="1" applyBorder="1" applyAlignment="1">
      <alignment horizontal="left" vertical="center"/>
    </xf>
    <xf numFmtId="0" fontId="4" fillId="0" borderId="2" xfId="0" applyFont="1" applyBorder="1" applyAlignment="1">
      <alignment horizontal="left" vertical="center" wrapText="1"/>
    </xf>
    <xf numFmtId="0" fontId="4" fillId="0" borderId="3" xfId="0" applyFont="1" applyBorder="1" applyAlignment="1">
      <alignment horizontal="left" vertical="center" wrapText="1"/>
    </xf>
    <xf numFmtId="0" fontId="4" fillId="0" borderId="4" xfId="0" applyFont="1" applyBorder="1" applyAlignment="1">
      <alignment horizontal="left" vertical="center" wrapText="1"/>
    </xf>
    <xf numFmtId="0" fontId="4" fillId="2" borderId="2" xfId="0" applyFont="1" applyFill="1" applyBorder="1" applyAlignment="1">
      <alignment horizontal="left" vertical="center" wrapText="1"/>
    </xf>
    <xf numFmtId="0" fontId="4" fillId="2" borderId="3" xfId="0" applyFont="1" applyFill="1" applyBorder="1" applyAlignment="1">
      <alignment horizontal="left" vertical="center" wrapText="1"/>
    </xf>
    <xf numFmtId="0" fontId="4" fillId="2" borderId="4" xfId="0" applyFont="1" applyFill="1" applyBorder="1" applyAlignment="1">
      <alignment horizontal="left" vertical="center" wrapText="1"/>
    </xf>
    <xf numFmtId="0" fontId="10" fillId="3" borderId="1" xfId="0" applyFont="1" applyFill="1" applyBorder="1" applyAlignment="1">
      <alignment horizontal="center" vertical="center" wrapText="1"/>
    </xf>
    <xf numFmtId="0" fontId="3" fillId="0" borderId="1" xfId="0" applyFont="1" applyBorder="1" applyAlignment="1">
      <alignment horizontal="right" vertical="center" wrapText="1"/>
    </xf>
    <xf numFmtId="0" fontId="3" fillId="0" borderId="1" xfId="0" applyFont="1" applyFill="1" applyBorder="1" applyAlignment="1">
      <alignment horizontal="right" vertical="center" wrapText="1"/>
    </xf>
    <xf numFmtId="0" fontId="15" fillId="0" borderId="1" xfId="0" applyFont="1" applyBorder="1" applyAlignment="1">
      <alignment vertical="center" wrapText="1"/>
    </xf>
    <xf numFmtId="0" fontId="16" fillId="0" borderId="1" xfId="0" applyFont="1" applyBorder="1" applyAlignment="1">
      <alignment horizontal="justify" vertical="center" wrapText="1"/>
    </xf>
    <xf numFmtId="0" fontId="14" fillId="3" borderId="1" xfId="0" applyFont="1" applyFill="1" applyBorder="1" applyAlignment="1">
      <alignment horizontal="center" vertical="center" wrapText="1"/>
    </xf>
    <xf numFmtId="0" fontId="16" fillId="6" borderId="1" xfId="0" applyFont="1" applyFill="1" applyBorder="1" applyAlignment="1">
      <alignment horizontal="justify" vertical="center" wrapText="1"/>
    </xf>
    <xf numFmtId="0" fontId="15" fillId="6" borderId="1" xfId="0" applyFont="1" applyFill="1" applyBorder="1" applyAlignment="1">
      <alignment horizontal="center" vertical="center" wrapText="1"/>
    </xf>
    <xf numFmtId="0" fontId="16" fillId="0" borderId="1" xfId="0" applyFont="1" applyBorder="1" applyAlignment="1">
      <alignment vertical="center" wrapText="1"/>
    </xf>
    <xf numFmtId="0" fontId="15" fillId="0" borderId="1" xfId="0" applyFont="1" applyBorder="1" applyAlignment="1">
      <alignment horizontal="center" vertical="center" wrapText="1"/>
    </xf>
    <xf numFmtId="0" fontId="2" fillId="0" borderId="0" xfId="0" applyFont="1" applyAlignment="1">
      <alignment horizontal="left" vertical="center" wrapText="1"/>
    </xf>
    <xf numFmtId="0" fontId="2" fillId="0" borderId="12" xfId="0" applyFont="1" applyBorder="1" applyAlignment="1">
      <alignment horizontal="left" vertical="center" wrapText="1"/>
    </xf>
    <xf numFmtId="0" fontId="0" fillId="0" borderId="0" xfId="0" applyAlignment="1">
      <alignment horizontal="center" wrapText="1"/>
    </xf>
    <xf numFmtId="0" fontId="13" fillId="0" borderId="0" xfId="0" applyFont="1" applyAlignment="1">
      <alignment horizontal="center" vertical="center" wrapText="1"/>
    </xf>
    <xf numFmtId="0" fontId="15" fillId="0" borderId="9" xfId="0" applyFont="1" applyBorder="1" applyAlignment="1">
      <alignment horizontal="center" vertical="center" wrapText="1"/>
    </xf>
    <xf numFmtId="0" fontId="15" fillId="0" borderId="10" xfId="0" applyFont="1" applyBorder="1" applyAlignment="1">
      <alignment horizontal="center" vertical="center" wrapText="1"/>
    </xf>
    <xf numFmtId="0" fontId="15" fillId="0" borderId="11" xfId="0" applyFont="1" applyBorder="1" applyAlignment="1">
      <alignment horizontal="center" vertical="center" wrapText="1"/>
    </xf>
    <xf numFmtId="0" fontId="15" fillId="0" borderId="1" xfId="0" applyFont="1" applyBorder="1" applyAlignment="1">
      <alignment horizontal="justify" vertical="center" wrapText="1"/>
    </xf>
    <xf numFmtId="0" fontId="15" fillId="0" borderId="3" xfId="0" applyFont="1" applyBorder="1" applyAlignment="1">
      <alignment horizontal="center" vertical="center" wrapText="1"/>
    </xf>
    <xf numFmtId="0" fontId="15" fillId="0" borderId="4" xfId="0" applyFont="1" applyBorder="1" applyAlignment="1">
      <alignment horizontal="center" vertical="center" wrapText="1"/>
    </xf>
  </cellXfs>
  <cellStyles count="2">
    <cellStyle name="Hyperlink" xfId="1" builtinId="8"/>
    <cellStyle name="Normal" xfId="0" builtinId="0"/>
  </cellStyles>
  <dxfs count="8">
    <dxf>
      <font>
        <color rgb="FF9C0006"/>
      </font>
      <fill>
        <patternFill>
          <bgColor rgb="FFFFC7CE"/>
        </patternFill>
      </fill>
    </dxf>
    <dxf>
      <font>
        <color theme="5" tint="-0.499984740745262"/>
      </font>
      <fill>
        <patternFill>
          <bgColor rgb="FFFFBF9D"/>
        </patternFill>
      </fill>
    </dxf>
    <dxf>
      <font>
        <color rgb="FF9C5700"/>
      </font>
      <fill>
        <patternFill>
          <bgColor rgb="FFFFEB9C"/>
        </patternFill>
      </fill>
    </dxf>
    <dxf>
      <font>
        <color rgb="FF006100"/>
      </font>
      <fill>
        <patternFill>
          <bgColor rgb="FFC6EFCE"/>
        </patternFill>
      </fill>
    </dxf>
    <dxf>
      <font>
        <color rgb="FF006100"/>
      </font>
      <fill>
        <patternFill>
          <bgColor rgb="FFC6EFCE"/>
        </patternFill>
      </fill>
    </dxf>
    <dxf>
      <font>
        <color rgb="FF9C0006"/>
      </font>
      <fill>
        <patternFill>
          <bgColor rgb="FFFFC7CE"/>
        </patternFill>
      </fill>
    </dxf>
    <dxf>
      <font>
        <color rgb="FF006100"/>
      </font>
      <fill>
        <patternFill>
          <bgColor rgb="FFC6EFCE"/>
        </patternFill>
      </fill>
    </dxf>
    <dxf>
      <font>
        <color rgb="FF9C0006"/>
      </font>
      <fill>
        <patternFill>
          <bgColor rgb="FFFFC7CE"/>
        </patternFill>
      </fill>
    </dxf>
  </dxfs>
  <tableStyles count="0" defaultTableStyle="TableStyleMedium9" defaultPivotStyle="PivotStyleMedium7"/>
  <colors>
    <mruColors>
      <color rgb="FFFFBF9D"/>
      <color rgb="FFF8B7A9"/>
      <color rgb="FFFF8884"/>
      <color rgb="FFFF572A"/>
    </mruColors>
  </colors>
  <extLst>
    <ext xmlns:x14="http://schemas.microsoft.com/office/spreadsheetml/2009/9/main" uri="{EB79DEF2-80B8-43e5-95BD-54CBDDF9020C}">
      <x14:slicerStyles defaultSlicerStyle="SlicerStyleLight1"/>
    </ext>
  </extLst>
</styleSheet>
</file>

<file path=xl/_rels/workbook.xml.rels><?xml version="1.0" encoding="UTF-8" standalone="yes"?>
<Relationships xmlns="http://schemas.openxmlformats.org/package/2006/relationships"><Relationship Id="rId3" Type="http://schemas.openxmlformats.org/officeDocument/2006/relationships/worksheet" Target="worksheets/sheet3.xml"/><Relationship Id="rId4" Type="http://schemas.openxmlformats.org/officeDocument/2006/relationships/worksheet" Target="worksheets/sheet4.xml"/><Relationship Id="rId5" Type="http://schemas.openxmlformats.org/officeDocument/2006/relationships/worksheet" Target="worksheets/sheet5.xml"/><Relationship Id="rId6" Type="http://schemas.openxmlformats.org/officeDocument/2006/relationships/theme" Target="theme/theme1.xml"/><Relationship Id="rId7" Type="http://schemas.openxmlformats.org/officeDocument/2006/relationships/styles" Target="styles.xml"/><Relationship Id="rId8" Type="http://schemas.openxmlformats.org/officeDocument/2006/relationships/sharedStrings" Target="sharedStrings.xml"/><Relationship Id="rId1" Type="http://schemas.openxmlformats.org/officeDocument/2006/relationships/worksheet" Target="worksheets/sheet1.xml"/><Relationship Id="rId2" Type="http://schemas.openxmlformats.org/officeDocument/2006/relationships/worksheet" Target="worksheets/sheet2.xml"/></Relationships>
</file>

<file path=xl/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s>
</file>

<file path=xl/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s>
</file>

<file path=xl/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s>
</file>

<file path=xl/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s>
</file>

<file path=xl/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Dashboard!$B$33:$B$34</c:f>
              <c:strCache>
                <c:ptCount val="2"/>
                <c:pt idx="0">
                  <c:v>Early Childhood</c:v>
                </c:pt>
              </c:strCache>
            </c:strRef>
          </c:tx>
          <c:spPr>
            <a:ln w="28575" cap="rnd">
              <a:solidFill>
                <a:schemeClr val="accent1"/>
              </a:solidFill>
              <a:round/>
            </a:ln>
            <a:effectLst/>
          </c:spPr>
          <c:marker>
            <c:symbol val="none"/>
          </c:marker>
          <c:cat>
            <c:strRef>
              <c:f>Dashboard!$A$35:$A$42</c:f>
              <c:strCache>
                <c:ptCount val="8"/>
                <c:pt idx="0">
                  <c:v>Disaster Planning</c:v>
                </c:pt>
                <c:pt idx="1">
                  <c:v>Emergency Planning</c:v>
                </c:pt>
                <c:pt idx="2">
                  <c:v>Safety Admin</c:v>
                </c:pt>
                <c:pt idx="3">
                  <c:v>Medical Emergencies</c:v>
                </c:pt>
                <c:pt idx="4">
                  <c:v>Physical Plant</c:v>
                </c:pt>
                <c:pt idx="5">
                  <c:v>Physical Safety</c:v>
                </c:pt>
                <c:pt idx="6">
                  <c:v>Protection of the Person</c:v>
                </c:pt>
                <c:pt idx="7">
                  <c:v>Hazardous chemicals and materials</c:v>
                </c:pt>
              </c:strCache>
            </c:strRef>
          </c:cat>
          <c:val>
            <c:numRef>
              <c:f>Dashboard!$B$35:$B$42</c:f>
              <c:numCache>
                <c:formatCode>0%</c:formatCode>
                <c:ptCount val="8"/>
                <c:pt idx="0">
                  <c:v>0.557142857142857</c:v>
                </c:pt>
                <c:pt idx="1">
                  <c:v>0.323529411764706</c:v>
                </c:pt>
                <c:pt idx="2">
                  <c:v>0.352941176470588</c:v>
                </c:pt>
                <c:pt idx="3">
                  <c:v>0.84</c:v>
                </c:pt>
                <c:pt idx="4">
                  <c:v>0.555555555555556</c:v>
                </c:pt>
                <c:pt idx="5">
                  <c:v>0.67741935483871</c:v>
                </c:pt>
                <c:pt idx="6">
                  <c:v>0.714285714285714</c:v>
                </c:pt>
                <c:pt idx="7">
                  <c:v>0.714285714285714</c:v>
                </c:pt>
              </c:numCache>
            </c:numRef>
          </c:val>
        </c:ser>
        <c:dLbls>
          <c:showLegendKey val="0"/>
          <c:showVal val="0"/>
          <c:showCatName val="0"/>
          <c:showSerName val="0"/>
          <c:showPercent val="0"/>
          <c:showBubbleSize val="0"/>
        </c:dLbls>
        <c:axId val="-821839440"/>
        <c:axId val="-821837392"/>
      </c:radarChart>
      <c:catAx>
        <c:axId val="-821839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837392"/>
        <c:crosses val="autoZero"/>
        <c:auto val="1"/>
        <c:lblAlgn val="ctr"/>
        <c:lblOffset val="100"/>
        <c:noMultiLvlLbl val="0"/>
      </c:catAx>
      <c:valAx>
        <c:axId val="-8218373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8394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printSettings>
    <c:headerFooter/>
    <c:pageMargins b="0.75" l="0.7" r="0.7" t="0.75" header="0.3" footer="0.3"/>
    <c:pageSetup/>
  </c:printSettings>
</c:chartSpace>
</file>

<file path=xl/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Dashboard!$C$33:$C$34</c:f>
              <c:strCache>
                <c:ptCount val="2"/>
                <c:pt idx="0">
                  <c:v>Primary</c:v>
                </c:pt>
              </c:strCache>
            </c:strRef>
          </c:tx>
          <c:spPr>
            <a:ln w="28575" cap="rnd">
              <a:solidFill>
                <a:schemeClr val="accent1"/>
              </a:solidFill>
              <a:round/>
            </a:ln>
            <a:effectLst/>
          </c:spPr>
          <c:marker>
            <c:symbol val="none"/>
          </c:marker>
          <c:cat>
            <c:strRef>
              <c:f>Dashboard!$A$35:$A$42</c:f>
              <c:strCache>
                <c:ptCount val="8"/>
                <c:pt idx="0">
                  <c:v>Disaster Planning</c:v>
                </c:pt>
                <c:pt idx="1">
                  <c:v>Emergency Planning</c:v>
                </c:pt>
                <c:pt idx="2">
                  <c:v>Safety Admin</c:v>
                </c:pt>
                <c:pt idx="3">
                  <c:v>Medical Emergencies</c:v>
                </c:pt>
                <c:pt idx="4">
                  <c:v>Physical Plant</c:v>
                </c:pt>
                <c:pt idx="5">
                  <c:v>Physical Safety</c:v>
                </c:pt>
                <c:pt idx="6">
                  <c:v>Protection of the Person</c:v>
                </c:pt>
                <c:pt idx="7">
                  <c:v>Hazardous chemicals and materials</c:v>
                </c:pt>
              </c:strCache>
            </c:strRef>
          </c:cat>
          <c:val>
            <c:numRef>
              <c:f>Dashboard!$C$35:$C$42</c:f>
              <c:numCache>
                <c:formatCode>0%</c:formatCode>
                <c:ptCount val="8"/>
                <c:pt idx="0">
                  <c:v>0.557142857142857</c:v>
                </c:pt>
                <c:pt idx="1">
                  <c:v>0.323529411764706</c:v>
                </c:pt>
                <c:pt idx="2">
                  <c:v>0.352941176470588</c:v>
                </c:pt>
                <c:pt idx="3">
                  <c:v>0.76</c:v>
                </c:pt>
                <c:pt idx="4">
                  <c:v>0.566666666666667</c:v>
                </c:pt>
                <c:pt idx="5">
                  <c:v>0.72972972972973</c:v>
                </c:pt>
                <c:pt idx="6">
                  <c:v>0.714285714285714</c:v>
                </c:pt>
                <c:pt idx="7">
                  <c:v>0.714285714285714</c:v>
                </c:pt>
              </c:numCache>
            </c:numRef>
          </c:val>
        </c:ser>
        <c:dLbls>
          <c:showLegendKey val="0"/>
          <c:showVal val="0"/>
          <c:showCatName val="0"/>
          <c:showSerName val="0"/>
          <c:showPercent val="0"/>
          <c:showBubbleSize val="0"/>
        </c:dLbls>
        <c:axId val="-821819008"/>
        <c:axId val="-821816688"/>
      </c:radarChart>
      <c:catAx>
        <c:axId val="-821819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816688"/>
        <c:crosses val="autoZero"/>
        <c:auto val="1"/>
        <c:lblAlgn val="ctr"/>
        <c:lblOffset val="100"/>
        <c:noMultiLvlLbl val="0"/>
      </c:catAx>
      <c:valAx>
        <c:axId val="-821816688"/>
        <c:scaling>
          <c:orientation val="minMax"/>
        </c:scaling>
        <c:delete val="0"/>
        <c:axPos val="l"/>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8190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printSettings>
    <c:headerFooter/>
    <c:pageMargins b="0.75" l="0.7" r="0.7" t="0.75" header="0.3" footer="0.3"/>
    <c:pageSetup/>
  </c:printSettings>
</c:chartSpace>
</file>

<file path=xl/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Dashboard!$D$33:$D$34</c:f>
              <c:strCache>
                <c:ptCount val="2"/>
                <c:pt idx="0">
                  <c:v>Secondary</c:v>
                </c:pt>
              </c:strCache>
            </c:strRef>
          </c:tx>
          <c:spPr>
            <a:ln w="28575" cap="rnd">
              <a:solidFill>
                <a:schemeClr val="accent1"/>
              </a:solidFill>
              <a:round/>
            </a:ln>
            <a:effectLst/>
          </c:spPr>
          <c:marker>
            <c:symbol val="none"/>
          </c:marker>
          <c:cat>
            <c:strRef>
              <c:f>Dashboard!$A$35:$A$42</c:f>
              <c:strCache>
                <c:ptCount val="8"/>
                <c:pt idx="0">
                  <c:v>Disaster Planning</c:v>
                </c:pt>
                <c:pt idx="1">
                  <c:v>Emergency Planning</c:v>
                </c:pt>
                <c:pt idx="2">
                  <c:v>Safety Admin</c:v>
                </c:pt>
                <c:pt idx="3">
                  <c:v>Medical Emergencies</c:v>
                </c:pt>
                <c:pt idx="4">
                  <c:v>Physical Plant</c:v>
                </c:pt>
                <c:pt idx="5">
                  <c:v>Physical Safety</c:v>
                </c:pt>
                <c:pt idx="6">
                  <c:v>Protection of the Person</c:v>
                </c:pt>
                <c:pt idx="7">
                  <c:v>Hazardous chemicals and materials</c:v>
                </c:pt>
              </c:strCache>
            </c:strRef>
          </c:cat>
          <c:val>
            <c:numRef>
              <c:f>Dashboard!$D$35:$D$42</c:f>
              <c:numCache>
                <c:formatCode>0%</c:formatCode>
                <c:ptCount val="8"/>
                <c:pt idx="0">
                  <c:v>0.557142857142857</c:v>
                </c:pt>
                <c:pt idx="1">
                  <c:v>0.323529411764706</c:v>
                </c:pt>
                <c:pt idx="2">
                  <c:v>0.324324324324324</c:v>
                </c:pt>
                <c:pt idx="3">
                  <c:v>0.716981132075472</c:v>
                </c:pt>
                <c:pt idx="4">
                  <c:v>0.586206896551724</c:v>
                </c:pt>
                <c:pt idx="5">
                  <c:v>0.72972972972973</c:v>
                </c:pt>
                <c:pt idx="6">
                  <c:v>0.32051282051282</c:v>
                </c:pt>
                <c:pt idx="7">
                  <c:v>0.117647058823529</c:v>
                </c:pt>
              </c:numCache>
            </c:numRef>
          </c:val>
        </c:ser>
        <c:dLbls>
          <c:showLegendKey val="0"/>
          <c:showVal val="0"/>
          <c:showCatName val="0"/>
          <c:showSerName val="0"/>
          <c:showPercent val="0"/>
          <c:showBubbleSize val="0"/>
        </c:dLbls>
        <c:axId val="-931404096"/>
        <c:axId val="-931898608"/>
      </c:radarChart>
      <c:catAx>
        <c:axId val="-931404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1898608"/>
        <c:crosses val="autoZero"/>
        <c:auto val="1"/>
        <c:lblAlgn val="ctr"/>
        <c:lblOffset val="100"/>
        <c:noMultiLvlLbl val="0"/>
      </c:catAx>
      <c:valAx>
        <c:axId val="-931898608"/>
        <c:scaling>
          <c:orientation val="minMax"/>
        </c:scaling>
        <c:delete val="0"/>
        <c:axPos val="l"/>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14040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printSettings>
    <c:headerFooter/>
    <c:pageMargins b="0.75" l="0.7" r="0.7" t="0.75" header="0.3" footer="0.3"/>
    <c:pageSetup/>
  </c:printSettings>
</c:chartSpace>
</file>

<file path=xl/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Dashboard!$E$33:$E$34</c:f>
              <c:strCache>
                <c:ptCount val="2"/>
                <c:pt idx="0">
                  <c:v>Tertiary</c:v>
                </c:pt>
              </c:strCache>
            </c:strRef>
          </c:tx>
          <c:spPr>
            <a:ln w="28575" cap="rnd">
              <a:solidFill>
                <a:schemeClr val="accent1"/>
              </a:solidFill>
              <a:round/>
            </a:ln>
            <a:effectLst/>
          </c:spPr>
          <c:marker>
            <c:symbol val="none"/>
          </c:marker>
          <c:cat>
            <c:strRef>
              <c:f>Dashboard!$A$35:$A$42</c:f>
              <c:strCache>
                <c:ptCount val="8"/>
                <c:pt idx="0">
                  <c:v>Disaster Planning</c:v>
                </c:pt>
                <c:pt idx="1">
                  <c:v>Emergency Planning</c:v>
                </c:pt>
                <c:pt idx="2">
                  <c:v>Safety Admin</c:v>
                </c:pt>
                <c:pt idx="3">
                  <c:v>Medical Emergencies</c:v>
                </c:pt>
                <c:pt idx="4">
                  <c:v>Physical Plant</c:v>
                </c:pt>
                <c:pt idx="5">
                  <c:v>Physical Safety</c:v>
                </c:pt>
                <c:pt idx="6">
                  <c:v>Protection of the Person</c:v>
                </c:pt>
                <c:pt idx="7">
                  <c:v>Hazardous chemicals and materials</c:v>
                </c:pt>
              </c:strCache>
            </c:strRef>
          </c:cat>
          <c:val>
            <c:numRef>
              <c:f>Dashboard!$E$35:$E$42</c:f>
              <c:numCache>
                <c:formatCode>0%</c:formatCode>
                <c:ptCount val="8"/>
                <c:pt idx="0">
                  <c:v>0.557142857142857</c:v>
                </c:pt>
                <c:pt idx="1">
                  <c:v>0.323529411764706</c:v>
                </c:pt>
                <c:pt idx="2">
                  <c:v>0.324324324324324</c:v>
                </c:pt>
                <c:pt idx="3">
                  <c:v>0.716981132075472</c:v>
                </c:pt>
                <c:pt idx="4">
                  <c:v>0.586206896551724</c:v>
                </c:pt>
                <c:pt idx="5">
                  <c:v>0.72972972972973</c:v>
                </c:pt>
                <c:pt idx="6">
                  <c:v>0.32051282051282</c:v>
                </c:pt>
                <c:pt idx="7">
                  <c:v>0.117647058823529</c:v>
                </c:pt>
              </c:numCache>
            </c:numRef>
          </c:val>
        </c:ser>
        <c:dLbls>
          <c:showLegendKey val="0"/>
          <c:showVal val="0"/>
          <c:showCatName val="0"/>
          <c:showSerName val="0"/>
          <c:showPercent val="0"/>
          <c:showBubbleSize val="0"/>
        </c:dLbls>
        <c:axId val="-935130208"/>
        <c:axId val="-935066592"/>
      </c:radarChart>
      <c:catAx>
        <c:axId val="-935130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5066592"/>
        <c:crosses val="autoZero"/>
        <c:auto val="1"/>
        <c:lblAlgn val="ctr"/>
        <c:lblOffset val="100"/>
        <c:noMultiLvlLbl val="0"/>
      </c:catAx>
      <c:valAx>
        <c:axId val="-935066592"/>
        <c:scaling>
          <c:orientation val="minMax"/>
        </c:scaling>
        <c:delete val="0"/>
        <c:axPos val="l"/>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51302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printSettings>
    <c:headerFooter/>
    <c:pageMargins b="0.75" l="0.7" r="0.7" t="0.75" header="0.3" footer="0.3"/>
    <c:pageSetup/>
  </c:printSettings>
</c:chartSpace>
</file>

<file path=xl/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xl/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xl/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xl/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xl/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xl/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xl/charts/style3.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xl/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xl/drawings/_rels/drawing1.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chart" Target="../charts/chart1.xml"/><Relationship Id="rId2" Type="http://schemas.openxmlformats.org/officeDocument/2006/relationships/chart" Target="../charts/chart2.xml"/></Relationships>
</file>

<file path=xl/drawings/drawing1.xml><?xml version="1.0" encoding="utf-8"?>
<xdr:wsDr xmlns:xdr="http://schemas.openxmlformats.org/drawingml/2006/spreadsheetDrawing" xmlns:a="http://schemas.openxmlformats.org/drawingml/2006/main">
  <xdr:twoCellAnchor>
    <xdr:from>
      <xdr:col>6</xdr:col>
      <xdr:colOff>0</xdr:colOff>
      <xdr:row>2</xdr:row>
      <xdr:rowOff>16933</xdr:rowOff>
    </xdr:from>
    <xdr:to>
      <xdr:col>10</xdr:col>
      <xdr:colOff>829732</xdr:colOff>
      <xdr:row>13</xdr:row>
      <xdr:rowOff>0</xdr:rowOff>
    </xdr:to>
    <xdr:graphicFrame macro="">
      <xdr:nvGraphicFramePr>
        <xdr:cNvPr id="2" name="Chart 1"/>
        <xdr:cNvGraphicFramePr/>
      </xdr:nvGraphicFramePr>
      <xdr:xfrm>
        <a:off x="0" y="0"/>
        <a:ext cx="0" cy="0"/>
      </xdr:xfrm>
      <a:graphic>
        <a:graphicData uri="http://schemas.openxmlformats.org/drawingml/2006/chart">
          <c:chart xmlns:c="http://schemas.openxmlformats.org/drawingml/2006/chart" xmlns:r="http://schemas.openxmlformats.org/officeDocument/2006/relationships" r:id="rId1"/>
        </a:graphicData>
      </a:graphic>
    </xdr:graphicFrame>
    <xdr:clientData/>
  </xdr:twoCellAnchor>
  <xdr:twoCellAnchor>
    <xdr:from>
      <xdr:col>12</xdr:col>
      <xdr:colOff>0</xdr:colOff>
      <xdr:row>1</xdr:row>
      <xdr:rowOff>281515</xdr:rowOff>
    </xdr:from>
    <xdr:to>
      <xdr:col>17</xdr:col>
      <xdr:colOff>0</xdr:colOff>
      <xdr:row>12</xdr:row>
      <xdr:rowOff>355599</xdr:rowOff>
    </xdr:to>
    <xdr:graphicFrame macro="">
      <xdr:nvGraphicFramePr>
        <xdr:cNvPr id="3" name="Chart 2"/>
        <xdr:cNvGraphicFramePr/>
      </xdr:nvGraphicFramePr>
      <xdr:xfrm>
        <a:off x="0" y="0"/>
        <a:ext cx="0" cy="0"/>
      </xdr:xfrm>
      <a:graphic>
        <a:graphicData uri="http://schemas.openxmlformats.org/drawingml/2006/chart">
          <c:chart xmlns:c="http://schemas.openxmlformats.org/drawingml/2006/chart" xmlns:r="http://schemas.openxmlformats.org/officeDocument/2006/relationships" r:id="rId2"/>
        </a:graphicData>
      </a:graphic>
    </xdr:graphicFrame>
    <xdr:clientData/>
  </xdr:twoCellAnchor>
  <xdr:twoCellAnchor>
    <xdr:from>
      <xdr:col>6</xdr:col>
      <xdr:colOff>0</xdr:colOff>
      <xdr:row>13</xdr:row>
      <xdr:rowOff>273050</xdr:rowOff>
    </xdr:from>
    <xdr:to>
      <xdr:col>11</xdr:col>
      <xdr:colOff>0</xdr:colOff>
      <xdr:row>24</xdr:row>
      <xdr:rowOff>338667</xdr:rowOff>
    </xdr:to>
    <xdr:graphicFrame macro="">
      <xdr:nvGraphicFramePr>
        <xdr:cNvPr id="4" name="Chart 3"/>
        <xdr:cNvGraphicFramePr/>
      </xdr:nvGraphicFramePr>
      <xdr:xfrm>
        <a:off x="0" y="0"/>
        <a:ext cx="0" cy="0"/>
      </xdr:xfrm>
      <a:graphic>
        <a:graphicData uri="http://schemas.openxmlformats.org/drawingml/2006/chart">
          <c:chart xmlns:c="http://schemas.openxmlformats.org/drawingml/2006/chart" xmlns:r="http://schemas.openxmlformats.org/officeDocument/2006/relationships" r:id="rId3"/>
        </a:graphicData>
      </a:graphic>
    </xdr:graphicFrame>
    <xdr:clientData/>
  </xdr:twoCellAnchor>
  <xdr:twoCellAnchor>
    <xdr:from>
      <xdr:col>12</xdr:col>
      <xdr:colOff>8466</xdr:colOff>
      <xdr:row>13</xdr:row>
      <xdr:rowOff>277283</xdr:rowOff>
    </xdr:from>
    <xdr:to>
      <xdr:col>17</xdr:col>
      <xdr:colOff>16934</xdr:colOff>
      <xdr:row>25</xdr:row>
      <xdr:rowOff>0</xdr:rowOff>
    </xdr:to>
    <xdr:graphicFrame macro="">
      <xdr:nvGraphicFramePr>
        <xdr:cNvPr id="6" name="Chart 5"/>
        <xdr:cNvGraphicFramePr/>
      </xdr:nvGraphicFramePr>
      <xdr:xfrm>
        <a:off x="0" y="0"/>
        <a:ext cx="0" cy="0"/>
      </xdr:xfrm>
      <a:graphic>
        <a:graphicData uri="http://schemas.openxmlformats.org/drawingml/2006/chart">
          <c:chart xmlns:c="http://schemas.openxmlformats.org/drawingml/2006/chart" xmlns:r="http://schemas.openxmlformats.org/officeDocument/2006/relationships" r:id="rId4"/>
        </a:graphicData>
      </a:graphic>
    </xdr:graphicFrame>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1" Type="http://schemas.openxmlformats.org/officeDocument/2006/relationships/drawing" Target="../drawings/drawing1.xm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I62"/>
  <sheetViews>
    <sheetView topLeftCell="B1" zoomScale="94" workbookViewId="0">
      <selection activeCell="I42" sqref="I42"/>
    </sheetView>
  </sheetViews>
  <sheetFormatPr baseColWidth="10" defaultRowHeight="16" x14ac:dyDescent="0.2"/>
  <cols>
    <col min="1" max="1" width="33.33203125" customWidth="1"/>
    <col min="2" max="5" width="20.83203125" customWidth="1"/>
  </cols>
  <sheetData>
    <row r="1" spans="1:9" ht="40" customHeight="1" x14ac:dyDescent="0.2">
      <c r="A1" s="133" t="inlineStr">
        <is>
          <t>MSSP Assessment Dashboard</t>
        </is>
      </c>
      <c r="B1" s="133"/>
      <c r="C1" s="133"/>
      <c r="D1" s="133"/>
      <c r="E1" s="133"/>
      <c r="F1" s="133"/>
      <c r="G1" s="133"/>
      <c r="H1" s="133"/>
      <c r="I1" s="133"/>
    </row>
    <row r="2" spans="1:9" ht="22" customHeight="1" x14ac:dyDescent="0.2"/>
    <row r="3" spans="1:9" s="104" customFormat="1" ht="28" customHeight="1" x14ac:dyDescent="0.2">
      <c r="A3" s="115" t="inlineStr">
        <is>
          <t>Name of school:</t>
        </is>
      </c>
      <c r="B3" s="137" t="inlineStr">
        <is>
          <t>Eruditus Primary School</t>
        </is>
      </c>
      <c r="C3" s="137"/>
      <c r="D3" s="137"/>
      <c r="E3" s="137"/>
    </row>
    <row r="4" spans="1:9" s="104" customFormat="1" ht="28" customHeight="1" x14ac:dyDescent="0.2">
      <c r="A4" s="115" t="inlineStr">
        <is>
          <t>Type of school:</t>
        </is>
      </c>
      <c r="B4" s="137" t="str">
        <f>'T1 General Information'!B4:F4</f>
        <v>Primary</v>
      </c>
      <c r="C4" s="137"/>
      <c r="D4" s="137"/>
      <c r="E4" s="137"/>
    </row>
    <row r="5" spans="1:9" ht="22" customHeight="1" x14ac:dyDescent="0.2"/>
    <row r="6" spans="1:9" ht="22" customHeight="1" thickBot="1" x14ac:dyDescent="0.25"/>
    <row r="7" spans="1:9" s="8" customFormat="1" ht="28" customHeight="1" x14ac:dyDescent="0.2">
      <c r="A7" s="134" t="inlineStr">
        <is>
          <t>Early Childhood</t>
        </is>
      </c>
      <c r="B7" s="135"/>
      <c r="C7" s="135"/>
      <c r="D7" s="135"/>
      <c r="E7" s="136"/>
    </row>
    <row r="8" spans="1:9" ht="22" customHeight="1" x14ac:dyDescent="0.2">
      <c r="A8" s="112"/>
      <c r="B8" s="110" t="inlineStr">
        <is>
          <t>Score</t>
        </is>
      </c>
      <c r="C8" s="110" t="inlineStr">
        <is>
          <t>%</t>
        </is>
      </c>
      <c r="D8" s="110" t="inlineStr">
        <is>
          <t>Critical Standards met</t>
        </is>
      </c>
      <c r="E8" s="111" t="inlineStr">
        <is>
          <t>Outcome</t>
        </is>
      </c>
    </row>
    <row r="9" spans="1:9" ht="22" customHeight="1" x14ac:dyDescent="0.2">
      <c r="A9" s="113" t="inlineStr">
        <is>
          <t>Safety Assessment</t>
        </is>
      </c>
      <c r="B9" s="83">
        <f>'T2 Safety Assessment'!I185</f>
        <v>210</v>
      </c>
      <c r="C9" s="82">
        <f>'T2 Safety Assessment'!I185/'T2 Safety Assessment'!I184</f>
        <v>0.58495821727019504</v>
      </c>
      <c r="D9" s="83" t="str">
        <f>'T2 Safety Assessment'!I186</f>
        <v>No</v>
      </c>
      <c r="E9" s="108" t="str">
        <f>IF((AND(C9&gt;=0.8,D9="Yes")),"Certification possible","Not certifiable")</f>
        <v>Not certifiable</v>
      </c>
    </row>
    <row r="10" spans="1:9" ht="22" customHeight="1" x14ac:dyDescent="0.2">
      <c r="A10" s="113" t="inlineStr">
        <is>
          <t>Building Condition Assessment</t>
        </is>
      </c>
      <c r="B10" s="83">
        <f>'T3 Building Condition'!$E$29</f>
        <v>49</v>
      </c>
      <c r="C10" s="82">
        <f>'T3 Building Condition'!$E$29/'T3 Building Condition'!$D$29</f>
        <v>0.49</v>
      </c>
      <c r="D10" s="105"/>
      <c r="E10" s="108" t="str">
        <f>IF(C10&gt;=0.8,"Certification possible","Not certifiable")</f>
        <v>Not certifiable</v>
      </c>
    </row>
    <row r="11" spans="1:9" ht="22" customHeight="1" thickBot="1" x14ac:dyDescent="0.25">
      <c r="A11" s="114" t="inlineStr">
        <is>
          <t>Green Assessment</t>
        </is>
      </c>
      <c r="B11" s="106">
        <f>'T4 Green Assessment'!I165</f>
        <v>0</v>
      </c>
      <c r="C11" s="107">
        <f>'T4 Green Assessment'!I165/'T4 Green Assessment'!I164</f>
        <v>0</v>
      </c>
      <c r="D11" s="106" t="str">
        <f>'T4 Green Assessment'!M165</f>
        <v>No</v>
      </c>
      <c r="E11" s="109" t="str">
        <f>IF((AND(C11&gt;=0.8,D11="Yes")),"Certification possible","Not certifiable")</f>
        <v>Not certifiable</v>
      </c>
    </row>
    <row r="12" spans="1:9" ht="22" customHeight="1" thickBot="1" x14ac:dyDescent="0.25">
      <c r="A12" s="96"/>
      <c r="B12" s="96"/>
      <c r="C12" s="96"/>
      <c r="D12" s="96"/>
      <c r="E12" s="96"/>
    </row>
    <row r="13" spans="1:9" s="8" customFormat="1" ht="28" customHeight="1" x14ac:dyDescent="0.2">
      <c r="A13" s="134" t="inlineStr">
        <is>
          <t>Primary</t>
        </is>
      </c>
      <c r="B13" s="135"/>
      <c r="C13" s="135"/>
      <c r="D13" s="135"/>
      <c r="E13" s="136"/>
    </row>
    <row r="14" spans="1:9" ht="22" customHeight="1" x14ac:dyDescent="0.2">
      <c r="A14" s="112"/>
      <c r="B14" s="110" t="inlineStr">
        <is>
          <t>Score</t>
        </is>
      </c>
      <c r="C14" s="110" t="inlineStr">
        <is>
          <t>%</t>
        </is>
      </c>
      <c r="D14" s="110" t="inlineStr">
        <is>
          <t>Critical Standards met</t>
        </is>
      </c>
      <c r="E14" s="111" t="inlineStr">
        <is>
          <t>Outcome</t>
        </is>
      </c>
    </row>
    <row r="15" spans="1:9" ht="22" customHeight="1" x14ac:dyDescent="0.2">
      <c r="A15" s="113" t="inlineStr">
        <is>
          <t>Safety Assessment</t>
        </is>
      </c>
      <c r="B15" s="83">
        <f>'T2 Safety Assessment'!J185</f>
        <v>236</v>
      </c>
      <c r="C15" s="82">
        <f>'T2 Safety Assessment'!J185/'T2 Safety Assessment'!J184</f>
        <v>0.60050890585241734</v>
      </c>
      <c r="D15" s="83" t="str">
        <f>'T2 Safety Assessment'!J186</f>
        <v>No</v>
      </c>
      <c r="E15" s="108" t="str">
        <f>IF((AND(C15&gt;=0.8,D15="Yes")),"Certification possible","Not certifiable")</f>
        <v>Not certifiable</v>
      </c>
    </row>
    <row r="16" spans="1:9" ht="22" customHeight="1" x14ac:dyDescent="0.2">
      <c r="A16" s="113" t="inlineStr">
        <is>
          <t>Building Condition Assessment</t>
        </is>
      </c>
      <c r="B16" s="83">
        <f>'T3 Building Condition'!$E$29</f>
        <v>49</v>
      </c>
      <c r="C16" s="82">
        <f>'T3 Building Condition'!$E$29/'T3 Building Condition'!$D$29</f>
        <v>0.49</v>
      </c>
      <c r="D16" s="105"/>
      <c r="E16" s="108" t="str">
        <f>IF(C16&gt;=0.8,"Certification possible","Not certifiable")</f>
        <v>Not certifiable</v>
      </c>
    </row>
    <row r="17" spans="1:9" ht="22" customHeight="1" thickBot="1" x14ac:dyDescent="0.25">
      <c r="A17" s="114" t="inlineStr">
        <is>
          <t>Green Assessment</t>
        </is>
      </c>
      <c r="B17" s="106">
        <f>'T4 Green Assessment'!J165</f>
        <v>0</v>
      </c>
      <c r="C17" s="107">
        <f>'T4 Green Assessment'!J165/'T4 Green Assessment'!J164</f>
        <v>0</v>
      </c>
      <c r="D17" s="106" t="str">
        <f>'T4 Green Assessment'!J166</f>
        <v>No</v>
      </c>
      <c r="E17" s="109" t="str">
        <f>IF((AND(C17&gt;=0.8,D17="Yes")),"Certification possible","Not certifiable")</f>
        <v>Not certifiable</v>
      </c>
    </row>
    <row r="18" spans="1:9" ht="22" customHeight="1" thickBot="1" x14ac:dyDescent="0.25">
      <c r="A18" s="96"/>
      <c r="B18" s="96"/>
      <c r="C18" s="96"/>
      <c r="D18" s="96"/>
      <c r="E18" s="96"/>
    </row>
    <row r="19" spans="1:9" s="8" customFormat="1" ht="28" customHeight="1" x14ac:dyDescent="0.2">
      <c r="A19" s="134" t="inlineStr">
        <is>
          <t>Secondary</t>
        </is>
      </c>
      <c r="B19" s="135"/>
      <c r="C19" s="135"/>
      <c r="D19" s="135"/>
      <c r="E19" s="136"/>
    </row>
    <row r="20" spans="1:9" ht="22" customHeight="1" x14ac:dyDescent="0.2">
      <c r="A20" s="112"/>
      <c r="B20" s="110" t="inlineStr">
        <is>
          <t>Score</t>
        </is>
      </c>
      <c r="C20" s="110" t="inlineStr">
        <is>
          <t>%</t>
        </is>
      </c>
      <c r="D20" s="110" t="inlineStr">
        <is>
          <t>Critical Standards met</t>
        </is>
      </c>
      <c r="E20" s="111" t="inlineStr">
        <is>
          <t>Outcome</t>
        </is>
      </c>
    </row>
    <row r="21" spans="1:9" ht="22" customHeight="1" x14ac:dyDescent="0.2">
      <c r="A21" s="113" t="inlineStr">
        <is>
          <t>Safety Assessment</t>
        </is>
      </c>
      <c r="B21" s="83">
        <f>'T2 Safety Assessment'!K185</f>
        <v>241</v>
      </c>
      <c r="C21" s="82">
        <f>'T2 Safety Assessment'!K185/'T2 Safety Assessment'!K184</f>
        <v>0.51716738197424894</v>
      </c>
      <c r="D21" s="83" t="str">
        <f>'T2 Safety Assessment'!K186</f>
        <v>No</v>
      </c>
      <c r="E21" s="108" t="str">
        <f>IF((AND(C21&gt;=0.8,D21="Yes")),"Certification possible","Not certifiable")</f>
        <v>Not certifiable</v>
      </c>
    </row>
    <row r="22" spans="1:9" ht="22" customHeight="1" x14ac:dyDescent="0.2">
      <c r="A22" s="113" t="inlineStr">
        <is>
          <t>Building Condition Assessment</t>
        </is>
      </c>
      <c r="B22" s="83">
        <f>'T3 Building Condition'!$E$29</f>
        <v>49</v>
      </c>
      <c r="C22" s="82">
        <f>'T3 Building Condition'!$E$29/'T3 Building Condition'!$D$29</f>
        <v>0.49</v>
      </c>
      <c r="D22" s="105"/>
      <c r="E22" s="108" t="str">
        <f>IF(C22&gt;=0.8,"Certification possible","Not certifiable")</f>
        <v>Not certifiable</v>
      </c>
    </row>
    <row r="23" spans="1:9" ht="22" customHeight="1" thickBot="1" x14ac:dyDescent="0.25">
      <c r="A23" s="114" t="inlineStr">
        <is>
          <t>Green Assessment</t>
        </is>
      </c>
      <c r="B23" s="106">
        <f>'T4 Green Assessment'!K165</f>
        <v>0</v>
      </c>
      <c r="C23" s="107">
        <f>'T4 Green Assessment'!K165/'T4 Green Assessment'!K164</f>
        <v>0</v>
      </c>
      <c r="D23" s="106" t="str">
        <f>'T4 Green Assessment'!K166</f>
        <v>No</v>
      </c>
      <c r="E23" s="109" t="str">
        <f>IF((AND(C23&gt;=0.8,D23="Yes")),"Certification possible","Not certifiable")</f>
        <v>Not certifiable</v>
      </c>
    </row>
    <row r="24" spans="1:9" ht="22" customHeight="1" thickBot="1" x14ac:dyDescent="0.25">
      <c r="A24" s="96"/>
      <c r="B24" s="96"/>
      <c r="C24" s="96"/>
      <c r="D24" s="96"/>
      <c r="E24" s="96"/>
    </row>
    <row r="25" spans="1:9" s="8" customFormat="1" ht="28" customHeight="1" x14ac:dyDescent="0.2">
      <c r="A25" s="134" t="inlineStr">
        <is>
          <t>Tertiary</t>
        </is>
      </c>
      <c r="B25" s="135"/>
      <c r="C25" s="135"/>
      <c r="D25" s="135"/>
      <c r="E25" s="136"/>
    </row>
    <row r="26" spans="1:9" ht="22" customHeight="1" x14ac:dyDescent="0.2">
      <c r="A26" s="112"/>
      <c r="B26" s="110" t="inlineStr">
        <is>
          <t>Score</t>
        </is>
      </c>
      <c r="C26" s="110" t="inlineStr">
        <is>
          <t>%</t>
        </is>
      </c>
      <c r="D26" s="110" t="inlineStr">
        <is>
          <t>Critical Standards met</t>
        </is>
      </c>
      <c r="E26" s="111" t="inlineStr">
        <is>
          <t>Outcome</t>
        </is>
      </c>
    </row>
    <row r="27" spans="1:9" ht="22" customHeight="1" x14ac:dyDescent="0.2">
      <c r="A27" s="113" t="inlineStr">
        <is>
          <t>Safety Assessment</t>
        </is>
      </c>
      <c r="B27" s="83">
        <f>'T2 Safety Assessment'!L185</f>
        <v>241</v>
      </c>
      <c r="C27" s="82">
        <f>'T2 Safety Assessment'!L185/'T2 Safety Assessment'!L184</f>
        <v>0.51716738197424894</v>
      </c>
      <c r="D27" s="83" t="str">
        <f>'T2 Safety Assessment'!L186</f>
        <v>No</v>
      </c>
      <c r="E27" s="108" t="str">
        <f>IF((AND(C27&gt;=0.8,D27="Yes")),"Certification possible","Not certifiable")</f>
        <v>Not certifiable</v>
      </c>
    </row>
    <row r="28" spans="1:9" ht="22" customHeight="1" x14ac:dyDescent="0.2">
      <c r="A28" s="113" t="inlineStr">
        <is>
          <t>Building Condition Assessment</t>
        </is>
      </c>
      <c r="B28" s="83">
        <f>'T3 Building Condition'!$E$29</f>
        <v>49</v>
      </c>
      <c r="C28" s="82">
        <f>'T3 Building Condition'!$E$29/'T3 Building Condition'!$D$29</f>
        <v>0.49</v>
      </c>
      <c r="D28" s="105"/>
      <c r="E28" s="108" t="str">
        <f>IF(C28&gt;=0.8,"Certification possible","Not certifiable")</f>
        <v>Not certifiable</v>
      </c>
    </row>
    <row r="29" spans="1:9" ht="22" customHeight="1" thickBot="1" x14ac:dyDescent="0.25">
      <c r="A29" s="114" t="inlineStr">
        <is>
          <t>Green Assessment</t>
        </is>
      </c>
      <c r="B29" s="106">
        <f>'T4 Green Assessment'!L165</f>
        <v>0</v>
      </c>
      <c r="C29" s="107">
        <f>'T4 Green Assessment'!L165/'T4 Green Assessment'!L164</f>
        <v>0</v>
      </c>
      <c r="D29" s="106" t="str">
        <f>'T4 Green Assessment'!L166</f>
        <v>No</v>
      </c>
      <c r="E29" s="109" t="str">
        <f>IF((AND(C29&gt;=0.8,D29="Yes")),"Certification possible","Not certifiable")</f>
        <v>Not certifiable</v>
      </c>
    </row>
    <row r="30" spans="1:9" ht="22" customHeight="1" x14ac:dyDescent="0.2"/>
    <row r="31" spans="1:9" ht="22" customHeight="1" x14ac:dyDescent="0.2">
      <c r="C31" s="78"/>
    </row>
    <row r="32" spans="1:9" s="8" customFormat="1" ht="28" customHeight="1" x14ac:dyDescent="0.2">
      <c r="A32" s="123" t="inlineStr">
        <is>
          <t>Safety Assessment</t>
        </is>
      </c>
      <c r="B32" s="124"/>
      <c r="C32" s="124"/>
      <c r="D32" s="124"/>
      <c r="E32" s="124"/>
      <c r="F32" s="124"/>
      <c r="G32" s="124"/>
      <c r="H32" s="124"/>
      <c r="I32" s="124"/>
    </row>
    <row r="33" spans="1:9" ht="22" customHeight="1" x14ac:dyDescent="0.2">
      <c r="A33" s="131"/>
      <c r="B33" s="125" t="inlineStr">
        <is>
          <t>Early Childhood</t>
        </is>
      </c>
      <c r="C33" s="125" t="inlineStr">
        <is>
          <t>Primary</t>
        </is>
      </c>
      <c r="D33" s="125" t="inlineStr">
        <is>
          <t>Secondary</t>
        </is>
      </c>
      <c r="E33" s="125" t="inlineStr">
        <is>
          <t>Tertiary</t>
        </is>
      </c>
      <c r="F33" s="120" t="inlineStr">
        <is>
          <t>Critical Standards</t>
        </is>
      </c>
      <c r="G33" s="121"/>
      <c r="H33" s="121"/>
      <c r="I33" s="122"/>
    </row>
    <row r="34" spans="1:9" ht="22" customHeight="1" x14ac:dyDescent="0.2">
      <c r="A34" s="132"/>
      <c r="B34" s="126"/>
      <c r="C34" s="126"/>
      <c r="D34" s="126"/>
      <c r="E34" s="126"/>
      <c r="F34" s="94" t="inlineStr">
        <is>
          <t>Early Child.</t>
        </is>
      </c>
      <c r="G34" s="95" t="inlineStr">
        <is>
          <t>Primary</t>
        </is>
      </c>
      <c r="H34" s="95" t="inlineStr">
        <is>
          <t>Secondary</t>
        </is>
      </c>
      <c r="I34" s="95" t="inlineStr">
        <is>
          <t>Tertiary</t>
        </is>
      </c>
    </row>
    <row r="35" spans="1:9" ht="22" customHeight="1" x14ac:dyDescent="0.2">
      <c r="A35" s="81" t="inlineStr">
        <is>
          <t>Disaster Planning</t>
        </is>
      </c>
      <c r="B35" s="82">
        <f>'T2 Safety Assessment'!I22/'T2 Safety Assessment'!I21</f>
        <v>0.55714285714285716</v>
      </c>
      <c r="C35" s="82">
        <f>'T2 Safety Assessment'!J22/'T2 Safety Assessment'!J21</f>
        <v>0.55714285714285716</v>
      </c>
      <c r="D35" s="82">
        <f>'T2 Safety Assessment'!K22/'T2 Safety Assessment'!K21</f>
        <v>0.55714285714285716</v>
      </c>
      <c r="E35" s="82">
        <f>'T2 Safety Assessment'!L22/'T2 Safety Assessment'!L21</f>
        <v>0.55714285714285716</v>
      </c>
      <c r="F35" s="129" t="str">
        <f>'T2 Safety Assessment'!M23</f>
        <v>No</v>
      </c>
      <c r="G35" s="129"/>
      <c r="H35" s="129"/>
      <c r="I35" s="129"/>
    </row>
    <row r="36" spans="1:9" ht="22" customHeight="1" x14ac:dyDescent="0.2">
      <c r="A36" s="81" t="inlineStr">
        <is>
          <t>Emergency Planning</t>
        </is>
      </c>
      <c r="B36" s="82">
        <f>'T2 Safety Assessment'!I45/'T2 Safety Assessment'!I44</f>
        <v>0.3235294117647059</v>
      </c>
      <c r="C36" s="82">
        <f>'T2 Safety Assessment'!J45/'T2 Safety Assessment'!J44</f>
        <v>0.3235294117647059</v>
      </c>
      <c r="D36" s="82">
        <f>'T2 Safety Assessment'!K45/'T2 Safety Assessment'!K44</f>
        <v>0.3235294117647059</v>
      </c>
      <c r="E36" s="82">
        <f>'T2 Safety Assessment'!L45/'T2 Safety Assessment'!L44</f>
        <v>0.3235294117647059</v>
      </c>
      <c r="F36" s="129" t="str">
        <f>'T2 Safety Assessment'!M46</f>
        <v>No</v>
      </c>
      <c r="G36" s="129"/>
      <c r="H36" s="129"/>
      <c r="I36" s="129"/>
    </row>
    <row r="37" spans="1:9" ht="22" customHeight="1" x14ac:dyDescent="0.2">
      <c r="A37" s="81" t="inlineStr">
        <is>
          <t>Safety Admin</t>
        </is>
      </c>
      <c r="B37" s="82">
        <f>'T2 Safety Assessment'!I62/'T2 Safety Assessment'!I61</f>
        <v>0.35294117647058826</v>
      </c>
      <c r="C37" s="82">
        <f>'T2 Safety Assessment'!J62/'T2 Safety Assessment'!J61</f>
        <v>0.35294117647058826</v>
      </c>
      <c r="D37" s="82">
        <f>'T2 Safety Assessment'!K62/'T2 Safety Assessment'!K61</f>
        <v>0.32432432432432434</v>
      </c>
      <c r="E37" s="82">
        <f>'T2 Safety Assessment'!L62/'T2 Safety Assessment'!L61</f>
        <v>0.32432432432432434</v>
      </c>
      <c r="F37" s="119"/>
      <c r="G37" s="119"/>
      <c r="H37" s="119"/>
      <c r="I37" s="119"/>
    </row>
    <row r="38" spans="1:9" ht="22" customHeight="1" x14ac:dyDescent="0.2">
      <c r="A38" s="81" t="inlineStr">
        <is>
          <t>Medical Emergencies</t>
        </is>
      </c>
      <c r="B38" s="82">
        <f>'T2 Safety Assessment'!I80/'T2 Safety Assessment'!I79</f>
        <v>0.84</v>
      </c>
      <c r="C38" s="82">
        <f>'T2 Safety Assessment'!J80/'T2 Safety Assessment'!J79</f>
        <v>0.76</v>
      </c>
      <c r="D38" s="82">
        <f>'T2 Safety Assessment'!K80/'T2 Safety Assessment'!K79</f>
        <v>0.71698113207547165</v>
      </c>
      <c r="E38" s="82">
        <f>'T2 Safety Assessment'!L80/'T2 Safety Assessment'!L79</f>
        <v>0.71698113207547165</v>
      </c>
      <c r="F38" s="129" t="str">
        <f>'T2 Safety Assessment'!M81</f>
        <v>Yes</v>
      </c>
      <c r="G38" s="129"/>
      <c r="H38" s="129"/>
      <c r="I38" s="129"/>
    </row>
    <row r="39" spans="1:9" ht="22" customHeight="1" x14ac:dyDescent="0.2">
      <c r="A39" s="81" t="inlineStr">
        <is>
          <t>Physical Plant</t>
        </is>
      </c>
      <c r="B39" s="82">
        <f>'T2 Safety Assessment'!I116/'T2 Safety Assessment'!I115</f>
        <v>0.55555555555555558</v>
      </c>
      <c r="C39" s="82">
        <f>'T2 Safety Assessment'!J116/'T2 Safety Assessment'!J115</f>
        <v>0.56666666666666665</v>
      </c>
      <c r="D39" s="82">
        <f>'T2 Safety Assessment'!K116/'T2 Safety Assessment'!K115</f>
        <v>0.58620689655172409</v>
      </c>
      <c r="E39" s="82">
        <f>'T2 Safety Assessment'!L116/'T2 Safety Assessment'!L115</f>
        <v>0.58620689655172409</v>
      </c>
      <c r="F39" s="129" t="str">
        <f>'T2 Safety Assessment'!M117</f>
        <v>Yes</v>
      </c>
      <c r="G39" s="129"/>
      <c r="H39" s="129"/>
      <c r="I39" s="129"/>
    </row>
    <row r="40" spans="1:9" ht="22" customHeight="1" x14ac:dyDescent="0.2">
      <c r="A40" s="81" t="inlineStr">
        <is>
          <t>Physical Safety</t>
        </is>
      </c>
      <c r="B40" s="82">
        <f>'T2 Safety Assessment'!I136/'T2 Safety Assessment'!I135</f>
        <v>0.67741935483870963</v>
      </c>
      <c r="C40" s="82">
        <f>'T2 Safety Assessment'!J136/'T2 Safety Assessment'!J135</f>
        <v>0.72972972972972971</v>
      </c>
      <c r="D40" s="82">
        <f>'T2 Safety Assessment'!K136/'T2 Safety Assessment'!K135</f>
        <v>0.72972972972972971</v>
      </c>
      <c r="E40" s="82">
        <f>'T2 Safety Assessment'!L136/'T2 Safety Assessment'!L135</f>
        <v>0.72972972972972971</v>
      </c>
      <c r="F40" s="119"/>
      <c r="G40" s="119"/>
      <c r="H40" s="119"/>
      <c r="I40" s="119"/>
    </row>
    <row r="41" spans="1:9" ht="22" customHeight="1" x14ac:dyDescent="0.2">
      <c r="A41" s="81" t="inlineStr">
        <is>
          <t>Protection of the Person</t>
        </is>
      </c>
      <c r="B41" s="82">
        <f>'T2 Safety Assessment'!I158/'T2 Safety Assessment'!I157</f>
        <v>0.7142857142857143</v>
      </c>
      <c r="C41" s="82">
        <f>'T2 Safety Assessment'!J158/'T2 Safety Assessment'!J157</f>
        <v>0.7142857142857143</v>
      </c>
      <c r="D41" s="82">
        <f>'T2 Safety Assessment'!K158/'T2 Safety Assessment'!K157</f>
        <v>0.32051282051282054</v>
      </c>
      <c r="E41" s="82">
        <f>'T2 Safety Assessment'!L158/'T2 Safety Assessment'!L157</f>
        <v>0.32051282051282054</v>
      </c>
      <c r="F41" s="119"/>
      <c r="G41" s="119"/>
      <c r="H41" s="119"/>
      <c r="I41" s="119"/>
    </row>
    <row r="42" spans="1:9" ht="22" customHeight="1" x14ac:dyDescent="0.2">
      <c r="A42" s="81" t="inlineStr">
        <is>
          <t>Hazardous chemicals and materials</t>
        </is>
      </c>
      <c r="B42" s="82">
        <f>'T2 Safety Assessment'!I181/'T2 Safety Assessment'!I180</f>
        <v>0.7142857142857143</v>
      </c>
      <c r="C42" s="82">
        <f>'T2 Safety Assessment'!J181/'T2 Safety Assessment'!J180</f>
        <v>0.7142857142857143</v>
      </c>
      <c r="D42" s="82">
        <f>'T2 Safety Assessment'!K181/'T2 Safety Assessment'!K180</f>
        <v>0.11764705882352941</v>
      </c>
      <c r="E42" s="82">
        <f>'T2 Safety Assessment'!L181/'T2 Safety Assessment'!L180</f>
        <v>0.11764705882352941</v>
      </c>
      <c r="F42" s="83" t="str">
        <f>'T2 Safety Assessment'!I182</f>
        <v>Yes</v>
      </c>
      <c r="G42" s="83" t="str">
        <f>'T2 Safety Assessment'!J182</f>
        <v>Yes</v>
      </c>
      <c r="H42" s="83" t="str">
        <f>'T2 Safety Assessment'!K182</f>
        <v>No</v>
      </c>
      <c r="I42" s="83" t="str">
        <f>'T2 Safety Assessment'!L182</f>
        <v>No</v>
      </c>
    </row>
    <row r="43" spans="1:9" ht="22" customHeight="1" x14ac:dyDescent="0.2">
      <c r="A43" s="89"/>
      <c r="B43" s="90"/>
      <c r="C43" s="90"/>
      <c r="D43" s="90"/>
      <c r="E43" s="90"/>
      <c r="F43" s="91"/>
      <c r="G43" s="91"/>
    </row>
    <row r="44" spans="1:9" ht="22" customHeight="1" x14ac:dyDescent="0.2"/>
    <row r="46" spans="1:9" s="8" customFormat="1" ht="28" customHeight="1" x14ac:dyDescent="0.2">
      <c r="A46" s="127" t="inlineStr">
        <is>
          <t>Buiding Condition Assessment</t>
        </is>
      </c>
      <c r="B46" s="128"/>
      <c r="C46" s="128"/>
      <c r="D46" s="128"/>
      <c r="E46" s="128"/>
      <c r="F46" s="128"/>
      <c r="G46" s="128"/>
      <c r="H46" s="128"/>
      <c r="I46" s="128"/>
    </row>
    <row r="47" spans="1:9" ht="22" customHeight="1" x14ac:dyDescent="0.2">
      <c r="A47" s="79"/>
      <c r="B47" s="80"/>
      <c r="C47" s="120" t="inlineStr">
        <is>
          <t>Definition</t>
        </is>
      </c>
      <c r="D47" s="121"/>
      <c r="E47" s="121"/>
      <c r="F47" s="121"/>
      <c r="G47" s="121"/>
      <c r="H47" s="121"/>
      <c r="I47" s="122"/>
    </row>
    <row r="48" spans="1:9" ht="22" customHeight="1" x14ac:dyDescent="0.2">
      <c r="A48" s="81" t="inlineStr">
        <is>
          <t>1.0 Exterior Building Elements</t>
        </is>
      </c>
      <c r="B48" s="82">
        <f>'T3 Building Condition'!E10/'T3 Building Condition'!D10</f>
        <v>0.63636363636363635</v>
      </c>
      <c r="C48" s="116"/>
      <c r="D48" s="117"/>
      <c r="E48" s="117"/>
      <c r="F48" s="117"/>
      <c r="G48" s="117"/>
      <c r="H48" s="117"/>
      <c r="I48" s="118"/>
    </row>
    <row r="49" spans="1:9" ht="22" customHeight="1" x14ac:dyDescent="0.2">
      <c r="A49" s="81" t="inlineStr">
        <is>
          <t>2.0 Interior Building Elements</t>
        </is>
      </c>
      <c r="B49" s="82">
        <f>'T3 Building Condition'!E15/'T3 Building Condition'!D15</f>
        <v>0.42857142857142855</v>
      </c>
      <c r="C49" s="116"/>
      <c r="D49" s="117"/>
      <c r="E49" s="117"/>
      <c r="F49" s="117"/>
      <c r="G49" s="117"/>
      <c r="H49" s="117"/>
      <c r="I49" s="118"/>
    </row>
    <row r="50" spans="1:9" ht="22" customHeight="1" x14ac:dyDescent="0.2">
      <c r="A50" s="81" t="inlineStr">
        <is>
          <t>3.0 Mechanical Systems</t>
        </is>
      </c>
      <c r="B50" s="82">
        <f>'T3 Building Condition'!E20/'T3 Building Condition'!D20</f>
        <v>0.6</v>
      </c>
      <c r="C50" s="116"/>
      <c r="D50" s="117"/>
      <c r="E50" s="117"/>
      <c r="F50" s="117"/>
      <c r="G50" s="117"/>
      <c r="H50" s="117"/>
      <c r="I50" s="118"/>
    </row>
    <row r="51" spans="1:9" ht="22" customHeight="1" x14ac:dyDescent="0.2">
      <c r="A51" s="81" t="inlineStr">
        <is>
          <t>4.0 Safety/ Code Compliance</t>
        </is>
      </c>
      <c r="B51" s="82">
        <f>'T3 Building Condition'!E27/'T3 Building Condition'!D27</f>
        <v>0.26923076923076922</v>
      </c>
      <c r="C51" s="116"/>
      <c r="D51" s="117"/>
      <c r="E51" s="117"/>
      <c r="F51" s="117"/>
      <c r="G51" s="117"/>
      <c r="H51" s="117"/>
      <c r="I51" s="118"/>
    </row>
    <row r="54" spans="1:9" s="8" customFormat="1" ht="28" customHeight="1" x14ac:dyDescent="0.2">
      <c r="A54" s="123" t="inlineStr">
        <is>
          <t>Green Assessment</t>
        </is>
      </c>
      <c r="B54" s="124"/>
      <c r="C54" s="124"/>
      <c r="D54" s="124"/>
      <c r="E54" s="124"/>
      <c r="F54" s="124"/>
      <c r="G54" s="124"/>
      <c r="H54" s="124"/>
      <c r="I54" s="124"/>
    </row>
    <row r="55" spans="1:9" ht="22" customHeight="1" x14ac:dyDescent="0.2">
      <c r="A55" s="131"/>
      <c r="B55" s="125" t="inlineStr">
        <is>
          <t>Early Childhood</t>
        </is>
      </c>
      <c r="C55" s="125" t="inlineStr">
        <is>
          <t>Primary</t>
        </is>
      </c>
      <c r="D55" s="125" t="inlineStr">
        <is>
          <t>Secondary</t>
        </is>
      </c>
      <c r="E55" s="125" t="inlineStr">
        <is>
          <t>Tertiary</t>
        </is>
      </c>
      <c r="F55" s="120" t="inlineStr">
        <is>
          <t>Critical Standards</t>
        </is>
      </c>
      <c r="G55" s="121"/>
      <c r="H55" s="121"/>
      <c r="I55" s="122"/>
    </row>
    <row r="56" spans="1:9" ht="22" customHeight="1" x14ac:dyDescent="0.2">
      <c r="A56" s="132"/>
      <c r="B56" s="126"/>
      <c r="C56" s="126"/>
      <c r="D56" s="126"/>
      <c r="E56" s="126"/>
      <c r="F56" s="94" t="inlineStr">
        <is>
          <t>Early Child.</t>
        </is>
      </c>
      <c r="G56" s="95" t="inlineStr">
        <is>
          <t>Primary</t>
        </is>
      </c>
      <c r="H56" s="95" t="inlineStr">
        <is>
          <t>Secondary</t>
        </is>
      </c>
      <c r="I56" s="95" t="inlineStr">
        <is>
          <t>Tertiary</t>
        </is>
      </c>
    </row>
    <row r="57" spans="1:9" ht="22" customHeight="1" x14ac:dyDescent="0.2">
      <c r="A57" s="81" t="inlineStr">
        <is>
          <t>Sustainability Management</t>
        </is>
      </c>
      <c r="B57" s="82">
        <f>'T4 Green Assessment'!I22/'T4 Green Assessment'!I21</f>
        <v>0</v>
      </c>
      <c r="C57" s="82">
        <f>'T4 Green Assessment'!J22/'T4 Green Assessment'!J21</f>
        <v>0</v>
      </c>
      <c r="D57" s="82">
        <f>'T4 Green Assessment'!K22/'T4 Green Assessment'!K21</f>
        <v>0</v>
      </c>
      <c r="E57" s="82">
        <f>'T4 Green Assessment'!L22/'T4 Green Assessment'!L21</f>
        <v>0</v>
      </c>
      <c r="F57" s="129" t="str">
        <f>'T4 Green Assessment'!M23</f>
        <v>No</v>
      </c>
      <c r="G57" s="129"/>
      <c r="H57" s="129"/>
      <c r="I57" s="129"/>
    </row>
    <row r="58" spans="1:9" ht="22" customHeight="1" x14ac:dyDescent="0.2">
      <c r="A58" s="81" t="inlineStr">
        <is>
          <t>Natural Resources</t>
        </is>
      </c>
      <c r="B58" s="82">
        <f>'T4 Green Assessment'!I72/'T4 Green Assessment'!I71</f>
        <v>0</v>
      </c>
      <c r="C58" s="82">
        <f>'T4 Green Assessment'!J72/'T4 Green Assessment'!J71</f>
        <v>0</v>
      </c>
      <c r="D58" s="82">
        <f>'T4 Green Assessment'!K72/'T4 Green Assessment'!K71</f>
        <v>0</v>
      </c>
      <c r="E58" s="82">
        <f>'T4 Green Assessment'!L72/'T4 Green Assessment'!L71</f>
        <v>0</v>
      </c>
      <c r="F58" s="129" t="str">
        <f>'T4 Green Assessment'!M73</f>
        <v>No</v>
      </c>
      <c r="G58" s="129"/>
      <c r="H58" s="129"/>
      <c r="I58" s="129"/>
    </row>
    <row r="59" spans="1:9" ht="22" customHeight="1" x14ac:dyDescent="0.2">
      <c r="A59" s="81" t="inlineStr">
        <is>
          <t>Indoor Environment</t>
        </is>
      </c>
      <c r="B59" s="82">
        <f>'T4 Green Assessment'!I95/'T4 Green Assessment'!I94</f>
        <v>0</v>
      </c>
      <c r="C59" s="82">
        <f>'T4 Green Assessment'!J95/'T4 Green Assessment'!J94</f>
        <v>0</v>
      </c>
      <c r="D59" s="82">
        <f>'T4 Green Assessment'!K95/'T4 Green Assessment'!K94</f>
        <v>0</v>
      </c>
      <c r="E59" s="82">
        <f>'T4 Green Assessment'!L95/'T4 Green Assessment'!L94</f>
        <v>0</v>
      </c>
      <c r="F59" s="130" t="str">
        <f>'T4 Green Assessment'!M96</f>
        <v>No</v>
      </c>
      <c r="G59" s="130"/>
      <c r="H59" s="130"/>
      <c r="I59" s="130"/>
    </row>
    <row r="60" spans="1:9" ht="22" customHeight="1" x14ac:dyDescent="0.2">
      <c r="A60" s="81" t="inlineStr">
        <is>
          <t>Hazardous Chemicals and Materials</t>
        </is>
      </c>
      <c r="B60" s="82">
        <f>'T4 Green Assessment'!I117/'T4 Green Assessment'!I116</f>
        <v>0</v>
      </c>
      <c r="C60" s="82">
        <f>'T4 Green Assessment'!J117/'T4 Green Assessment'!J116</f>
        <v>0</v>
      </c>
      <c r="D60" s="82">
        <f>'T4 Green Assessment'!K117/'T4 Green Assessment'!K116</f>
        <v>0</v>
      </c>
      <c r="E60" s="82">
        <f>'T4 Green Assessment'!L117/'T4 Green Assessment'!L116</f>
        <v>0</v>
      </c>
      <c r="F60" s="105"/>
      <c r="G60" s="105"/>
      <c r="H60" s="83" t="str">
        <f>'T4 Green Assessment'!K118</f>
        <v>No</v>
      </c>
      <c r="I60" s="83" t="str">
        <f>'T4 Green Assessment'!L118</f>
        <v>No</v>
      </c>
    </row>
    <row r="61" spans="1:9" ht="22" customHeight="1" x14ac:dyDescent="0.2">
      <c r="A61" s="81" t="inlineStr">
        <is>
          <t>Facility and Grounds Management</t>
        </is>
      </c>
      <c r="B61" s="82">
        <f>'T4 Green Assessment'!I148/'T4 Green Assessment'!I147</f>
        <v>0</v>
      </c>
      <c r="C61" s="82">
        <f>'T4 Green Assessment'!J148/'T4 Green Assessment'!J147</f>
        <v>0</v>
      </c>
      <c r="D61" s="82">
        <f>'T4 Green Assessment'!K148/'T4 Green Assessment'!K147</f>
        <v>0</v>
      </c>
      <c r="E61" s="82">
        <f>'T4 Green Assessment'!L148/'T4 Green Assessment'!L147</f>
        <v>0</v>
      </c>
      <c r="F61" s="129" t="str">
        <f>'T4 Green Assessment'!M149</f>
        <v>No</v>
      </c>
      <c r="G61" s="129"/>
      <c r="H61" s="129"/>
      <c r="I61" s="129"/>
    </row>
    <row r="62" spans="1:9" ht="22" customHeight="1" x14ac:dyDescent="0.2">
      <c r="A62" s="81" t="inlineStr">
        <is>
          <t>Food Service</t>
        </is>
      </c>
      <c r="B62" s="82">
        <f>'T4 Green Assessment'!I161/'T4 Green Assessment'!I160</f>
        <v>0</v>
      </c>
      <c r="C62" s="82">
        <f>'T4 Green Assessment'!J161/'T4 Green Assessment'!J160</f>
        <v>0</v>
      </c>
      <c r="D62" s="82">
        <f>'T4 Green Assessment'!K161/'T4 Green Assessment'!K160</f>
        <v>0</v>
      </c>
      <c r="E62" s="82">
        <f>'T4 Green Assessment'!L161/'T4 Green Assessment'!L160</f>
        <v>0</v>
      </c>
      <c r="F62" s="130" t="str">
        <f>'T4 Green Assessment'!M162</f>
        <v>No</v>
      </c>
      <c r="G62" s="130"/>
      <c r="H62" s="130"/>
      <c r="I62" s="130"/>
    </row>
  </sheetData>
  <mergeCells count="39">
    <mergeCell ref="A1:I1"/>
    <mergeCell ref="A33:A34"/>
    <mergeCell ref="A19:E19"/>
    <mergeCell ref="A25:E25"/>
    <mergeCell ref="B3:E3"/>
    <mergeCell ref="B4:E4"/>
    <mergeCell ref="A13:E13"/>
    <mergeCell ref="A7:E7"/>
    <mergeCell ref="A54:I54"/>
    <mergeCell ref="B55:B56"/>
    <mergeCell ref="C55:C56"/>
    <mergeCell ref="D55:D56"/>
    <mergeCell ref="E55:E56"/>
    <mergeCell ref="A55:A56"/>
    <mergeCell ref="F55:I55"/>
    <mergeCell ref="F57:I57"/>
    <mergeCell ref="F58:I58"/>
    <mergeCell ref="F59:I59"/>
    <mergeCell ref="F61:I61"/>
    <mergeCell ref="F62:I62"/>
    <mergeCell ref="A32:I32"/>
    <mergeCell ref="C47:I47"/>
    <mergeCell ref="C48:I48"/>
    <mergeCell ref="B33:B34"/>
    <mergeCell ref="C33:C34"/>
    <mergeCell ref="D33:D34"/>
    <mergeCell ref="E33:E34"/>
    <mergeCell ref="A46:I46"/>
    <mergeCell ref="F35:I35"/>
    <mergeCell ref="F37:I37"/>
    <mergeCell ref="F38:I38"/>
    <mergeCell ref="F39:I39"/>
    <mergeCell ref="F40:I40"/>
    <mergeCell ref="F36:I36"/>
    <mergeCell ref="C49:I49"/>
    <mergeCell ref="C50:I50"/>
    <mergeCell ref="C51:I51"/>
    <mergeCell ref="F41:I41"/>
    <mergeCell ref="F33:I33"/>
  </mergeCells>
  <conditionalFormatting sqref="E9:E11 E15:E17 E21:E23 E27:E29">
    <cfRule type="containsText" dxfId="7" priority="12" operator="containsText" text="Not certifiable">
      <formula>NOT(ISERROR(SEARCH("Not certifiable",E9)))</formula>
    </cfRule>
  </conditionalFormatting>
  <conditionalFormatting sqref="E9:E11 E15:E17 E21:E23 E27:E29">
    <cfRule type="containsText" dxfId="6" priority="11" operator="containsText" text="Certification possible">
      <formula>NOT(ISERROR(SEARCH("Certification possible",E9)))</formula>
    </cfRule>
  </conditionalFormatting>
  <conditionalFormatting sqref="F35:I36 F38:I39 F42:I42 F57:I59 H60:I60 F61:I62">
    <cfRule type="containsText" dxfId="5" priority="6" operator="containsText" text="No">
      <formula>NOT(ISERROR(SEARCH("No",F35)))</formula>
    </cfRule>
  </conditionalFormatting>
  <conditionalFormatting sqref="F35:I36 F38:I39 F42:I42 F57:I59 H60:I60 F61:I62">
    <cfRule type="containsText" dxfId="4" priority="5" operator="containsText" text="Yes">
      <formula>NOT(ISERROR(SEARCH("Yes",F35)))</formula>
    </cfRule>
  </conditionalFormatting>
  <conditionalFormatting sqref="B35:E42 B48:B51 B57:E62">
    <cfRule type="cellIs" dxfId="3" priority="4" operator="greaterThanOrEqual">
      <formula>0.8</formula>
    </cfRule>
  </conditionalFormatting>
  <conditionalFormatting sqref="B35:E42 B48:B51 B57:E62">
    <cfRule type="cellIs" dxfId="2" priority="3" operator="between">
      <formula>0.6</formula>
      <formula>0.7999</formula>
    </cfRule>
  </conditionalFormatting>
  <conditionalFormatting sqref="B35:E42 B48:B51 B57:E62">
    <cfRule type="cellIs" dxfId="1" priority="2" operator="between">
      <formula>0.4</formula>
      <formula>0.5999</formula>
    </cfRule>
  </conditionalFormatting>
  <conditionalFormatting sqref="B35:E42 B48:B51 B57:E62">
    <cfRule type="cellIs" dxfId="0" priority="1" operator="lessThan">
      <formula>0.4</formula>
    </cfRule>
  </conditionalFormatting>
  <pageMargins left="0.7" right="0.7" top="0.75" bottom="0.75" header="0.3" footer="0.3"/>
  <drawing r:id="rId1"/>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F22"/>
  <sheetViews>
    <sheetView zoomScale="114" workbookViewId="0">
      <selection activeCell="A19" sqref="A19"/>
    </sheetView>
  </sheetViews>
  <sheetFormatPr baseColWidth="10" defaultRowHeight="16" x14ac:dyDescent="0.2"/>
  <cols>
    <col min="1" max="1" width="63.83203125" customWidth="1"/>
    <col min="2" max="2" width="8.5" customWidth="1"/>
    <col min="3" max="3" width="11.1640625" customWidth="1"/>
    <col min="6" max="6" width="43.6640625" customWidth="1"/>
  </cols>
  <sheetData>
    <row r="1" spans="1:6" x14ac:dyDescent="0.2">
      <c r="A1" s="5" t="inlineStr">
        <is>
          <t>Table 1: Vital Information for the Management of Safety</t>
        </is>
      </c>
    </row>
    <row r="3" spans="1:6" x14ac:dyDescent="0.2">
      <c r="A3" s="1" t="inlineStr">
        <is>
          <t>Name of School</t>
        </is>
      </c>
      <c r="B3" s="141" t="inlineStr">
        <is>
          <t>Test</t>
        </is>
      </c>
      <c r="C3" s="142"/>
      <c r="D3" s="142"/>
      <c r="E3" s="142"/>
      <c r="F3" s="143"/>
    </row>
    <row r="4" spans="1:6" x14ac:dyDescent="0.2">
      <c r="A4" s="2" t="inlineStr">
        <is>
          <t>Type of school (Pre-school, primary, secondary, tertiary)</t>
        </is>
      </c>
      <c r="B4" s="138" t="inlineStr">
        <is>
          <t>Primary</t>
        </is>
      </c>
      <c r="C4" s="139"/>
      <c r="D4" s="139"/>
      <c r="E4" s="139"/>
      <c r="F4" s="140"/>
    </row>
    <row r="5" spans="1:6" x14ac:dyDescent="0.2">
      <c r="A5" s="2" t="inlineStr">
        <is>
          <t>Is facility private and public?</t>
        </is>
      </c>
      <c r="B5" s="138"/>
      <c r="C5" s="139"/>
      <c r="D5" s="139"/>
      <c r="E5" s="139"/>
      <c r="F5" s="140"/>
    </row>
    <row r="6" spans="1:6" x14ac:dyDescent="0.2">
      <c r="A6" s="2" t="inlineStr">
        <is>
          <t>Location</t>
        </is>
      </c>
      <c r="B6" s="138"/>
      <c r="C6" s="139"/>
      <c r="D6" s="139"/>
      <c r="E6" s="139"/>
      <c r="F6" s="140"/>
    </row>
    <row r="7" spans="1:6" x14ac:dyDescent="0.2">
      <c r="A7" s="2" t="inlineStr">
        <is>
          <t>Name of Head Teacher or Principal</t>
        </is>
      </c>
      <c r="B7" s="138"/>
      <c r="C7" s="139"/>
      <c r="D7" s="139"/>
      <c r="E7" s="139"/>
      <c r="F7" s="140"/>
    </row>
    <row r="8" spans="1:6" x14ac:dyDescent="0.2">
      <c r="A8" s="2" t="inlineStr">
        <is>
          <t xml:space="preserve">      Telephone</t>
        </is>
      </c>
      <c r="B8" s="138"/>
      <c r="C8" s="139"/>
      <c r="D8" s="139"/>
      <c r="E8" s="139"/>
      <c r="F8" s="140"/>
    </row>
    <row r="9" spans="1:6" x14ac:dyDescent="0.2">
      <c r="A9" s="2" t="inlineStr">
        <is>
          <t xml:space="preserve">      Email</t>
        </is>
      </c>
      <c r="B9" s="138"/>
      <c r="C9" s="139"/>
      <c r="D9" s="139"/>
      <c r="E9" s="139"/>
      <c r="F9" s="140"/>
    </row>
    <row r="10" spans="1:6" x14ac:dyDescent="0.2">
      <c r="A10" s="2" t="inlineStr">
        <is>
          <t>Year building(s) constructed</t>
        </is>
      </c>
      <c r="B10" s="138"/>
      <c r="C10" s="139"/>
      <c r="D10" s="139"/>
      <c r="E10" s="139"/>
      <c r="F10" s="140"/>
    </row>
    <row r="11" spans="1:6" x14ac:dyDescent="0.2">
      <c r="A11" s="2" t="inlineStr">
        <is>
          <t>How many buildings are contained on the school compound?</t>
        </is>
      </c>
      <c r="B11" s="138"/>
      <c r="C11" s="139"/>
      <c r="D11" s="139"/>
      <c r="E11" s="139"/>
      <c r="F11" s="140"/>
    </row>
    <row r="12" spans="1:6" x14ac:dyDescent="0.2">
      <c r="A12" s="2" t="inlineStr">
        <is>
          <t>How many classrooms are within each school building?</t>
        </is>
      </c>
      <c r="B12" s="138"/>
      <c r="C12" s="139"/>
      <c r="D12" s="139"/>
      <c r="E12" s="139"/>
      <c r="F12" s="140"/>
    </row>
    <row r="13" spans="1:6" x14ac:dyDescent="0.2">
      <c r="A13" s="2" t="inlineStr">
        <is>
          <t>What is the total school population?</t>
        </is>
      </c>
      <c r="B13" s="138"/>
      <c r="C13" s="139"/>
      <c r="D13" s="139"/>
      <c r="E13" s="139"/>
      <c r="F13" s="140"/>
    </row>
    <row r="14" spans="1:6" x14ac:dyDescent="0.2">
      <c r="A14" s="2" t="inlineStr">
        <is>
          <t xml:space="preserve">Students </t>
        </is>
      </c>
      <c r="B14" s="45" t="inlineStr">
        <is>
          <t>Male:</t>
        </is>
      </c>
      <c r="C14" s="45"/>
      <c r="D14" s="45" t="inlineStr">
        <is>
          <t>Female:</t>
        </is>
      </c>
      <c r="E14" s="45"/>
      <c r="F14" s="45"/>
    </row>
    <row r="15" spans="1:6" x14ac:dyDescent="0.2">
      <c r="A15" s="2" t="inlineStr">
        <is>
          <t xml:space="preserve">Teachers </t>
        </is>
      </c>
      <c r="B15" s="45" t="inlineStr">
        <is>
          <t>Male:</t>
        </is>
      </c>
      <c r="C15" s="45"/>
      <c r="D15" s="45" t="inlineStr">
        <is>
          <t>Female:</t>
        </is>
      </c>
      <c r="E15" s="45"/>
      <c r="F15" s="45"/>
    </row>
    <row r="16" spans="1:6" x14ac:dyDescent="0.2">
      <c r="A16" s="2" t="inlineStr">
        <is>
          <t xml:space="preserve">Non-teaching staff </t>
        </is>
      </c>
      <c r="B16" s="45" t="inlineStr">
        <is>
          <t>Male:</t>
        </is>
      </c>
      <c r="C16" s="45"/>
      <c r="D16" s="45" t="inlineStr">
        <is>
          <t>Female:</t>
        </is>
      </c>
      <c r="E16" s="45"/>
      <c r="F16" s="45"/>
    </row>
    <row r="17" spans="1:6" x14ac:dyDescent="0.2">
      <c r="A17" s="2" t="inlineStr">
        <is>
          <t>How many first aid kits are available for use?</t>
        </is>
      </c>
      <c r="B17" s="138"/>
      <c r="C17" s="139"/>
      <c r="D17" s="139"/>
      <c r="E17" s="139"/>
      <c r="F17" s="140"/>
    </row>
    <row r="18" spans="1:6" x14ac:dyDescent="0.2">
      <c r="A18" s="2" t="inlineStr">
        <is>
          <t>How many fire extinguishers are installed throughout the buildings?</t>
        </is>
      </c>
      <c r="B18" s="138"/>
      <c r="C18" s="139"/>
      <c r="D18" s="139"/>
      <c r="E18" s="139"/>
      <c r="F18" s="140"/>
    </row>
    <row r="19" spans="1:6" x14ac:dyDescent="0.2">
      <c r="A19" s="2" t="inlineStr">
        <is>
          <t>Was the school affected by any natural disaster in the past?</t>
        </is>
      </c>
      <c r="B19" s="138"/>
      <c r="C19" s="139"/>
      <c r="D19" s="139"/>
      <c r="E19" s="139"/>
      <c r="F19" s="140"/>
    </row>
    <row r="20" spans="1:6" x14ac:dyDescent="0.2">
      <c r="A20" s="2" t="inlineStr">
        <is>
          <t xml:space="preserve">     If yes, what type of event was it and when did it occur?</t>
        </is>
      </c>
      <c r="B20" s="138"/>
      <c r="C20" s="139"/>
      <c r="D20" s="139"/>
      <c r="E20" s="139"/>
      <c r="F20" s="140"/>
    </row>
    <row r="21" spans="1:6" x14ac:dyDescent="0.2">
      <c r="A21" s="2" t="inlineStr">
        <is>
          <t>Were there any repairs as a result of the event?</t>
        </is>
      </c>
      <c r="B21" s="138"/>
      <c r="C21" s="139"/>
      <c r="D21" s="139"/>
      <c r="E21" s="139"/>
      <c r="F21" s="140"/>
    </row>
    <row r="22" spans="1:6" x14ac:dyDescent="0.2">
      <c r="A22" s="2" t="inlineStr">
        <is>
          <t>Is the school designated as an emergency shelter?</t>
        </is>
      </c>
      <c r="B22" s="138"/>
      <c r="C22" s="139"/>
      <c r="D22" s="139"/>
      <c r="E22" s="139"/>
      <c r="F22" s="140"/>
    </row>
  </sheetData>
  <mergeCells count="17">
    <mergeCell ref="B3:F3"/>
    <mergeCell ref="B10:F10"/>
    <mergeCell ref="B11:F11"/>
    <mergeCell ref="B12:F12"/>
    <mergeCell ref="B13:F13"/>
    <mergeCell ref="B4:F4"/>
    <mergeCell ref="B5:F5"/>
    <mergeCell ref="B6:F6"/>
    <mergeCell ref="B7:F7"/>
    <mergeCell ref="B8:F8"/>
    <mergeCell ref="B9:F9"/>
    <mergeCell ref="B19:F19"/>
    <mergeCell ref="B20:F20"/>
    <mergeCell ref="B21:F21"/>
    <mergeCell ref="B22:F22"/>
    <mergeCell ref="B17:F17"/>
    <mergeCell ref="B18:F18"/>
  </mergeCells>
  <pageMargins left="0.7" right="0.7" top="0.75" bottom="0.75" header="0.3" footer="0.3"/>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R366"/>
  <sheetViews>
    <sheetView tabSelected="1" topLeftCell="A57" zoomScale="115" workbookViewId="0">
      <selection activeCell="A63" sqref="A63:M75"/>
    </sheetView>
  </sheetViews>
  <sheetFormatPr baseColWidth="10" defaultRowHeight="16" x14ac:dyDescent="0.2"/>
  <cols>
    <col min="1" max="2" width="5.83203125" customWidth="1"/>
    <col min="3" max="3" width="18.83203125" customWidth="1"/>
    <col min="4" max="4" width="45.83203125" customWidth="1"/>
    <col min="5" max="5" width="7.83203125" customWidth="1"/>
    <col min="6" max="6" width="58.83203125" customWidth="1"/>
    <col min="7" max="13" width="7.83203125" customWidth="1"/>
  </cols>
  <sheetData>
    <row r="1" spans="1:18" x14ac:dyDescent="0.2">
      <c r="A1" s="7"/>
    </row>
    <row r="2" spans="1:18" x14ac:dyDescent="0.2">
      <c r="A2" s="144" t="inlineStr">
        <is>
          <t>Safety Theme</t>
        </is>
      </c>
      <c r="B2" s="144" t="inlineStr">
        <is>
          <t>Safety Area</t>
        </is>
      </c>
      <c r="C2" s="144" t="inlineStr">
        <is>
          <t>Safety Section</t>
        </is>
      </c>
      <c r="D2" s="144" t="inlineStr">
        <is>
          <t>Question</t>
        </is>
      </c>
      <c r="E2" s="12" t="inlineStr">
        <is>
          <t>Answer</t>
        </is>
      </c>
      <c r="F2" s="144" t="inlineStr">
        <is>
          <t>Comments</t>
        </is>
      </c>
      <c r="G2" s="144" t="inlineStr">
        <is>
          <t xml:space="preserve">Weight </t>
        </is>
      </c>
      <c r="H2" s="144" t="inlineStr">
        <is>
          <t>Score</t>
        </is>
      </c>
      <c r="I2" s="144" t="inlineStr">
        <is>
          <r>
            <t xml:space="preserve">Educational Institutional Type </t>
          </r>
          <r>
            <rPr>
              <i/>
              <sz val="10"/>
              <color rgb="FFFFFFFF"/>
              <rFont val="Calibri"/>
              <scheme val="minor"/>
            </rPr>
            <t>(Early Childhood, Primary, Secondary, Tertiary)</t>
          </r>
        </is>
      </c>
      <c r="J2" s="144"/>
      <c r="K2" s="144"/>
      <c r="L2" s="144"/>
      <c r="M2" s="144" t="inlineStr">
        <is>
          <t>Critical Standard</t>
        </is>
      </c>
      <c r="N2" s="5"/>
      <c r="O2" s="5"/>
      <c r="P2" s="5"/>
      <c r="Q2" s="5"/>
      <c r="R2" s="5"/>
    </row>
    <row r="3" spans="1:18" x14ac:dyDescent="0.2">
      <c r="A3" s="144"/>
      <c r="B3" s="144"/>
      <c r="C3" s="144"/>
      <c r="D3" s="144"/>
      <c r="E3" s="12" t="inlineStr">
        <is>
          <t>(Yes/No)</t>
        </is>
      </c>
      <c r="F3" s="144"/>
      <c r="G3" s="144"/>
      <c r="H3" s="144"/>
      <c r="I3" s="144"/>
      <c r="J3" s="144"/>
      <c r="K3" s="144"/>
      <c r="L3" s="144"/>
      <c r="M3" s="144"/>
    </row>
    <row r="4" spans="1:18" x14ac:dyDescent="0.2">
      <c r="A4" s="18"/>
      <c r="B4" s="18"/>
      <c r="C4" s="18"/>
      <c r="D4" s="19"/>
      <c r="E4" s="18"/>
      <c r="F4" s="18"/>
      <c r="G4" s="18"/>
      <c r="H4" s="18"/>
      <c r="I4" s="18" t="inlineStr">
        <is>
          <t>N</t>
        </is>
      </c>
      <c r="J4" s="18" t="inlineStr">
        <is>
          <r>
            <t>1</t>
          </r>
          <r>
            <rPr>
              <b/>
              <vertAlign val="superscript"/>
              <sz val="10"/>
              <color theme="1"/>
              <rFont val="Calibri"/>
              <scheme val="minor"/>
            </rPr>
            <t>o</t>
          </r>
        </is>
      </c>
      <c r="K4" s="18" t="inlineStr">
        <is>
          <r>
            <t>2</t>
          </r>
          <r>
            <rPr>
              <b/>
              <vertAlign val="superscript"/>
              <sz val="10"/>
              <color theme="1"/>
              <rFont val="Calibri"/>
              <scheme val="minor"/>
            </rPr>
            <t>o</t>
          </r>
        </is>
      </c>
      <c r="L4" s="18" t="inlineStr">
        <is>
          <r>
            <t>3</t>
          </r>
          <r>
            <rPr>
              <b/>
              <vertAlign val="superscript"/>
              <sz val="10"/>
              <color theme="1"/>
              <rFont val="Calibri"/>
              <scheme val="minor"/>
            </rPr>
            <t>o</t>
          </r>
        </is>
      </c>
      <c r="M4" s="20"/>
    </row>
    <row r="5" spans="1:18" ht="28" x14ac:dyDescent="0.2">
      <c r="A5" s="4">
        <v>1</v>
      </c>
      <c r="B5" s="4">
        <v>1.2</v>
      </c>
      <c r="C5" s="4" t="inlineStr">
        <is>
          <t>Disaster Planning</t>
        </is>
      </c>
      <c r="D5" s="3" t="inlineStr">
        <is>
          <r>
            <t>1)</t>
          </r>
          <r>
            <rPr>
              <sz val="7"/>
              <color theme="1"/>
              <rFont val="Times New Roman"/>
            </rPr>
            <t xml:space="preserve">     </t>
          </r>
          <r>
            <rPr>
              <sz val="10"/>
              <color theme="1"/>
              <rFont val="Calibri"/>
              <scheme val="minor"/>
            </rPr>
            <t>Does the school have a disaster management plan that was developed/ tested in the last 3 years?</t>
          </r>
        </is>
      </c>
      <c r="E5" s="4">
        <v>1</v>
      </c>
      <c r="F5" s="14" t="inlineStr">
        <is>
          <t>The school has a safety plan but it is not comprehensive. It was tested this year.</t>
        </is>
      </c>
      <c r="G5" s="4">
        <v>5</v>
      </c>
      <c r="H5" s="4">
        <f>SUM(E5*G5)</f>
        <v>5</v>
      </c>
      <c r="I5" s="84" t="inlineStr">
        <is>
          <t>X</t>
        </is>
      </c>
      <c r="J5" s="84" t="inlineStr">
        <is>
          <t>X</t>
        </is>
      </c>
      <c r="K5" s="84" t="inlineStr">
        <is>
          <t>X</t>
        </is>
      </c>
      <c r="L5" s="84" t="inlineStr">
        <is>
          <t>X</t>
        </is>
      </c>
      <c r="M5" s="85" t="inlineStr">
        <is>
          <t>x</t>
        </is>
      </c>
    </row>
    <row r="6" spans="1:18" x14ac:dyDescent="0.2">
      <c r="A6" s="4">
        <v>1</v>
      </c>
      <c r="B6" s="4">
        <v>1.2</v>
      </c>
      <c r="C6" s="4" t="inlineStr">
        <is>
          <t>Disaster planning</t>
        </is>
      </c>
      <c r="D6" s="3" t="inlineStr">
        <is>
          <r>
            <t>2)</t>
          </r>
          <r>
            <rPr>
              <sz val="7"/>
              <color theme="1"/>
              <rFont val="Times New Roman"/>
            </rPr>
            <t xml:space="preserve">     </t>
          </r>
          <r>
            <rPr>
              <sz val="10"/>
              <color theme="1"/>
              <rFont val="Calibri"/>
              <scheme val="minor"/>
            </rPr>
            <t>If yes, was the plan updated and when?</t>
          </r>
        </is>
      </c>
      <c r="E6" s="4"/>
      <c r="F6" s="14" t="inlineStr">
        <is>
          <t>The plan has never been updated.</t>
        </is>
      </c>
      <c r="G6" s="4">
        <v>3</v>
      </c>
      <c r="H6" s="4">
        <f t="shared" ref="H6:H20" si="0">SUM(E6*G6)</f>
        <v>0</v>
      </c>
      <c r="I6" s="84" t="inlineStr">
        <is>
          <t>X</t>
        </is>
      </c>
      <c r="J6" s="84" t="inlineStr">
        <is>
          <t>X</t>
        </is>
      </c>
      <c r="K6" s="84" t="inlineStr">
        <is>
          <t>X</t>
        </is>
      </c>
      <c r="L6" s="84" t="inlineStr">
        <is>
          <t>X</t>
        </is>
      </c>
      <c r="M6" s="13"/>
    </row>
    <row r="7" spans="1:18" ht="126" x14ac:dyDescent="0.2">
      <c r="A7" s="4">
        <v>1</v>
      </c>
      <c r="B7" s="4">
        <v>1.2</v>
      </c>
      <c r="C7" s="4" t="inlineStr">
        <is>
          <t>Disaster Planning</t>
        </is>
      </c>
      <c r="D7" s="3" t="inlineStr">
        <is>
          <r>
            <t>3)</t>
          </r>
          <r>
            <rPr>
              <sz val="7"/>
              <color theme="1"/>
              <rFont val="Times New Roman"/>
            </rPr>
            <t xml:space="preserve">     </t>
          </r>
          <r>
            <rPr>
              <sz val="10"/>
              <color theme="1"/>
              <rFont val="Calibri"/>
              <scheme val="minor"/>
            </rPr>
            <t>Does the school have written guidelines and procedures for managing crises dealing with:_x000D_a.     Natural hazards_x000D_b.     Medical emergencies_x000D_c.      Man-made hazard events_x000D_        I.         Student and staff deaths (Crisis intervention)_x000D_       II.         Terrorism_x000D_d.     Acts of violence to staff and among students_x000D_e.     Bullying</t>
          </r>
        </is>
      </c>
      <c r="E7" s="4">
        <v>1</v>
      </c>
      <c r="F7" s="14" t="inlineStr">
        <is>
          <t>The plan needs to be updated to include other critical elements. It was created using online templates.</t>
        </is>
      </c>
      <c r="G7" s="4">
        <v>5</v>
      </c>
      <c r="H7" s="4">
        <f t="shared" si="0"/>
        <v>5</v>
      </c>
      <c r="I7" s="84" t="inlineStr">
        <is>
          <t>X</t>
        </is>
      </c>
      <c r="J7" s="84" t="inlineStr">
        <is>
          <t>X</t>
        </is>
      </c>
      <c r="K7" s="84" t="inlineStr">
        <is>
          <t>X</t>
        </is>
      </c>
      <c r="L7" s="84" t="inlineStr">
        <is>
          <t>X</t>
        </is>
      </c>
      <c r="M7" s="85" t="inlineStr">
        <is>
          <t>X</t>
        </is>
      </c>
    </row>
    <row r="8" spans="1:18" ht="28" x14ac:dyDescent="0.2">
      <c r="A8" s="4">
        <v>1</v>
      </c>
      <c r="B8" s="4">
        <v>1.2</v>
      </c>
      <c r="C8" s="4" t="inlineStr">
        <is>
          <t>Disaster planning</t>
        </is>
      </c>
      <c r="D8" s="3" t="inlineStr">
        <is>
          <r>
            <t>4)</t>
          </r>
          <r>
            <rPr>
              <sz val="7"/>
              <color theme="1"/>
              <rFont val="Times New Roman"/>
            </rPr>
            <t xml:space="preserve">     </t>
          </r>
          <r>
            <rPr>
              <sz val="10"/>
              <color theme="1"/>
              <rFont val="Calibri"/>
              <scheme val="minor"/>
            </rPr>
            <t>Has the school submitted the emergency plan to the relevant authorities?  If yes, when was it last submitted?</t>
          </r>
        </is>
      </c>
      <c r="E8" s="4"/>
      <c r="F8" s="14" t="inlineStr">
        <is>
          <t>The plan has not been submitted for review and approval</t>
        </is>
      </c>
      <c r="G8" s="4">
        <v>3</v>
      </c>
      <c r="H8" s="4">
        <f t="shared" si="0"/>
        <v>0</v>
      </c>
      <c r="I8" s="84" t="inlineStr">
        <is>
          <t>X</t>
        </is>
      </c>
      <c r="J8" s="84" t="inlineStr">
        <is>
          <t>X</t>
        </is>
      </c>
      <c r="K8" s="84" t="inlineStr">
        <is>
          <t>X</t>
        </is>
      </c>
      <c r="L8" s="84" t="inlineStr">
        <is>
          <t>X</t>
        </is>
      </c>
      <c r="M8" s="4"/>
    </row>
    <row r="9" spans="1:18" ht="28" x14ac:dyDescent="0.2">
      <c r="A9" s="4">
        <v>1</v>
      </c>
      <c r="B9" s="4">
        <v>1.5</v>
      </c>
      <c r="C9" s="4" t="inlineStr">
        <is>
          <t>Disaster Planning</t>
        </is>
      </c>
      <c r="D9" s="3" t="inlineStr">
        <is>
          <r>
            <t>5)</t>
          </r>
          <r>
            <rPr>
              <sz val="7"/>
              <color theme="1"/>
              <rFont val="Times New Roman"/>
            </rPr>
            <t xml:space="preserve">     </t>
          </r>
          <r>
            <rPr>
              <sz val="10"/>
              <color theme="1"/>
              <rFont val="Calibri"/>
              <scheme val="minor"/>
            </rPr>
            <t xml:space="preserve">If the school does not have anyone with first aid certification, does it have suitable and rapid means of obtaining first aid help? </t>
          </r>
        </is>
      </c>
      <c r="E9" s="4">
        <v>1</v>
      </c>
      <c r="F9" s="14" t="inlineStr">
        <is>
          <t>The Clinic is located next door along the local Police Station.</t>
        </is>
      </c>
      <c r="G9" s="4">
        <v>4</v>
      </c>
      <c r="H9" s="4">
        <f t="shared" si="0"/>
        <v>4</v>
      </c>
      <c r="I9" s="84" t="inlineStr">
        <is>
          <t>X</t>
        </is>
      </c>
      <c r="J9" s="84" t="inlineStr">
        <is>
          <t>X</t>
        </is>
      </c>
      <c r="K9" s="84" t="inlineStr">
        <is>
          <t>X</t>
        </is>
      </c>
      <c r="L9" s="84" t="inlineStr">
        <is>
          <t>X</t>
        </is>
      </c>
      <c r="M9" s="4"/>
    </row>
    <row r="10" spans="1:18" ht="42" x14ac:dyDescent="0.2">
      <c r="A10" s="4">
        <v>1</v>
      </c>
      <c r="B10" s="4">
        <v>1.2</v>
      </c>
      <c r="C10" s="4" t="inlineStr">
        <is>
          <t>Disaster Planning</t>
        </is>
      </c>
      <c r="D10" s="3" t="inlineStr">
        <is>
          <r>
            <t>6)</t>
          </r>
          <r>
            <rPr>
              <sz val="7"/>
              <color theme="1"/>
              <rFont val="Times New Roman"/>
            </rPr>
            <t xml:space="preserve">     </t>
          </r>
          <r>
            <rPr>
              <sz val="10"/>
              <color theme="1"/>
              <rFont val="Calibri"/>
              <scheme val="minor"/>
            </rPr>
            <t xml:space="preserve">Is the school familiar with the National Comprehensive Disaster Management Policy and Framework, if such exists in the country?  </t>
          </r>
        </is>
      </c>
      <c r="E10" s="4"/>
      <c r="F10" s="14"/>
      <c r="G10" s="4">
        <v>3</v>
      </c>
      <c r="H10" s="4">
        <f t="shared" si="0"/>
        <v>0</v>
      </c>
      <c r="I10" s="84" t="inlineStr">
        <is>
          <t>X</t>
        </is>
      </c>
      <c r="J10" s="84" t="inlineStr">
        <is>
          <t>X</t>
        </is>
      </c>
      <c r="K10" s="84" t="inlineStr">
        <is>
          <t>X</t>
        </is>
      </c>
      <c r="L10" s="84" t="inlineStr">
        <is>
          <t>X</t>
        </is>
      </c>
      <c r="M10" s="4"/>
    </row>
    <row r="11" spans="1:18" ht="28" x14ac:dyDescent="0.2">
      <c r="A11" s="4">
        <v>1</v>
      </c>
      <c r="B11" s="4">
        <v>1.2</v>
      </c>
      <c r="C11" s="4" t="inlineStr">
        <is>
          <t>Disaster Planning</t>
        </is>
      </c>
      <c r="D11" s="3" t="inlineStr">
        <is>
          <r>
            <t>7)</t>
          </r>
          <r>
            <rPr>
              <sz val="7"/>
              <color theme="1"/>
              <rFont val="Times New Roman"/>
            </rPr>
            <t xml:space="preserve">     </t>
          </r>
          <r>
            <rPr>
              <sz val="10"/>
              <color theme="1"/>
              <rFont val="Calibri"/>
              <scheme val="minor"/>
            </rPr>
            <t>If yes, does the school plan employ the Comprehensive Disaster Management policy to guide its structure?</t>
          </r>
        </is>
      </c>
      <c r="E11" s="4"/>
      <c r="F11" s="14"/>
      <c r="G11" s="4">
        <v>2</v>
      </c>
      <c r="H11" s="4">
        <f t="shared" si="0"/>
        <v>0</v>
      </c>
      <c r="I11" s="84" t="inlineStr">
        <is>
          <t>x</t>
        </is>
      </c>
      <c r="J11" s="84" t="inlineStr">
        <is>
          <t>x</t>
        </is>
      </c>
      <c r="K11" s="84" t="inlineStr">
        <is>
          <t>x</t>
        </is>
      </c>
      <c r="L11" s="84" t="inlineStr">
        <is>
          <t>x</t>
        </is>
      </c>
      <c r="M11" s="4"/>
    </row>
    <row r="12" spans="1:18" ht="28" x14ac:dyDescent="0.2">
      <c r="A12" s="4">
        <v>1</v>
      </c>
      <c r="B12" s="4">
        <v>1.1000000000000001</v>
      </c>
      <c r="C12" s="4" t="inlineStr">
        <is>
          <t>Disaster Planning</t>
        </is>
      </c>
      <c r="D12" s="3" t="inlineStr">
        <is>
          <r>
            <t>8)</t>
          </r>
          <r>
            <rPr>
              <sz val="7"/>
              <color theme="1"/>
              <rFont val="Times New Roman"/>
            </rPr>
            <t xml:space="preserve">     </t>
          </r>
          <r>
            <rPr>
              <sz val="10"/>
              <color theme="1"/>
              <rFont val="Calibri"/>
              <scheme val="minor"/>
            </rPr>
            <t xml:space="preserve">Are all teachers and school staff involved in the overall response, pre-, during and post-hazard event?   </t>
          </r>
        </is>
      </c>
      <c r="E12" s="4">
        <v>1</v>
      </c>
      <c r="F12" s="14"/>
      <c r="G12" s="4">
        <v>5</v>
      </c>
      <c r="H12" s="4">
        <f t="shared" si="0"/>
        <v>5</v>
      </c>
      <c r="I12" s="84" t="inlineStr">
        <is>
          <t>X</t>
        </is>
      </c>
      <c r="J12" s="84" t="inlineStr">
        <is>
          <t>X</t>
        </is>
      </c>
      <c r="K12" s="84" t="inlineStr">
        <is>
          <t>X</t>
        </is>
      </c>
      <c r="L12" s="84" t="inlineStr">
        <is>
          <t>X</t>
        </is>
      </c>
      <c r="M12" s="4"/>
    </row>
    <row r="13" spans="1:18" ht="42" x14ac:dyDescent="0.2">
      <c r="A13" s="4">
        <v>1</v>
      </c>
      <c r="B13" s="4">
        <v>1.8</v>
      </c>
      <c r="C13" s="4" t="inlineStr">
        <is>
          <t>Disaster Planning</t>
        </is>
      </c>
      <c r="D13" s="3" t="inlineStr">
        <is>
          <r>
            <t>9)</t>
          </r>
          <r>
            <rPr>
              <sz val="7"/>
              <color theme="1"/>
              <rFont val="Times New Roman"/>
            </rPr>
            <t xml:space="preserve">     </t>
          </r>
          <r>
            <rPr>
              <sz val="10"/>
              <color theme="1"/>
              <rFont val="Calibri"/>
              <scheme val="minor"/>
            </rPr>
            <t>Are there protocols in place that refer to the relocation/transport of persons to designated “Safe Areas” in the community in the event of a disaster?</t>
          </r>
        </is>
      </c>
      <c r="E13" s="4">
        <v>1</v>
      </c>
      <c r="F13" s="14"/>
      <c r="G13" s="4">
        <v>5</v>
      </c>
      <c r="H13" s="4">
        <f t="shared" si="0"/>
        <v>5</v>
      </c>
      <c r="I13" s="84" t="inlineStr">
        <is>
          <t>X</t>
        </is>
      </c>
      <c r="J13" s="84" t="inlineStr">
        <is>
          <t>X</t>
        </is>
      </c>
      <c r="K13" s="84" t="inlineStr">
        <is>
          <t>X</t>
        </is>
      </c>
      <c r="L13" s="84" t="inlineStr">
        <is>
          <t>X</t>
        </is>
      </c>
      <c r="M13" s="4"/>
    </row>
    <row r="14" spans="1:18" ht="28" x14ac:dyDescent="0.2">
      <c r="A14" s="4">
        <v>1</v>
      </c>
      <c r="B14" s="4">
        <v>1.8</v>
      </c>
      <c r="C14" s="4" t="inlineStr">
        <is>
          <t>Disaster Planning</t>
        </is>
      </c>
      <c r="D14" s="3" t="inlineStr">
        <is>
          <r>
            <t>10)</t>
          </r>
          <r>
            <rPr>
              <sz val="7"/>
              <color theme="1"/>
              <rFont val="Times New Roman"/>
            </rPr>
            <t xml:space="preserve">   </t>
          </r>
          <r>
            <rPr>
              <sz val="10"/>
              <color theme="1"/>
              <rFont val="Calibri"/>
              <scheme val="minor"/>
            </rPr>
            <t xml:space="preserve">Are there protocols that refer to securing these designated Safe Areas? </t>
          </r>
        </is>
      </c>
      <c r="E14" s="4">
        <v>1</v>
      </c>
      <c r="F14" s="14" t="inlineStr">
        <is>
          <t>They have designated 3 “safe areas” to avoid confusion of headcount among students</t>
        </is>
      </c>
      <c r="G14" s="4">
        <v>5</v>
      </c>
      <c r="H14" s="4">
        <f t="shared" si="0"/>
        <v>5</v>
      </c>
      <c r="I14" s="84" t="inlineStr">
        <is>
          <t>X</t>
        </is>
      </c>
      <c r="J14" s="84" t="inlineStr">
        <is>
          <t>X</t>
        </is>
      </c>
      <c r="K14" s="84" t="inlineStr">
        <is>
          <t>X</t>
        </is>
      </c>
      <c r="L14" s="84" t="inlineStr">
        <is>
          <t>X</t>
        </is>
      </c>
      <c r="M14" s="4"/>
    </row>
    <row r="15" spans="1:18" ht="28" x14ac:dyDescent="0.2">
      <c r="A15" s="4">
        <v>1</v>
      </c>
      <c r="B15" s="4">
        <v>1.3</v>
      </c>
      <c r="C15" s="4" t="inlineStr">
        <is>
          <t>Disaster Planning</t>
        </is>
      </c>
      <c r="D15" s="3" t="inlineStr">
        <is>
          <r>
            <t>11)</t>
          </r>
          <r>
            <rPr>
              <sz val="7"/>
              <color theme="1"/>
              <rFont val="Times New Roman"/>
            </rPr>
            <t xml:space="preserve">   </t>
          </r>
          <r>
            <rPr>
              <sz val="10"/>
              <color theme="1"/>
              <rFont val="Calibri"/>
              <scheme val="minor"/>
            </rPr>
            <t>Has the school participated in national simulation exercises conducted to test readiness and response?</t>
          </r>
        </is>
      </c>
      <c r="E15" s="4"/>
      <c r="F15" s="14" t="inlineStr">
        <is>
          <t>The school is located in the red zone of Volcano hazards.</t>
        </is>
      </c>
      <c r="G15" s="4">
        <v>5</v>
      </c>
      <c r="H15" s="4">
        <f t="shared" si="0"/>
        <v>0</v>
      </c>
      <c r="I15" s="84" t="inlineStr">
        <is>
          <t>X</t>
        </is>
      </c>
      <c r="J15" s="84" t="inlineStr">
        <is>
          <t>X</t>
        </is>
      </c>
      <c r="K15" s="84" t="inlineStr">
        <is>
          <t>X</t>
        </is>
      </c>
      <c r="L15" s="84" t="inlineStr">
        <is>
          <t>X</t>
        </is>
      </c>
      <c r="M15" s="4"/>
    </row>
    <row r="16" spans="1:18" ht="42" x14ac:dyDescent="0.2">
      <c r="A16" s="4">
        <v>1</v>
      </c>
      <c r="B16" s="4">
        <v>1.3</v>
      </c>
      <c r="C16" s="4" t="inlineStr">
        <is>
          <t>Disaster Planning</t>
        </is>
      </c>
      <c r="D16" s="3" t="inlineStr">
        <is>
          <r>
            <t>12)</t>
          </r>
          <r>
            <rPr>
              <sz val="7"/>
              <color theme="1"/>
              <rFont val="Times New Roman"/>
            </rPr>
            <t xml:space="preserve">   </t>
          </r>
          <r>
            <rPr>
              <sz val="10"/>
              <color theme="1"/>
              <rFont val="Calibri"/>
              <scheme val="minor"/>
            </rPr>
            <t>Has the school evaluated the results of its participation in the national simulation exercise and discussed the same with the staff?</t>
          </r>
        </is>
      </c>
      <c r="E16" s="4"/>
      <c r="F16" s="14"/>
      <c r="G16" s="4">
        <v>5</v>
      </c>
      <c r="H16" s="4">
        <f t="shared" si="0"/>
        <v>0</v>
      </c>
      <c r="I16" s="84" t="inlineStr">
        <is>
          <t>X</t>
        </is>
      </c>
      <c r="J16" s="84" t="inlineStr">
        <is>
          <t>X</t>
        </is>
      </c>
      <c r="K16" s="84" t="inlineStr">
        <is>
          <t>X</t>
        </is>
      </c>
      <c r="L16" s="84" t="inlineStr">
        <is>
          <t>X</t>
        </is>
      </c>
      <c r="M16" s="4"/>
    </row>
    <row r="17" spans="1:13" ht="56" x14ac:dyDescent="0.2">
      <c r="A17" s="4">
        <v>1</v>
      </c>
      <c r="B17" s="4">
        <v>1.3</v>
      </c>
      <c r="C17" s="4" t="inlineStr">
        <is>
          <t>Disaster Planning</t>
        </is>
      </c>
      <c r="D17" s="3" t="inlineStr">
        <is>
          <r>
            <t>13)</t>
          </r>
          <r>
            <rPr>
              <sz val="7"/>
              <color theme="1"/>
              <rFont val="Times New Roman"/>
            </rPr>
            <t xml:space="preserve">   </t>
          </r>
          <r>
            <rPr>
              <sz val="10"/>
              <color theme="1"/>
              <rFont val="Calibri"/>
              <scheme val="minor"/>
            </rPr>
            <t>Is there a training programme in place for teachers and administration related to preparedness and response?  Briefly describe the type of training received (e.g., Fire suppression, basic life support, crisis intervention/stress management (CISM), etc).</t>
          </r>
        </is>
      </c>
      <c r="E17" s="4"/>
      <c r="F17" s="14"/>
      <c r="G17" s="4">
        <v>5</v>
      </c>
      <c r="H17" s="4">
        <f t="shared" si="0"/>
        <v>0</v>
      </c>
      <c r="I17" s="84" t="inlineStr">
        <is>
          <t>X</t>
        </is>
      </c>
      <c r="J17" s="84" t="inlineStr">
        <is>
          <t>X</t>
        </is>
      </c>
      <c r="K17" s="84" t="inlineStr">
        <is>
          <t>X</t>
        </is>
      </c>
      <c r="L17" s="84" t="inlineStr">
        <is>
          <t>X</t>
        </is>
      </c>
      <c r="M17" s="4"/>
    </row>
    <row r="18" spans="1:13" ht="28" x14ac:dyDescent="0.2">
      <c r="A18" s="4">
        <v>1</v>
      </c>
      <c r="B18" s="4">
        <v>1.3</v>
      </c>
      <c r="C18" s="4" t="inlineStr">
        <is>
          <t>Disaster Planning</t>
        </is>
      </c>
      <c r="D18" s="3" t="inlineStr">
        <is>
          <r>
            <t>14)</t>
          </r>
          <r>
            <rPr>
              <sz val="7"/>
              <color theme="1"/>
              <rFont val="Times New Roman"/>
            </rPr>
            <t xml:space="preserve">   </t>
          </r>
          <r>
            <rPr>
              <sz val="10"/>
              <color theme="1"/>
              <rFont val="Calibri"/>
              <scheme val="minor"/>
            </rPr>
            <t>Has staffs been trained in at least one aspect of disaster management or health and safety?</t>
          </r>
        </is>
      </c>
      <c r="E18" s="4"/>
      <c r="F18" s="14"/>
      <c r="G18" s="4">
        <v>5</v>
      </c>
      <c r="H18" s="4">
        <f t="shared" si="0"/>
        <v>0</v>
      </c>
      <c r="I18" s="84" t="inlineStr">
        <is>
          <t>X</t>
        </is>
      </c>
      <c r="J18" s="84" t="inlineStr">
        <is>
          <t>X</t>
        </is>
      </c>
      <c r="K18" s="84" t="inlineStr">
        <is>
          <t>X</t>
        </is>
      </c>
      <c r="L18" s="84" t="inlineStr">
        <is>
          <t>X</t>
        </is>
      </c>
      <c r="M18" s="85" t="inlineStr">
        <is>
          <t>x</t>
        </is>
      </c>
    </row>
    <row r="19" spans="1:13" ht="28" x14ac:dyDescent="0.2">
      <c r="A19" s="4">
        <v>1</v>
      </c>
      <c r="B19" s="4">
        <v>1.3</v>
      </c>
      <c r="C19" s="4" t="inlineStr">
        <is>
          <t>Disaster Planning</t>
        </is>
      </c>
      <c r="D19" s="3" t="inlineStr">
        <is>
          <r>
            <t>15)</t>
          </r>
          <r>
            <rPr>
              <sz val="7"/>
              <color theme="1"/>
              <rFont val="Times New Roman"/>
            </rPr>
            <t xml:space="preserve">   </t>
          </r>
          <r>
            <rPr>
              <sz val="10"/>
              <color theme="1"/>
              <rFont val="Calibri"/>
              <scheme val="minor"/>
            </rPr>
            <t>Has the school regularly drilled and simulated elements of the plan with staff, students and parents?</t>
          </r>
        </is>
      </c>
      <c r="E19" s="4">
        <v>1</v>
      </c>
      <c r="F19" s="14"/>
      <c r="G19" s="4">
        <v>5</v>
      </c>
      <c r="H19" s="4">
        <f t="shared" si="0"/>
        <v>5</v>
      </c>
      <c r="I19" s="84" t="inlineStr">
        <is>
          <t>X</t>
        </is>
      </c>
      <c r="J19" s="84" t="inlineStr">
        <is>
          <t>X</t>
        </is>
      </c>
      <c r="K19" s="84" t="inlineStr">
        <is>
          <t>X</t>
        </is>
      </c>
      <c r="L19" s="84" t="inlineStr">
        <is>
          <t>X</t>
        </is>
      </c>
      <c r="M19" s="4"/>
    </row>
    <row r="20" spans="1:13" ht="42" x14ac:dyDescent="0.2">
      <c r="A20" s="4">
        <v>1</v>
      </c>
      <c r="B20" s="4">
        <v>1.2</v>
      </c>
      <c r="C20" s="4" t="inlineStr">
        <is>
          <t>Disaster planning</t>
        </is>
      </c>
      <c r="D20" s="3" t="inlineStr">
        <is>
          <r>
            <t>16)</t>
          </r>
          <r>
            <rPr>
              <sz val="7"/>
              <color theme="1"/>
              <rFont val="Times New Roman"/>
            </rPr>
            <t xml:space="preserve">   </t>
          </r>
          <r>
            <rPr>
              <sz val="10"/>
              <color theme="1"/>
              <rFont val="Calibri"/>
              <scheme val="minor"/>
            </rPr>
            <t>Has the school updated its contact list of parents or alternate adults who may pick students up in the event of a hazard event or disaster?</t>
          </r>
        </is>
      </c>
      <c r="E20" s="4">
        <v>1</v>
      </c>
      <c r="F20" s="14" t="inlineStr">
        <is>
          <t>All new students are documented and the list is updated accordingly.</t>
        </is>
      </c>
      <c r="G20" s="4">
        <v>5</v>
      </c>
      <c r="H20" s="4">
        <f t="shared" si="0"/>
        <v>5</v>
      </c>
      <c r="I20" s="84" t="inlineStr">
        <is>
          <t>X</t>
        </is>
      </c>
      <c r="J20" s="84" t="inlineStr">
        <is>
          <t>X</t>
        </is>
      </c>
      <c r="K20" s="84" t="inlineStr">
        <is>
          <t>X</t>
        </is>
      </c>
      <c r="L20" s="84" t="inlineStr">
        <is>
          <t>X</t>
        </is>
      </c>
      <c r="M20" s="4"/>
    </row>
    <row r="21" spans="1:13" x14ac:dyDescent="0.2">
      <c r="A21" s="145" t="inlineStr">
        <is>
          <t>MAXIMUM POINTS ACHIEVABLE</t>
        </is>
      </c>
      <c r="B21" s="145"/>
      <c r="C21" s="145"/>
      <c r="D21" s="145"/>
      <c r="E21" s="145"/>
      <c r="F21" s="145"/>
      <c r="G21" s="13">
        <v>70</v>
      </c>
      <c r="H21" s="27"/>
      <c r="I21" s="25">
        <v>70</v>
      </c>
      <c r="J21" s="25">
        <v>70</v>
      </c>
      <c r="K21" s="25">
        <v>70</v>
      </c>
      <c r="L21" s="25">
        <v>70</v>
      </c>
      <c r="M21" s="24"/>
    </row>
    <row r="22" spans="1:13" x14ac:dyDescent="0.2">
      <c r="A22" s="145" t="inlineStr">
        <is>
          <t>POINTS ACHIEVED</t>
        </is>
      </c>
      <c r="B22" s="145"/>
      <c r="C22" s="145"/>
      <c r="D22" s="145"/>
      <c r="E22" s="145"/>
      <c r="F22" s="145"/>
      <c r="G22" s="13"/>
      <c r="H22" s="21"/>
      <c r="I22" s="25">
        <f>SUM($H$5:$H$20)</f>
        <v>39</v>
      </c>
      <c r="J22" s="25">
        <f t="shared" ref="J22:L22" si="1">SUM($H$5:$H$20)</f>
        <v>39</v>
      </c>
      <c r="K22" s="25">
        <f t="shared" si="1"/>
        <v>39</v>
      </c>
      <c r="L22" s="25">
        <f t="shared" si="1"/>
        <v>39</v>
      </c>
      <c r="M22" s="54"/>
    </row>
    <row r="23" spans="1:13" x14ac:dyDescent="0.2">
      <c r="A23" s="56"/>
      <c r="B23" s="56"/>
      <c r="C23" s="56"/>
      <c r="D23" s="56"/>
      <c r="E23" s="56"/>
      <c r="F23" s="56" t="inlineStr">
        <is>
          <t>CRITICAL STANDARDS MET</t>
        </is>
      </c>
      <c r="G23" s="13"/>
      <c r="H23" s="21"/>
      <c r="I23" s="50"/>
      <c r="J23" s="50"/>
      <c r="K23" s="50"/>
      <c r="L23" s="51"/>
      <c r="M23" s="50" t="str">
        <f>IF($E$5+$E$7+$E$18=3,"Yes","No")</f>
        <v>No</v>
      </c>
    </row>
    <row r="24" spans="1:13" x14ac:dyDescent="0.2">
      <c r="A24" s="144" t="inlineStr">
        <is>
          <t>Safety Theme</t>
        </is>
      </c>
      <c r="B24" s="144" t="inlineStr">
        <is>
          <t>Safety Area</t>
        </is>
      </c>
      <c r="C24" s="144" t="inlineStr">
        <is>
          <t>Safety Section</t>
        </is>
      </c>
      <c r="D24" s="144" t="inlineStr">
        <is>
          <t>Question</t>
        </is>
      </c>
      <c r="E24" s="12" t="inlineStr">
        <is>
          <t>Answer</t>
        </is>
      </c>
      <c r="F24" s="144" t="inlineStr">
        <is>
          <t>Comments</t>
        </is>
      </c>
      <c r="G24" s="144" t="inlineStr">
        <is>
          <t xml:space="preserve">Weight </t>
        </is>
      </c>
      <c r="H24" s="144" t="inlineStr">
        <is>
          <t>Score</t>
        </is>
      </c>
      <c r="I24" s="144" t="inlineStr">
        <is>
          <r>
            <t xml:space="preserve">Educational Institutional Type </t>
          </r>
          <r>
            <rPr>
              <i/>
              <sz val="10"/>
              <color rgb="FFFFFFFF"/>
              <rFont val="Calibri"/>
              <scheme val="minor"/>
            </rPr>
            <t>(Early Childhood, Primary, Secondary, Tertiary)</t>
          </r>
        </is>
      </c>
      <c r="J24" s="144"/>
      <c r="K24" s="144"/>
      <c r="L24" s="144"/>
      <c r="M24" s="144" t="inlineStr">
        <is>
          <t>Critical Standard</t>
        </is>
      </c>
    </row>
    <row r="25" spans="1:13" x14ac:dyDescent="0.2">
      <c r="A25" s="144"/>
      <c r="B25" s="144"/>
      <c r="C25" s="144"/>
      <c r="D25" s="144"/>
      <c r="E25" s="12" t="inlineStr">
        <is>
          <t>(Yes/No)</t>
        </is>
      </c>
      <c r="F25" s="144"/>
      <c r="G25" s="144"/>
      <c r="H25" s="144"/>
      <c r="I25" s="144"/>
      <c r="J25" s="144"/>
      <c r="K25" s="144"/>
      <c r="L25" s="144"/>
      <c r="M25" s="144"/>
    </row>
    <row r="26" spans="1:13" ht="28" x14ac:dyDescent="0.2">
      <c r="A26" s="4">
        <v>3</v>
      </c>
      <c r="B26" s="4">
        <v>3.3</v>
      </c>
      <c r="C26" s="4" t="inlineStr">
        <is>
          <t>Emergency Planning</t>
        </is>
      </c>
      <c r="D26" s="3" t="inlineStr">
        <is>
          <r>
            <t>17)</t>
          </r>
          <r>
            <rPr>
              <sz val="7"/>
              <color theme="1"/>
              <rFont val="Times New Roman"/>
            </rPr>
            <t xml:space="preserve">   </t>
          </r>
          <r>
            <rPr>
              <sz val="10"/>
              <color theme="1"/>
              <rFont val="Calibri"/>
              <scheme val="minor"/>
            </rPr>
            <t xml:space="preserve">Is the school’s emergency plan based on any risk assessment conducted at the school? </t>
          </r>
        </is>
      </c>
      <c r="E26" s="96"/>
      <c r="F26" s="14"/>
      <c r="G26" s="4">
        <v>5</v>
      </c>
      <c r="H26" s="4">
        <f>SUM(E27*G26)</f>
        <v>5</v>
      </c>
      <c r="I26" s="84" t="inlineStr">
        <is>
          <t>X</t>
        </is>
      </c>
      <c r="J26" s="84" t="inlineStr">
        <is>
          <t>X</t>
        </is>
      </c>
      <c r="K26" s="84" t="inlineStr">
        <is>
          <t>X</t>
        </is>
      </c>
      <c r="L26" s="84" t="inlineStr">
        <is>
          <t>X</t>
        </is>
      </c>
      <c r="M26" s="4"/>
    </row>
    <row r="27" spans="1:13" ht="28" x14ac:dyDescent="0.2">
      <c r="A27" s="4">
        <v>1</v>
      </c>
      <c r="B27" s="4">
        <v>1.5</v>
      </c>
      <c r="C27" s="4" t="inlineStr">
        <is>
          <t>Emergency Planning</t>
        </is>
      </c>
      <c r="D27" s="3" t="inlineStr">
        <is>
          <r>
            <t>18)</t>
          </r>
          <r>
            <rPr>
              <sz val="7"/>
              <color theme="1"/>
              <rFont val="Times New Roman"/>
            </rPr>
            <t xml:space="preserve">   </t>
          </r>
          <r>
            <rPr>
              <sz val="10"/>
              <color theme="1"/>
              <rFont val="Calibri"/>
              <scheme val="minor"/>
            </rPr>
            <t>Has the school made arrangements to address incidents where multiple individuals have been injured?</t>
          </r>
        </is>
      </c>
      <c r="E27" s="4">
        <v>1</v>
      </c>
      <c r="F27" s="14"/>
      <c r="G27" s="4">
        <v>3</v>
      </c>
      <c r="H27" s="4">
        <f>SUM(E27*G27)</f>
        <v>3</v>
      </c>
      <c r="I27" s="84" t="inlineStr">
        <is>
          <t>X</t>
        </is>
      </c>
      <c r="J27" s="84" t="inlineStr">
        <is>
          <t>X</t>
        </is>
      </c>
      <c r="K27" s="84" t="inlineStr">
        <is>
          <t>X</t>
        </is>
      </c>
      <c r="L27" s="84" t="inlineStr">
        <is>
          <t>X</t>
        </is>
      </c>
      <c r="M27" s="4"/>
    </row>
    <row r="28" spans="1:13" x14ac:dyDescent="0.2">
      <c r="A28" s="4">
        <v>1</v>
      </c>
      <c r="B28" s="4">
        <v>1.7</v>
      </c>
      <c r="C28" s="4" t="inlineStr">
        <is>
          <t>Emergency Planning</t>
        </is>
      </c>
      <c r="D28" s="3" t="inlineStr">
        <is>
          <r>
            <t>19)</t>
          </r>
          <r>
            <rPr>
              <sz val="7"/>
              <color theme="1"/>
              <rFont val="Times New Roman"/>
            </rPr>
            <t xml:space="preserve">   </t>
          </r>
          <r>
            <rPr>
              <sz val="10"/>
              <color theme="1"/>
              <rFont val="Calibri"/>
              <scheme val="minor"/>
            </rPr>
            <t>Does the school have easy access to fire blankets?</t>
          </r>
        </is>
      </c>
      <c r="E28" s="4"/>
      <c r="F28" s="14"/>
      <c r="G28" s="4">
        <v>3</v>
      </c>
      <c r="H28" s="4">
        <f t="shared" ref="H28:H43" si="2">SUM(E28*G28)</f>
        <v>0</v>
      </c>
      <c r="I28" s="84" t="inlineStr">
        <is>
          <t>X</t>
        </is>
      </c>
      <c r="J28" s="84" t="inlineStr">
        <is>
          <t>X</t>
        </is>
      </c>
      <c r="K28" s="84" t="inlineStr">
        <is>
          <t>X</t>
        </is>
      </c>
      <c r="L28" s="84" t="inlineStr">
        <is>
          <t>X</t>
        </is>
      </c>
      <c r="M28" s="4"/>
    </row>
    <row r="29" spans="1:13" x14ac:dyDescent="0.2">
      <c r="A29" s="4">
        <v>1</v>
      </c>
      <c r="B29" s="4">
        <v>1.5</v>
      </c>
      <c r="C29" s="4" t="inlineStr">
        <is>
          <t>Emergency Planning</t>
        </is>
      </c>
      <c r="D29" s="3" t="inlineStr">
        <is>
          <r>
            <t>20)</t>
          </r>
          <r>
            <rPr>
              <sz val="7"/>
              <color theme="1"/>
              <rFont val="Times New Roman"/>
            </rPr>
            <t xml:space="preserve">   </t>
          </r>
          <r>
            <rPr>
              <sz val="10"/>
              <color theme="1"/>
              <rFont val="Calibri"/>
              <scheme val="minor"/>
            </rPr>
            <t xml:space="preserve">Do you keep up-to-date student health records?   </t>
          </r>
        </is>
      </c>
      <c r="E29" s="4"/>
      <c r="F29" s="14" t="inlineStr">
        <is>
          <t>The local clinics keep records of student medicals.</t>
        </is>
      </c>
      <c r="G29" s="4">
        <v>5</v>
      </c>
      <c r="H29" s="4">
        <f t="shared" si="2"/>
        <v>0</v>
      </c>
      <c r="I29" s="84" t="inlineStr">
        <is>
          <t>X</t>
        </is>
      </c>
      <c r="J29" s="84" t="inlineStr">
        <is>
          <t>X</t>
        </is>
      </c>
      <c r="K29" s="84" t="inlineStr">
        <is>
          <t>X</t>
        </is>
      </c>
      <c r="L29" s="84" t="inlineStr">
        <is>
          <t>X</t>
        </is>
      </c>
      <c r="M29" s="4"/>
    </row>
    <row r="30" spans="1:13" ht="28" x14ac:dyDescent="0.2">
      <c r="A30" s="4">
        <v>1</v>
      </c>
      <c r="B30" s="4">
        <v>1.5</v>
      </c>
      <c r="C30" s="4" t="inlineStr">
        <is>
          <t>Emergency Planning</t>
        </is>
      </c>
      <c r="D30" s="3" t="inlineStr">
        <is>
          <r>
            <t>21)</t>
          </r>
          <r>
            <rPr>
              <sz val="7"/>
              <color theme="1"/>
              <rFont val="Times New Roman"/>
            </rPr>
            <t xml:space="preserve">   </t>
          </r>
          <r>
            <rPr>
              <sz val="10"/>
              <color theme="1"/>
              <rFont val="Calibri"/>
              <scheme val="minor"/>
            </rPr>
            <t xml:space="preserve">Do you have a designated person on staff responsible for maintaining student health records? </t>
          </r>
        </is>
      </c>
      <c r="E30" s="4"/>
      <c r="F30" s="14" t="inlineStr">
        <is>
          <t>No medical records are maintained at the school even for transfer students.</t>
        </is>
      </c>
      <c r="G30" s="4">
        <v>5</v>
      </c>
      <c r="H30" s="4">
        <f t="shared" si="2"/>
        <v>0</v>
      </c>
      <c r="I30" s="84" t="inlineStr">
        <is>
          <t>X</t>
        </is>
      </c>
      <c r="J30" s="84" t="inlineStr">
        <is>
          <t>X</t>
        </is>
      </c>
      <c r="K30" s="84" t="inlineStr">
        <is>
          <t>X</t>
        </is>
      </c>
      <c r="L30" s="84" t="inlineStr">
        <is>
          <t>X</t>
        </is>
      </c>
      <c r="M30" s="4"/>
    </row>
    <row r="31" spans="1:13" ht="28" x14ac:dyDescent="0.2">
      <c r="A31" s="4">
        <v>1</v>
      </c>
      <c r="B31" s="4">
        <v>1.8</v>
      </c>
      <c r="C31" s="4" t="inlineStr">
        <is>
          <t>Emergency planning</t>
        </is>
      </c>
      <c r="D31" s="3" t="inlineStr">
        <is>
          <r>
            <t>22)</t>
          </r>
          <r>
            <rPr>
              <sz val="7"/>
              <color theme="1"/>
              <rFont val="Times New Roman"/>
            </rPr>
            <t xml:space="preserve">   </t>
          </r>
          <r>
            <rPr>
              <sz val="10"/>
              <color theme="1"/>
              <rFont val="Calibri"/>
              <scheme val="minor"/>
            </rPr>
            <t>Have the students been taught to immediately find a teacher or member of staff in the event of an emergency?</t>
          </r>
        </is>
      </c>
      <c r="E31" s="4">
        <v>1</v>
      </c>
      <c r="F31" s="14"/>
      <c r="G31" s="4">
        <v>5</v>
      </c>
      <c r="H31" s="4">
        <f t="shared" si="2"/>
        <v>5</v>
      </c>
      <c r="I31" s="84" t="inlineStr">
        <is>
          <t>X</t>
        </is>
      </c>
      <c r="J31" s="84" t="inlineStr">
        <is>
          <t>X</t>
        </is>
      </c>
      <c r="K31" s="84" t="inlineStr">
        <is>
          <t>X</t>
        </is>
      </c>
      <c r="L31" s="84" t="inlineStr">
        <is>
          <t>X</t>
        </is>
      </c>
      <c r="M31" s="4"/>
    </row>
    <row r="32" spans="1:13" ht="28" x14ac:dyDescent="0.2">
      <c r="A32" s="4">
        <v>1</v>
      </c>
      <c r="B32" s="4">
        <v>1.8</v>
      </c>
      <c r="C32" s="4" t="inlineStr">
        <is>
          <t>Emergency planning</t>
        </is>
      </c>
      <c r="D32" s="3" t="inlineStr">
        <is>
          <r>
            <t>23)</t>
          </r>
          <r>
            <rPr>
              <sz val="7"/>
              <color theme="1"/>
              <rFont val="Times New Roman"/>
            </rPr>
            <t xml:space="preserve">   </t>
          </r>
          <r>
            <rPr>
              <sz val="10"/>
              <color theme="1"/>
              <rFont val="Calibri"/>
              <scheme val="minor"/>
            </rPr>
            <t>In the event of an emergency, do members of staff know how to shut all utilities off prior to evacuating the building?</t>
          </r>
        </is>
      </c>
      <c r="E32" s="4">
        <v>1</v>
      </c>
      <c r="F32" s="14"/>
      <c r="G32" s="4">
        <v>3</v>
      </c>
      <c r="H32" s="4">
        <f t="shared" si="2"/>
        <v>3</v>
      </c>
      <c r="I32" s="84" t="inlineStr">
        <is>
          <t>x</t>
        </is>
      </c>
      <c r="J32" s="84" t="inlineStr">
        <is>
          <t>x</t>
        </is>
      </c>
      <c r="K32" s="84" t="inlineStr">
        <is>
          <t>x</t>
        </is>
      </c>
      <c r="L32" s="84" t="inlineStr">
        <is>
          <t>x</t>
        </is>
      </c>
      <c r="M32" s="4"/>
    </row>
    <row r="33" spans="1:13" ht="28" x14ac:dyDescent="0.2">
      <c r="A33" s="4">
        <v>1</v>
      </c>
      <c r="B33" s="4">
        <v>1.3</v>
      </c>
      <c r="C33" s="4" t="inlineStr">
        <is>
          <t>Emergency planning</t>
        </is>
      </c>
      <c r="D33" s="3" t="inlineStr">
        <is>
          <r>
            <t>24)</t>
          </r>
          <r>
            <rPr>
              <sz val="7"/>
              <color theme="1"/>
              <rFont val="Times New Roman"/>
            </rPr>
            <t xml:space="preserve">   </t>
          </r>
          <r>
            <rPr>
              <sz val="10"/>
              <color theme="1"/>
              <rFont val="Calibri"/>
              <scheme val="minor"/>
            </rPr>
            <t>Has the staffs been trained in appropriate elements of fire suppression and control?</t>
          </r>
        </is>
      </c>
      <c r="E33" s="4"/>
      <c r="F33" s="14"/>
      <c r="G33" s="4">
        <v>2</v>
      </c>
      <c r="H33" s="4">
        <f t="shared" si="2"/>
        <v>0</v>
      </c>
      <c r="I33" s="84" t="inlineStr">
        <is>
          <t>X</t>
        </is>
      </c>
      <c r="J33" s="84" t="inlineStr">
        <is>
          <t>X</t>
        </is>
      </c>
      <c r="K33" s="84" t="inlineStr">
        <is>
          <t>X</t>
        </is>
      </c>
      <c r="L33" s="84" t="inlineStr">
        <is>
          <t>x</t>
        </is>
      </c>
      <c r="M33" s="4"/>
    </row>
    <row r="34" spans="1:13" x14ac:dyDescent="0.2">
      <c r="A34" s="4">
        <v>1</v>
      </c>
      <c r="B34" s="4">
        <v>1.3</v>
      </c>
      <c r="C34" s="4" t="inlineStr">
        <is>
          <t>Emergency planning</t>
        </is>
      </c>
      <c r="D34" s="3" t="inlineStr">
        <is>
          <r>
            <t>25)</t>
          </r>
          <r>
            <rPr>
              <sz val="7"/>
              <color theme="1"/>
              <rFont val="Times New Roman"/>
            </rPr>
            <t xml:space="preserve">   </t>
          </r>
          <r>
            <rPr>
              <sz val="10"/>
              <color theme="1"/>
              <rFont val="Calibri"/>
              <scheme val="minor"/>
            </rPr>
            <t>Are there emergency exit signs posted/ installed?</t>
          </r>
        </is>
      </c>
      <c r="E34" s="4"/>
      <c r="F34" s="14"/>
      <c r="G34" s="4">
        <v>5</v>
      </c>
      <c r="H34" s="4">
        <f t="shared" si="2"/>
        <v>0</v>
      </c>
      <c r="I34" s="84" t="inlineStr">
        <is>
          <t>x</t>
        </is>
      </c>
      <c r="J34" s="84" t="inlineStr">
        <is>
          <t>x</t>
        </is>
      </c>
      <c r="K34" s="84" t="inlineStr">
        <is>
          <t>x</t>
        </is>
      </c>
      <c r="L34" s="84" t="inlineStr">
        <is>
          <t>x</t>
        </is>
      </c>
      <c r="M34" s="85" t="inlineStr">
        <is>
          <t>X</t>
        </is>
      </c>
    </row>
    <row r="35" spans="1:13" ht="28" x14ac:dyDescent="0.2">
      <c r="A35" s="4">
        <v>1</v>
      </c>
      <c r="B35" s="4">
        <v>1.8</v>
      </c>
      <c r="C35" s="4" t="inlineStr">
        <is>
          <t>Emergency planning</t>
        </is>
      </c>
      <c r="D35" s="3" t="inlineStr">
        <is>
          <r>
            <t>26)</t>
          </r>
          <r>
            <rPr>
              <sz val="7"/>
              <color theme="1"/>
              <rFont val="Times New Roman"/>
            </rPr>
            <t xml:space="preserve">   </t>
          </r>
          <r>
            <rPr>
              <sz val="10"/>
              <color theme="1"/>
              <rFont val="Calibri"/>
              <scheme val="minor"/>
            </rPr>
            <t>Have Evacuation Plans been posted by doorways or high occupancy/traffic areas?</t>
          </r>
        </is>
      </c>
      <c r="E35" s="4"/>
      <c r="F35" s="14"/>
      <c r="G35" s="4">
        <v>5</v>
      </c>
      <c r="H35" s="4">
        <f t="shared" si="2"/>
        <v>0</v>
      </c>
      <c r="I35" s="84" t="inlineStr">
        <is>
          <t>X</t>
        </is>
      </c>
      <c r="J35" s="84" t="inlineStr">
        <is>
          <t>X</t>
        </is>
      </c>
      <c r="K35" s="84" t="inlineStr">
        <is>
          <t>X</t>
        </is>
      </c>
      <c r="L35" s="84" t="inlineStr">
        <is>
          <t>x</t>
        </is>
      </c>
      <c r="M35" s="85" t="inlineStr">
        <is>
          <t>x</t>
        </is>
      </c>
    </row>
    <row r="36" spans="1:13" x14ac:dyDescent="0.2">
      <c r="A36" s="4">
        <v>1</v>
      </c>
      <c r="B36" s="4">
        <v>1.8</v>
      </c>
      <c r="C36" s="4" t="inlineStr">
        <is>
          <t>Emergency planning</t>
        </is>
      </c>
      <c r="D36" s="3" t="inlineStr">
        <is>
          <r>
            <t>27)</t>
          </r>
          <r>
            <rPr>
              <sz val="7"/>
              <color theme="1"/>
              <rFont val="Times New Roman"/>
            </rPr>
            <t xml:space="preserve">   </t>
          </r>
          <r>
            <rPr>
              <sz val="10"/>
              <color theme="1"/>
              <rFont val="Calibri"/>
              <scheme val="minor"/>
            </rPr>
            <t>Is there a first aid kit available for use?</t>
          </r>
        </is>
      </c>
      <c r="E36" s="4">
        <v>1</v>
      </c>
      <c r="F36" s="14" t="inlineStr">
        <is>
          <t>Has only one (1) first aid kit for the school</t>
        </is>
      </c>
      <c r="G36" s="4">
        <v>3</v>
      </c>
      <c r="H36" s="4">
        <f t="shared" si="2"/>
        <v>3</v>
      </c>
      <c r="I36" s="84" t="inlineStr">
        <is>
          <t>x</t>
        </is>
      </c>
      <c r="J36" s="84" t="inlineStr">
        <is>
          <t>x</t>
        </is>
      </c>
      <c r="K36" s="84" t="inlineStr">
        <is>
          <t>x</t>
        </is>
      </c>
      <c r="L36" s="84" t="inlineStr">
        <is>
          <t>x</t>
        </is>
      </c>
      <c r="M36" s="85" t="inlineStr">
        <is>
          <t>x</t>
        </is>
      </c>
    </row>
    <row r="37" spans="1:13" x14ac:dyDescent="0.2">
      <c r="A37" s="4">
        <v>1</v>
      </c>
      <c r="B37" s="4">
        <v>1.8</v>
      </c>
      <c r="C37" s="4" t="inlineStr">
        <is>
          <t>Emergency planning</t>
        </is>
      </c>
      <c r="D37" s="3" t="inlineStr">
        <is>
          <r>
            <t>28)</t>
          </r>
          <r>
            <rPr>
              <sz val="7"/>
              <color theme="1"/>
              <rFont val="Times New Roman"/>
            </rPr>
            <t xml:space="preserve">   </t>
          </r>
          <r>
            <rPr>
              <sz val="10"/>
              <color theme="1"/>
              <rFont val="Calibri"/>
              <scheme val="minor"/>
            </rPr>
            <t>If yes, does the first aid kit have sufficient supplies?</t>
          </r>
        </is>
      </c>
      <c r="E37" s="4"/>
      <c r="F37" s="14" t="inlineStr">
        <is>
          <t>Needs to be upgraded with supplies</t>
        </is>
      </c>
      <c r="G37" s="4">
        <v>2</v>
      </c>
      <c r="H37" s="4">
        <f t="shared" si="2"/>
        <v>0</v>
      </c>
      <c r="I37" s="84" t="inlineStr">
        <is>
          <t>x</t>
        </is>
      </c>
      <c r="J37" s="84" t="inlineStr">
        <is>
          <t>x</t>
        </is>
      </c>
      <c r="K37" s="84" t="inlineStr">
        <is>
          <t>x</t>
        </is>
      </c>
      <c r="L37" s="84" t="inlineStr">
        <is>
          <t>x</t>
        </is>
      </c>
      <c r="M37" s="13"/>
    </row>
    <row r="38" spans="1:13" ht="28" x14ac:dyDescent="0.2">
      <c r="A38" s="4">
        <v>4</v>
      </c>
      <c r="B38" s="4">
        <v>4.0999999999999996</v>
      </c>
      <c r="C38" s="4" t="inlineStr">
        <is>
          <t>Emergency planning</t>
        </is>
      </c>
      <c r="D38" s="3" t="inlineStr">
        <is>
          <r>
            <t>29)</t>
          </r>
          <r>
            <rPr>
              <sz val="7"/>
              <color theme="1"/>
              <rFont val="Times New Roman"/>
            </rPr>
            <t xml:space="preserve">   </t>
          </r>
          <r>
            <rPr>
              <sz val="10"/>
              <color theme="1"/>
              <rFont val="Calibri"/>
              <scheme val="minor"/>
            </rPr>
            <t>Are fire extinguishers tested and recharged on an annual basis?</t>
          </r>
        </is>
      </c>
      <c r="E38" s="4"/>
      <c r="F38" s="14"/>
      <c r="G38" s="4">
        <v>5</v>
      </c>
      <c r="H38" s="4">
        <f t="shared" si="2"/>
        <v>0</v>
      </c>
      <c r="I38" s="84" t="inlineStr">
        <is>
          <t>X</t>
        </is>
      </c>
      <c r="J38" s="84" t="inlineStr">
        <is>
          <t>X</t>
        </is>
      </c>
      <c r="K38" s="84" t="inlineStr">
        <is>
          <t>X</t>
        </is>
      </c>
      <c r="L38" s="84" t="inlineStr">
        <is>
          <t>X</t>
        </is>
      </c>
      <c r="M38" s="85" t="inlineStr">
        <is>
          <t>x</t>
        </is>
      </c>
    </row>
    <row r="39" spans="1:13" ht="28" x14ac:dyDescent="0.2">
      <c r="A39" s="4">
        <v>4</v>
      </c>
      <c r="B39" s="4">
        <v>4.0999999999999996</v>
      </c>
      <c r="C39" s="4" t="inlineStr">
        <is>
          <t>Emergency planning</t>
        </is>
      </c>
      <c r="D39" s="3" t="inlineStr">
        <is>
          <r>
            <t>30)</t>
          </r>
          <r>
            <rPr>
              <sz val="7"/>
              <color theme="1"/>
              <rFont val="Times New Roman"/>
            </rPr>
            <t xml:space="preserve">   </t>
          </r>
          <r>
            <rPr>
              <sz val="10"/>
              <color theme="1"/>
              <rFont val="Calibri"/>
              <scheme val="minor"/>
            </rPr>
            <t>Are the smoke detectors tested regularly and their batteries changed on a regular basis?</t>
          </r>
        </is>
      </c>
      <c r="E39" s="4"/>
      <c r="F39" s="14"/>
      <c r="G39" s="4">
        <v>3</v>
      </c>
      <c r="H39" s="4">
        <f t="shared" si="2"/>
        <v>0</v>
      </c>
      <c r="I39" s="84" t="inlineStr">
        <is>
          <t>X</t>
        </is>
      </c>
      <c r="J39" s="84" t="inlineStr">
        <is>
          <t>X</t>
        </is>
      </c>
      <c r="K39" s="84" t="inlineStr">
        <is>
          <t>X</t>
        </is>
      </c>
      <c r="L39" s="84" t="inlineStr">
        <is>
          <t>x</t>
        </is>
      </c>
      <c r="M39" s="4"/>
    </row>
    <row r="40" spans="1:13" ht="28" x14ac:dyDescent="0.2">
      <c r="A40" s="4">
        <v>3</v>
      </c>
      <c r="B40" s="4">
        <v>3.2</v>
      </c>
      <c r="C40" s="4" t="inlineStr">
        <is>
          <t>Emergency planning</t>
        </is>
      </c>
      <c r="D40" s="3" t="inlineStr">
        <is>
          <r>
            <t>31)</t>
          </r>
          <r>
            <rPr>
              <sz val="7"/>
              <color theme="1"/>
              <rFont val="Times New Roman"/>
            </rPr>
            <t xml:space="preserve">   </t>
          </r>
          <r>
            <rPr>
              <sz val="10"/>
              <color theme="1"/>
              <rFont val="Calibri"/>
              <scheme val="minor"/>
            </rPr>
            <t>Has the emergency/disaster plan been shared with new members of staff?</t>
          </r>
        </is>
      </c>
      <c r="E40" s="4"/>
      <c r="F40" s="14"/>
      <c r="G40" s="4">
        <v>5</v>
      </c>
      <c r="H40" s="4">
        <f t="shared" si="2"/>
        <v>0</v>
      </c>
      <c r="I40" s="84" t="inlineStr">
        <is>
          <t>X</t>
        </is>
      </c>
      <c r="J40" s="84" t="inlineStr">
        <is>
          <t>X</t>
        </is>
      </c>
      <c r="K40" s="84" t="inlineStr">
        <is>
          <t>X</t>
        </is>
      </c>
      <c r="L40" s="84" t="inlineStr">
        <is>
          <t>X</t>
        </is>
      </c>
      <c r="M40" s="85" t="inlineStr">
        <is>
          <t>x</t>
        </is>
      </c>
    </row>
    <row r="41" spans="1:13" ht="28" x14ac:dyDescent="0.2">
      <c r="A41" s="4">
        <v>1</v>
      </c>
      <c r="B41" s="4">
        <v>1.8</v>
      </c>
      <c r="C41" s="4" t="inlineStr">
        <is>
          <t>Emergency planning</t>
        </is>
      </c>
      <c r="D41" s="3" t="inlineStr">
        <is>
          <r>
            <t>32)</t>
          </r>
          <r>
            <rPr>
              <sz val="7"/>
              <color theme="1"/>
              <rFont val="Times New Roman"/>
            </rPr>
            <t xml:space="preserve">   </t>
          </r>
          <r>
            <rPr>
              <sz val="10"/>
              <color theme="1"/>
              <rFont val="Calibri"/>
              <scheme val="minor"/>
            </rPr>
            <t>Are relevant authorities and parents aware of alternate evacuation locations?</t>
          </r>
        </is>
      </c>
      <c r="E41" s="4"/>
      <c r="F41" s="14" t="inlineStr">
        <is>
          <t>The Police station has never been involved in the exercises.</t>
        </is>
      </c>
      <c r="G41" s="4">
        <v>3</v>
      </c>
      <c r="H41" s="4">
        <f t="shared" si="2"/>
        <v>0</v>
      </c>
      <c r="I41" s="84" t="inlineStr">
        <is>
          <t>X</t>
        </is>
      </c>
      <c r="J41" s="84" t="inlineStr">
        <is>
          <t>X</t>
        </is>
      </c>
      <c r="K41" s="84" t="inlineStr">
        <is>
          <t>X</t>
        </is>
      </c>
      <c r="L41" s="84" t="inlineStr">
        <is>
          <t>X</t>
        </is>
      </c>
      <c r="M41" s="4"/>
    </row>
    <row r="42" spans="1:13" ht="28" x14ac:dyDescent="0.2">
      <c r="A42" s="4">
        <v>1</v>
      </c>
      <c r="B42" s="4">
        <v>1.2</v>
      </c>
      <c r="C42" s="4" t="inlineStr">
        <is>
          <t>Emergency planning</t>
        </is>
      </c>
      <c r="D42" s="3" t="inlineStr">
        <is>
          <r>
            <t>33)</t>
          </r>
          <r>
            <rPr>
              <sz val="7"/>
              <color theme="1"/>
              <rFont val="Times New Roman"/>
            </rPr>
            <t xml:space="preserve">   </t>
          </r>
          <r>
            <rPr>
              <sz val="10"/>
              <color theme="1"/>
              <rFont val="Calibri"/>
              <scheme val="minor"/>
            </rPr>
            <t xml:space="preserve">Does the school have written guidelines to account for staff and students during the event of emergencies?  </t>
          </r>
        </is>
      </c>
      <c r="E42" s="4">
        <v>1</v>
      </c>
      <c r="F42" s="14" t="inlineStr">
        <is>
          <t>The teachers need to keep their log books with them even in the event of emergencies.</t>
        </is>
      </c>
      <c r="G42" s="4">
        <v>3</v>
      </c>
      <c r="H42" s="4">
        <f t="shared" si="2"/>
        <v>3</v>
      </c>
      <c r="I42" s="84" t="inlineStr">
        <is>
          <t>X</t>
        </is>
      </c>
      <c r="J42" s="84" t="inlineStr">
        <is>
          <t>X</t>
        </is>
      </c>
      <c r="K42" s="84" t="inlineStr">
        <is>
          <t>X</t>
        </is>
      </c>
      <c r="L42" s="84" t="inlineStr">
        <is>
          <t>X</t>
        </is>
      </c>
      <c r="M42" s="4"/>
    </row>
    <row r="43" spans="1:13" ht="42" x14ac:dyDescent="0.2">
      <c r="A43" s="4">
        <v>4</v>
      </c>
      <c r="B43" s="4">
        <v>4.0999999999999996</v>
      </c>
      <c r="C43" s="4" t="inlineStr">
        <is>
          <t>Emergency planning</t>
        </is>
      </c>
      <c r="D43" s="3" t="inlineStr">
        <is>
          <r>
            <t>34)</t>
          </r>
          <r>
            <rPr>
              <sz val="7"/>
              <color theme="1"/>
              <rFont val="Times New Roman"/>
            </rPr>
            <t xml:space="preserve">   </t>
          </r>
          <r>
            <rPr>
              <sz val="10"/>
              <color theme="1"/>
              <rFont val="Calibri"/>
              <scheme val="minor"/>
            </rPr>
            <t>Does the school maintain an inventory of emergency equipment and supplies?  Is the inventory list been updated at least once a year?</t>
          </r>
        </is>
      </c>
      <c r="E43" s="4"/>
      <c r="F43" s="14" t="inlineStr">
        <is>
          <t>They have no emergency equipment except a partial first aid kit that requires upgrade.</t>
        </is>
      </c>
      <c r="G43" s="4">
        <v>3</v>
      </c>
      <c r="H43" s="4">
        <f t="shared" si="2"/>
        <v>0</v>
      </c>
      <c r="I43" s="84" t="inlineStr">
        <is>
          <t>X</t>
        </is>
      </c>
      <c r="J43" s="84" t="inlineStr">
        <is>
          <t>X</t>
        </is>
      </c>
      <c r="K43" s="84" t="inlineStr">
        <is>
          <t>X</t>
        </is>
      </c>
      <c r="L43" s="84" t="inlineStr">
        <is>
          <t>X</t>
        </is>
      </c>
      <c r="M43" s="4"/>
    </row>
    <row r="44" spans="1:13" x14ac:dyDescent="0.2">
      <c r="A44" s="145" t="inlineStr">
        <is>
          <t>MAXIMUM POINTS ACHIEVABLE</t>
        </is>
      </c>
      <c r="B44" s="145"/>
      <c r="C44" s="145"/>
      <c r="D44" s="145"/>
      <c r="E44" s="145"/>
      <c r="F44" s="145"/>
      <c r="G44" s="13">
        <v>68</v>
      </c>
      <c r="H44" s="26"/>
      <c r="I44" s="25">
        <v>68</v>
      </c>
      <c r="J44" s="25">
        <v>68</v>
      </c>
      <c r="K44" s="25">
        <v>68</v>
      </c>
      <c r="L44" s="25">
        <v>68</v>
      </c>
      <c r="M44" s="24"/>
    </row>
    <row r="45" spans="1:13" x14ac:dyDescent="0.2">
      <c r="A45" s="145" t="inlineStr">
        <is>
          <t>POINTS ACHIEVED</t>
        </is>
      </c>
      <c r="B45" s="145"/>
      <c r="C45" s="145"/>
      <c r="D45" s="145"/>
      <c r="E45" s="145"/>
      <c r="F45" s="145"/>
      <c r="G45" s="13"/>
      <c r="H45" s="26"/>
      <c r="I45" s="55">
        <f>SUM(H26:H43)</f>
        <v>22</v>
      </c>
      <c r="J45" s="55">
        <f>SUM(H26:H43)</f>
        <v>22</v>
      </c>
      <c r="K45" s="55">
        <f>SUM(H26:H43)</f>
        <v>22</v>
      </c>
      <c r="L45" s="55">
        <f>SUM(H26:H43)</f>
        <v>22</v>
      </c>
      <c r="M45" s="55"/>
    </row>
    <row r="46" spans="1:13" x14ac:dyDescent="0.2">
      <c r="A46" s="56"/>
      <c r="B46" s="56"/>
      <c r="C46" s="56"/>
      <c r="D46" s="56"/>
      <c r="E46" s="56"/>
      <c r="F46" s="56" t="inlineStr">
        <is>
          <t>CRITICAL STANDARDS MET</t>
        </is>
      </c>
      <c r="G46" s="13"/>
      <c r="H46" s="26"/>
      <c r="I46" s="92"/>
      <c r="J46" s="92"/>
      <c r="K46" s="92"/>
      <c r="L46" s="93"/>
      <c r="M46" s="92" t="str">
        <f t="shared" ref="M46" si="3">IF($E$34+$E$35+$E$36+$E$38+$E$40=5,"Yes","No")</f>
        <v>No</v>
      </c>
    </row>
    <row r="47" spans="1:13" x14ac:dyDescent="0.2">
      <c r="A47" s="144" t="inlineStr">
        <is>
          <t>Safety Theme</t>
        </is>
      </c>
      <c r="B47" s="144" t="inlineStr">
        <is>
          <t>Safety Area</t>
        </is>
      </c>
      <c r="C47" s="144" t="inlineStr">
        <is>
          <t>Safety Section</t>
        </is>
      </c>
      <c r="D47" s="144" t="inlineStr">
        <is>
          <t>Question</t>
        </is>
      </c>
      <c r="E47" s="12" t="inlineStr">
        <is>
          <t>Answer</t>
        </is>
      </c>
      <c r="F47" s="144" t="inlineStr">
        <is>
          <t>Comments</t>
        </is>
      </c>
      <c r="G47" s="144" t="inlineStr">
        <is>
          <t xml:space="preserve">Weight </t>
        </is>
      </c>
      <c r="H47" s="144" t="inlineStr">
        <is>
          <t>Score</t>
        </is>
      </c>
      <c r="I47" s="144" t="inlineStr">
        <is>
          <r>
            <t xml:space="preserve">Educational Institutional Type </t>
          </r>
          <r>
            <rPr>
              <i/>
              <sz val="10"/>
              <color rgb="FFFFFFFF"/>
              <rFont val="Calibri"/>
              <scheme val="minor"/>
            </rPr>
            <t>(Early Childhood, Primary, Secondary, Tertiary)</t>
          </r>
        </is>
      </c>
      <c r="J47" s="144"/>
      <c r="K47" s="144"/>
      <c r="L47" s="144"/>
      <c r="M47" s="144" t="inlineStr">
        <is>
          <t>Critical Standard</t>
        </is>
      </c>
    </row>
    <row r="48" spans="1:13" x14ac:dyDescent="0.2">
      <c r="A48" s="144"/>
      <c r="B48" s="144"/>
      <c r="C48" s="144"/>
      <c r="D48" s="144"/>
      <c r="E48" s="12" t="inlineStr">
        <is>
          <t>(Yes/No)</t>
        </is>
      </c>
      <c r="F48" s="144"/>
      <c r="G48" s="144"/>
      <c r="H48" s="144"/>
      <c r="I48" s="144"/>
      <c r="J48" s="144"/>
      <c r="K48" s="144"/>
      <c r="L48" s="144"/>
      <c r="M48" s="144"/>
    </row>
    <row r="49" spans="1:13" ht="28" x14ac:dyDescent="0.2">
      <c r="A49" s="4">
        <v>1</v>
      </c>
      <c r="B49" s="4">
        <v>1.1000000000000001</v>
      </c>
      <c r="C49" s="4" t="inlineStr">
        <is>
          <t>Safety Admin</t>
        </is>
      </c>
      <c r="D49" s="3" t="inlineStr">
        <is>
          <r>
            <t>35)</t>
          </r>
          <r>
            <rPr>
              <sz val="7"/>
              <color theme="1"/>
              <rFont val="Times New Roman"/>
            </rPr>
            <t xml:space="preserve">   </t>
          </r>
          <r>
            <rPr>
              <sz val="10"/>
              <color theme="1"/>
              <rFont val="Calibri"/>
              <scheme val="minor"/>
            </rPr>
            <t>Is there a Health and Safety Officer’s position and is it currently filled?</t>
          </r>
        </is>
      </c>
      <c r="E49" s="4"/>
      <c r="F49" s="14"/>
      <c r="G49" s="4">
        <v>4</v>
      </c>
      <c r="H49" s="4">
        <f>SUM(E49*G49)</f>
        <v>0</v>
      </c>
      <c r="I49" s="84" t="inlineStr">
        <is>
          <t>X</t>
        </is>
      </c>
      <c r="J49" s="84" t="inlineStr">
        <is>
          <t>X</t>
        </is>
      </c>
      <c r="K49" s="84" t="inlineStr">
        <is>
          <t>X</t>
        </is>
      </c>
      <c r="L49" s="84" t="inlineStr">
        <is>
          <t>X</t>
        </is>
      </c>
      <c r="M49" s="4"/>
    </row>
    <row r="50" spans="1:13" ht="42" x14ac:dyDescent="0.2">
      <c r="A50" s="4">
        <v>3</v>
      </c>
      <c r="B50" s="4">
        <v>3.2</v>
      </c>
      <c r="C50" s="4" t="inlineStr">
        <is>
          <t>Safety Admin</t>
        </is>
      </c>
      <c r="D50" s="3" t="inlineStr">
        <is>
          <r>
            <t>36)</t>
          </r>
          <r>
            <rPr>
              <sz val="7"/>
              <color theme="1"/>
              <rFont val="Times New Roman"/>
            </rPr>
            <t xml:space="preserve">   </t>
          </r>
          <r>
            <rPr>
              <sz val="10"/>
              <color theme="1"/>
              <rFont val="Calibri"/>
              <scheme val="minor"/>
            </rPr>
            <t xml:space="preserve">Does the school have a functioning joint workplace health and safety committee or a representative elected from the employees? </t>
          </r>
        </is>
      </c>
      <c r="E50" s="4"/>
      <c r="F50" s="14" t="inlineStr">
        <is>
          <t>A Government Department is designated through the MOE to maintain all government schools</t>
        </is>
      </c>
      <c r="G50" s="4">
        <v>3</v>
      </c>
      <c r="H50" s="4">
        <f t="shared" ref="H50:H60" si="4">SUM(E50*G50)</f>
        <v>0</v>
      </c>
      <c r="I50" s="84" t="inlineStr">
        <is>
          <t>X</t>
        </is>
      </c>
      <c r="J50" s="84" t="inlineStr">
        <is>
          <t>X</t>
        </is>
      </c>
      <c r="K50" s="84" t="inlineStr">
        <is>
          <t>X</t>
        </is>
      </c>
      <c r="L50" s="84" t="inlineStr">
        <is>
          <t>X</t>
        </is>
      </c>
      <c r="M50" s="4"/>
    </row>
    <row r="51" spans="1:13" ht="28" x14ac:dyDescent="0.2">
      <c r="A51" s="4">
        <v>1</v>
      </c>
      <c r="B51" s="4">
        <v>1.1000000000000001</v>
      </c>
      <c r="C51" s="4" t="inlineStr">
        <is>
          <t>Safety Admin</t>
        </is>
      </c>
      <c r="D51" s="3" t="inlineStr">
        <is>
          <r>
            <t>37)</t>
          </r>
          <r>
            <rPr>
              <sz val="7"/>
              <color theme="1"/>
              <rFont val="Times New Roman"/>
            </rPr>
            <t xml:space="preserve">   </t>
          </r>
          <r>
            <rPr>
              <sz val="10"/>
              <color theme="1"/>
              <rFont val="Calibri"/>
              <scheme val="minor"/>
            </rPr>
            <t>If the Health and Safety Officer position is not filled are arrangements being made to cover this area?</t>
          </r>
        </is>
      </c>
      <c r="E51" s="4"/>
      <c r="F51" s="14"/>
      <c r="G51" s="4">
        <v>3</v>
      </c>
      <c r="H51" s="4">
        <f t="shared" si="4"/>
        <v>0</v>
      </c>
      <c r="I51" s="84" t="inlineStr">
        <is>
          <t>X</t>
        </is>
      </c>
      <c r="J51" s="84" t="inlineStr">
        <is>
          <t>X</t>
        </is>
      </c>
      <c r="K51" s="84" t="inlineStr">
        <is>
          <t>X</t>
        </is>
      </c>
      <c r="L51" s="84" t="inlineStr">
        <is>
          <t>X</t>
        </is>
      </c>
      <c r="M51" s="4"/>
    </row>
    <row r="52" spans="1:13" ht="42" x14ac:dyDescent="0.2">
      <c r="A52" s="4">
        <v>1</v>
      </c>
      <c r="B52" s="4">
        <v>1.1000000000000001</v>
      </c>
      <c r="C52" s="4" t="inlineStr">
        <is>
          <t>Safety Admin</t>
        </is>
      </c>
      <c r="D52" s="3" t="inlineStr">
        <is>
          <r>
            <t>38)</t>
          </r>
          <r>
            <rPr>
              <sz val="7"/>
              <color theme="1"/>
              <rFont val="Times New Roman"/>
            </rPr>
            <t xml:space="preserve">   </t>
          </r>
          <r>
            <rPr>
              <sz val="10"/>
              <color theme="1"/>
              <rFont val="Calibri"/>
              <scheme val="minor"/>
            </rPr>
            <t xml:space="preserve">Has the school, in consultation with the staff, prepared a written statement of the general policy with respect to the safety and health of the employees? </t>
          </r>
        </is>
      </c>
      <c r="E52" s="4"/>
      <c r="F52" s="14"/>
      <c r="G52" s="4">
        <v>3</v>
      </c>
      <c r="H52" s="4">
        <f t="shared" si="4"/>
        <v>0</v>
      </c>
      <c r="I52" s="84" t="inlineStr">
        <is>
          <t>X</t>
        </is>
      </c>
      <c r="J52" s="84" t="inlineStr">
        <is>
          <t>X</t>
        </is>
      </c>
      <c r="K52" s="84" t="inlineStr">
        <is>
          <t>X</t>
        </is>
      </c>
      <c r="L52" s="84" t="inlineStr">
        <is>
          <t>X</t>
        </is>
      </c>
      <c r="M52" s="4"/>
    </row>
    <row r="53" spans="1:13" ht="28" x14ac:dyDescent="0.2">
      <c r="A53" s="4">
        <v>3</v>
      </c>
      <c r="B53" s="4">
        <v>3.3</v>
      </c>
      <c r="C53" s="4" t="inlineStr">
        <is>
          <t>Safety Admin</t>
        </is>
      </c>
      <c r="D53" s="3" t="inlineStr">
        <is>
          <r>
            <t>39)</t>
          </r>
          <r>
            <rPr>
              <sz val="7"/>
              <color theme="1"/>
              <rFont val="Times New Roman"/>
            </rPr>
            <t xml:space="preserve">   </t>
          </r>
          <r>
            <rPr>
              <sz val="10"/>
              <color theme="1"/>
              <rFont val="Calibri"/>
              <scheme val="minor"/>
            </rPr>
            <t xml:space="preserve">Is a copy of the national occupational safety and health policy conspicuously posted in the school, if one exists? </t>
          </r>
        </is>
      </c>
      <c r="E53" s="4"/>
      <c r="F53" s="14"/>
      <c r="G53" s="4">
        <v>2</v>
      </c>
      <c r="H53" s="4">
        <f t="shared" si="4"/>
        <v>0</v>
      </c>
      <c r="I53" s="84" t="inlineStr">
        <is>
          <t>X</t>
        </is>
      </c>
      <c r="J53" s="84" t="inlineStr">
        <is>
          <t>X</t>
        </is>
      </c>
      <c r="K53" s="84" t="inlineStr">
        <is>
          <t>X</t>
        </is>
      </c>
      <c r="L53" s="84" t="inlineStr">
        <is>
          <t>X</t>
        </is>
      </c>
      <c r="M53" s="4"/>
    </row>
    <row r="54" spans="1:13" ht="56" x14ac:dyDescent="0.2">
      <c r="A54" s="4">
        <v>3</v>
      </c>
      <c r="B54" s="4">
        <v>3.3</v>
      </c>
      <c r="C54" s="4" t="inlineStr">
        <is>
          <t>Safety Admin</t>
        </is>
      </c>
      <c r="D54" s="3" t="inlineStr">
        <is>
          <r>
            <t>40)</t>
          </r>
          <r>
            <rPr>
              <sz val="7"/>
              <color theme="1"/>
              <rFont val="Times New Roman"/>
            </rPr>
            <t xml:space="preserve">   </t>
          </r>
          <r>
            <rPr>
              <sz val="10"/>
              <color theme="1"/>
              <rFont val="Calibri"/>
              <scheme val="minor"/>
            </rPr>
            <t xml:space="preserve">[For the High Schools and College]: Have you filed a notice to the relevant authorities stating the types of hazardous chemicals, physical agents, and the hazardous biological agents present at your institution? </t>
          </r>
        </is>
      </c>
      <c r="E54" s="4"/>
      <c r="F54" s="14"/>
      <c r="G54" s="4">
        <v>3</v>
      </c>
      <c r="H54" s="4">
        <f t="shared" si="4"/>
        <v>0</v>
      </c>
      <c r="I54" s="4"/>
      <c r="J54" s="4"/>
      <c r="K54" s="84" t="inlineStr">
        <is>
          <t>X</t>
        </is>
      </c>
      <c r="L54" s="84" t="inlineStr">
        <is>
          <t>X</t>
        </is>
      </c>
      <c r="M54" s="4"/>
    </row>
    <row r="55" spans="1:13" ht="42" x14ac:dyDescent="0.2">
      <c r="A55" s="4">
        <v>3</v>
      </c>
      <c r="B55" s="4">
        <v>3.3</v>
      </c>
      <c r="C55" s="4" t="inlineStr">
        <is>
          <t>Safety Admin</t>
        </is>
      </c>
      <c r="D55" s="3" t="inlineStr">
        <is>
          <r>
            <t>41)</t>
          </r>
          <r>
            <rPr>
              <sz val="7"/>
              <color theme="1"/>
              <rFont val="Times New Roman"/>
            </rPr>
            <t xml:space="preserve">   </t>
          </r>
          <r>
            <rPr>
              <sz val="10"/>
              <color theme="1"/>
              <rFont val="Calibri"/>
              <scheme val="minor"/>
            </rPr>
            <t xml:space="preserve">Has the school assessed and documented the risks to the safety of their personnel to which they are exposed whilst they are at work? </t>
          </r>
        </is>
      </c>
      <c r="E55" s="4">
        <v>1</v>
      </c>
      <c r="F55" s="14"/>
      <c r="G55" s="4">
        <v>3</v>
      </c>
      <c r="H55" s="4">
        <f t="shared" si="4"/>
        <v>3</v>
      </c>
      <c r="I55" s="84" t="inlineStr">
        <is>
          <t>X</t>
        </is>
      </c>
      <c r="J55" s="84" t="inlineStr">
        <is>
          <t>X</t>
        </is>
      </c>
      <c r="K55" s="84" t="inlineStr">
        <is>
          <t>X</t>
        </is>
      </c>
      <c r="L55" s="84" t="inlineStr">
        <is>
          <t>X</t>
        </is>
      </c>
      <c r="M55" s="4"/>
    </row>
    <row r="56" spans="1:13" ht="42" x14ac:dyDescent="0.2">
      <c r="A56" s="4">
        <v>3</v>
      </c>
      <c r="B56" s="4">
        <v>3.3</v>
      </c>
      <c r="C56" s="4" t="inlineStr">
        <is>
          <t>Safety Admin</t>
        </is>
      </c>
      <c r="D56" s="3" t="inlineStr">
        <is>
          <r>
            <t>42)</t>
          </r>
          <r>
            <rPr>
              <sz val="7"/>
              <color theme="1"/>
              <rFont val="Times New Roman"/>
            </rPr>
            <t xml:space="preserve">   </t>
          </r>
          <r>
            <rPr>
              <sz val="10"/>
              <color theme="1"/>
              <rFont val="Calibri"/>
              <scheme val="minor"/>
            </rPr>
            <t xml:space="preserve">Has the school assessed and documented the risks to the safety of persons not in their employment (students and school visitors) arising from normal school operations? </t>
          </r>
        </is>
      </c>
      <c r="E56" s="4">
        <v>1</v>
      </c>
      <c r="F56" s="14"/>
      <c r="G56" s="4">
        <v>3</v>
      </c>
      <c r="H56" s="4">
        <f t="shared" si="4"/>
        <v>3</v>
      </c>
      <c r="I56" s="84" t="inlineStr">
        <is>
          <t>X</t>
        </is>
      </c>
      <c r="J56" s="84" t="inlineStr">
        <is>
          <t>X</t>
        </is>
      </c>
      <c r="K56" s="84" t="inlineStr">
        <is>
          <t>X</t>
        </is>
      </c>
      <c r="L56" s="84" t="inlineStr">
        <is>
          <t>X</t>
        </is>
      </c>
      <c r="M56" s="4"/>
    </row>
    <row r="57" spans="1:13" ht="28" x14ac:dyDescent="0.2">
      <c r="A57" s="4">
        <v>3</v>
      </c>
      <c r="B57" s="4">
        <v>3.3</v>
      </c>
      <c r="C57" s="4" t="inlineStr">
        <is>
          <t>Safety Admin</t>
        </is>
      </c>
      <c r="D57" s="3" t="inlineStr">
        <is>
          <r>
            <t>43)</t>
          </r>
          <r>
            <rPr>
              <sz val="7"/>
              <color theme="1"/>
              <rFont val="Times New Roman"/>
            </rPr>
            <t xml:space="preserve">   </t>
          </r>
          <r>
            <rPr>
              <sz val="10"/>
              <color theme="1"/>
              <rFont val="Calibri"/>
              <scheme val="minor"/>
            </rPr>
            <t xml:space="preserve">Has the school identified any particular vulnerable group(s) exposed to the risks which may have been assessed? </t>
          </r>
        </is>
      </c>
      <c r="E57" s="4">
        <v>1</v>
      </c>
      <c r="F57" s="14"/>
      <c r="G57" s="4">
        <v>3</v>
      </c>
      <c r="H57" s="4">
        <f t="shared" si="4"/>
        <v>3</v>
      </c>
      <c r="I57" s="84" t="inlineStr">
        <is>
          <t>X</t>
        </is>
      </c>
      <c r="J57" s="84" t="inlineStr">
        <is>
          <t>X</t>
        </is>
      </c>
      <c r="K57" s="84" t="inlineStr">
        <is>
          <t>X</t>
        </is>
      </c>
      <c r="L57" s="84" t="inlineStr">
        <is>
          <t>X</t>
        </is>
      </c>
      <c r="M57" s="4"/>
    </row>
    <row r="58" spans="1:13" ht="28" x14ac:dyDescent="0.2">
      <c r="A58" s="4">
        <v>3</v>
      </c>
      <c r="B58" s="4">
        <v>3.2</v>
      </c>
      <c r="C58" s="4" t="inlineStr">
        <is>
          <t>Safety Admin</t>
        </is>
      </c>
      <c r="D58" s="3" t="inlineStr">
        <is>
          <r>
            <t>44)</t>
          </r>
          <r>
            <rPr>
              <sz val="7"/>
              <color theme="1"/>
              <rFont val="Times New Roman"/>
            </rPr>
            <t xml:space="preserve">   </t>
          </r>
          <r>
            <rPr>
              <sz val="10"/>
              <color theme="1"/>
              <rFont val="Calibri"/>
              <scheme val="minor"/>
            </rPr>
            <t>Do staff meetings’ minutes reflect any discussion on health and safety?</t>
          </r>
        </is>
      </c>
      <c r="E58" s="4">
        <v>1</v>
      </c>
      <c r="F58" s="14" t="inlineStr">
        <is>
          <t>Only if issues arise</t>
        </is>
      </c>
      <c r="G58" s="4">
        <v>3</v>
      </c>
      <c r="H58" s="4">
        <f t="shared" si="4"/>
        <v>3</v>
      </c>
      <c r="I58" s="84" t="inlineStr">
        <is>
          <t>X</t>
        </is>
      </c>
      <c r="J58" s="84" t="inlineStr">
        <is>
          <t>X</t>
        </is>
      </c>
      <c r="K58" s="84" t="inlineStr">
        <is>
          <t>X</t>
        </is>
      </c>
      <c r="L58" s="84" t="inlineStr">
        <is>
          <t>X</t>
        </is>
      </c>
      <c r="M58" s="4"/>
    </row>
    <row r="59" spans="1:13" ht="42" x14ac:dyDescent="0.2">
      <c r="A59" s="4">
        <v>3</v>
      </c>
      <c r="B59" s="4">
        <v>3.2</v>
      </c>
      <c r="C59" s="4" t="inlineStr">
        <is>
          <t>Safety Admin</t>
        </is>
      </c>
      <c r="D59" s="3" t="inlineStr">
        <is>
          <r>
            <t>45)</t>
          </r>
          <r>
            <rPr>
              <sz val="7"/>
              <color theme="1"/>
              <rFont val="Times New Roman"/>
            </rPr>
            <t xml:space="preserve">   </t>
          </r>
          <r>
            <rPr>
              <sz val="10"/>
              <color theme="1"/>
              <rFont val="Calibri"/>
              <scheme val="minor"/>
            </rPr>
            <t xml:space="preserve">Has the school made reasonable provisions to educate their employees of their obligations in respect to the performance of their duties related to health and safety management?  </t>
          </r>
        </is>
      </c>
      <c r="E59" s="4"/>
      <c r="F59" s="14"/>
      <c r="G59" s="4">
        <v>3</v>
      </c>
      <c r="H59" s="4">
        <f t="shared" si="4"/>
        <v>0</v>
      </c>
      <c r="I59" s="84" t="inlineStr">
        <is>
          <t>X</t>
        </is>
      </c>
      <c r="J59" s="84" t="inlineStr">
        <is>
          <t>X</t>
        </is>
      </c>
      <c r="K59" s="84" t="inlineStr">
        <is>
          <t>X</t>
        </is>
      </c>
      <c r="L59" s="84" t="inlineStr">
        <is>
          <t>X</t>
        </is>
      </c>
      <c r="M59" s="4"/>
    </row>
    <row r="60" spans="1:13" ht="28" x14ac:dyDescent="0.2">
      <c r="A60" s="4">
        <v>1</v>
      </c>
      <c r="B60" s="4">
        <v>1.6</v>
      </c>
      <c r="C60" s="4" t="inlineStr">
        <is>
          <t>Safety Admin</t>
        </is>
      </c>
      <c r="D60" s="3" t="inlineStr">
        <is>
          <r>
            <t>46)</t>
          </r>
          <r>
            <rPr>
              <sz val="7"/>
              <color theme="1"/>
              <rFont val="Times New Roman"/>
            </rPr>
            <t xml:space="preserve">   </t>
          </r>
          <r>
            <rPr>
              <sz val="10"/>
              <color theme="1"/>
              <rFont val="Calibri"/>
              <scheme val="minor"/>
            </rPr>
            <t>Does the school maintain an operational register which records all actions taken to address health and safety matters?</t>
          </r>
        </is>
      </c>
      <c r="E60" s="4"/>
      <c r="F60" s="14"/>
      <c r="G60" s="4">
        <v>4</v>
      </c>
      <c r="H60" s="4">
        <f t="shared" si="4"/>
        <v>0</v>
      </c>
      <c r="I60" s="84" t="inlineStr">
        <is>
          <t>X</t>
        </is>
      </c>
      <c r="J60" s="84" t="inlineStr">
        <is>
          <t>X</t>
        </is>
      </c>
      <c r="K60" s="84" t="inlineStr">
        <is>
          <t>X</t>
        </is>
      </c>
      <c r="L60" s="84" t="inlineStr">
        <is>
          <t>X</t>
        </is>
      </c>
      <c r="M60" s="4"/>
    </row>
    <row r="61" spans="1:13" x14ac:dyDescent="0.2">
      <c r="A61" s="145" t="inlineStr">
        <is>
          <t>MAXIMUM POINTS ACHIEVABLE</t>
        </is>
      </c>
      <c r="B61" s="145"/>
      <c r="C61" s="145"/>
      <c r="D61" s="145"/>
      <c r="E61" s="145"/>
      <c r="F61" s="145"/>
      <c r="G61" s="13">
        <v>37</v>
      </c>
      <c r="H61" s="27"/>
      <c r="I61" s="25">
        <v>34</v>
      </c>
      <c r="J61" s="25">
        <v>34</v>
      </c>
      <c r="K61" s="25">
        <v>37</v>
      </c>
      <c r="L61" s="25">
        <v>37</v>
      </c>
      <c r="M61" s="24"/>
    </row>
    <row r="62" spans="1:13" x14ac:dyDescent="0.2">
      <c r="A62" s="145" t="inlineStr">
        <is>
          <t>POINTS ACHIEVED</t>
        </is>
      </c>
      <c r="B62" s="145"/>
      <c r="C62" s="145"/>
      <c r="D62" s="145"/>
      <c r="E62" s="145"/>
      <c r="F62" s="145"/>
      <c r="G62" s="13"/>
      <c r="H62" s="21"/>
      <c r="I62" s="25">
        <f>SUM($H$49:$H$53)+SUM($H$55:$H$60)</f>
        <v>12</v>
      </c>
      <c r="J62" s="25">
        <f>SUM($H$49:$H$53)+SUM($H$55:$H$60)</f>
        <v>12</v>
      </c>
      <c r="K62" s="25">
        <f>SUM($H$49:$H$60)</f>
        <v>12</v>
      </c>
      <c r="L62" s="25">
        <f>SUM($H$49:$H$60)</f>
        <v>12</v>
      </c>
      <c r="M62" s="24"/>
    </row>
    <row r="63" spans="1:13" x14ac:dyDescent="0.2">
      <c r="A63" s="144" t="inlineStr">
        <is>
          <t>Safety Theme</t>
        </is>
      </c>
      <c r="B63" s="144" t="inlineStr">
        <is>
          <t>Safety Area</t>
        </is>
      </c>
      <c r="C63" s="144" t="inlineStr">
        <is>
          <t>Safety Section</t>
        </is>
      </c>
      <c r="D63" s="144" t="inlineStr">
        <is>
          <t>Question</t>
        </is>
      </c>
      <c r="E63" s="12" t="inlineStr">
        <is>
          <t>Answer</t>
        </is>
      </c>
      <c r="F63" s="144" t="inlineStr">
        <is>
          <t>Comments</t>
        </is>
      </c>
      <c r="G63" s="144" t="inlineStr">
        <is>
          <t xml:space="preserve">Weight </t>
        </is>
      </c>
      <c r="H63" s="144" t="inlineStr">
        <is>
          <t>Score</t>
        </is>
      </c>
      <c r="I63" s="144" t="inlineStr">
        <is>
          <r>
            <t xml:space="preserve">Educational Institutional Type </t>
          </r>
          <r>
            <rPr>
              <i/>
              <sz val="10"/>
              <color rgb="FFFFFFFF"/>
              <rFont val="Calibri"/>
              <scheme val="minor"/>
            </rPr>
            <t>(Early Childhood, Primary, Secondary, Tertiary)</t>
          </r>
        </is>
      </c>
      <c r="J63" s="144"/>
      <c r="K63" s="144"/>
      <c r="L63" s="144"/>
      <c r="M63" s="144" t="inlineStr">
        <is>
          <t>Critical Standard</t>
        </is>
      </c>
    </row>
    <row r="64" spans="1:13" x14ac:dyDescent="0.2">
      <c r="A64" s="144"/>
      <c r="B64" s="144"/>
      <c r="C64" s="144"/>
      <c r="D64" s="144"/>
      <c r="E64" s="12" t="inlineStr">
        <is>
          <t>(Yes/No)</t>
        </is>
      </c>
      <c r="F64" s="144"/>
      <c r="G64" s="144"/>
      <c r="H64" s="144"/>
      <c r="I64" s="144"/>
      <c r="J64" s="144"/>
      <c r="K64" s="144"/>
      <c r="L64" s="144"/>
      <c r="M64" s="144"/>
    </row>
    <row r="65" spans="1:13" ht="28" x14ac:dyDescent="0.2">
      <c r="A65" s="4">
        <v>1</v>
      </c>
      <c r="B65" s="4">
        <v>1.5</v>
      </c>
      <c r="C65" s="4" t="inlineStr">
        <is>
          <t>Medical emergencies</t>
        </is>
      </c>
      <c r="D65" s="3" t="inlineStr">
        <is>
          <r>
            <t>47)</t>
          </r>
          <r>
            <rPr>
              <sz val="7"/>
              <color theme="1"/>
              <rFont val="Times New Roman"/>
            </rPr>
            <t xml:space="preserve">   </t>
          </r>
          <r>
            <rPr>
              <sz val="10"/>
              <color theme="1"/>
              <rFont val="Calibri"/>
              <scheme val="minor"/>
            </rPr>
            <t>Is there a programme for the prevention and detection of allergens, such as mould and dust at schools?</t>
          </r>
        </is>
      </c>
      <c r="E65" s="4"/>
      <c r="F65" s="14"/>
      <c r="G65" s="4">
        <v>4</v>
      </c>
      <c r="H65" s="4">
        <f>SUM(E65*G65)</f>
        <v>0</v>
      </c>
      <c r="I65" s="84" t="inlineStr">
        <is>
          <t>x</t>
        </is>
      </c>
      <c r="J65" s="84" t="inlineStr">
        <is>
          <t>x</t>
        </is>
      </c>
      <c r="K65" s="84" t="inlineStr">
        <is>
          <t>x</t>
        </is>
      </c>
      <c r="L65" s="84" t="inlineStr">
        <is>
          <t>x</t>
        </is>
      </c>
      <c r="M65" s="4"/>
    </row>
    <row r="66" spans="1:13" ht="28" x14ac:dyDescent="0.2">
      <c r="A66" s="4">
        <v>1</v>
      </c>
      <c r="B66" s="4">
        <v>1.5</v>
      </c>
      <c r="C66" s="4" t="inlineStr">
        <is>
          <t>Medical emergencies</t>
        </is>
      </c>
      <c r="D66" s="3" t="inlineStr">
        <is>
          <r>
            <t>48)</t>
          </r>
          <r>
            <rPr>
              <sz val="7"/>
              <color theme="1"/>
              <rFont val="Times New Roman"/>
            </rPr>
            <t xml:space="preserve">   </t>
          </r>
          <r>
            <rPr>
              <sz val="10"/>
              <color theme="1"/>
              <rFont val="Calibri"/>
              <scheme val="minor"/>
            </rPr>
            <t xml:space="preserve">Do you have a dedicated nurse and/or health care provider on-staff?  </t>
          </r>
        </is>
      </c>
      <c r="E66" s="4">
        <v>1</v>
      </c>
      <c r="F66" s="14" t="inlineStr">
        <is>
          <t>Clinic nurse is available upon request</t>
        </is>
      </c>
      <c r="G66" s="4">
        <v>3</v>
      </c>
      <c r="H66" s="4">
        <f t="shared" ref="H66:H78" si="5">SUM(E66*G66)</f>
        <v>3</v>
      </c>
      <c r="I66" s="84" t="inlineStr">
        <is>
          <t>x</t>
        </is>
      </c>
      <c r="J66" s="84" t="inlineStr">
        <is>
          <t>x</t>
        </is>
      </c>
      <c r="K66" s="84" t="inlineStr">
        <is>
          <t>x</t>
        </is>
      </c>
      <c r="L66" s="84" t="inlineStr">
        <is>
          <t>x</t>
        </is>
      </c>
      <c r="M66" s="4"/>
    </row>
    <row r="67" spans="1:13" ht="36" customHeight="1" x14ac:dyDescent="0.2">
      <c r="A67" s="4">
        <v>1</v>
      </c>
      <c r="B67" s="4">
        <v>1.5</v>
      </c>
      <c r="C67" s="4" t="inlineStr">
        <is>
          <t>Medical emergencies</t>
        </is>
      </c>
      <c r="D67" s="3" t="inlineStr">
        <is>
          <r>
            <t>49)</t>
          </r>
          <r>
            <rPr>
              <sz val="7"/>
              <color theme="1"/>
              <rFont val="Times New Roman"/>
            </rPr>
            <t xml:space="preserve">   </t>
          </r>
          <r>
            <rPr>
              <sz val="10"/>
              <color theme="1"/>
              <rFont val="Calibri"/>
              <scheme val="minor"/>
            </rPr>
            <t xml:space="preserve">Is the nurse or health care provider on staff full-time?  </t>
          </r>
        </is>
      </c>
      <c r="E67" s="4"/>
      <c r="F67" s="14"/>
      <c r="G67" s="4">
        <v>3</v>
      </c>
      <c r="H67" s="4">
        <f t="shared" si="5"/>
        <v>0</v>
      </c>
      <c r="I67" s="4"/>
      <c r="J67" s="4"/>
      <c r="K67" s="84" t="inlineStr">
        <is>
          <t>X</t>
        </is>
      </c>
      <c r="L67" s="84" t="inlineStr">
        <is>
          <t>x</t>
        </is>
      </c>
      <c r="M67" s="4"/>
    </row>
    <row r="68" spans="1:13" ht="42" x14ac:dyDescent="0.2">
      <c r="A68" s="4">
        <v>1</v>
      </c>
      <c r="B68" s="4">
        <v>1.5</v>
      </c>
      <c r="C68" s="4" t="inlineStr">
        <is>
          <t>Medical emergencies</t>
        </is>
      </c>
      <c r="D68" s="3" t="inlineStr">
        <is>
          <r>
            <t>50)</t>
          </r>
          <r>
            <rPr>
              <sz val="7"/>
              <color theme="1"/>
              <rFont val="Times New Roman"/>
            </rPr>
            <t xml:space="preserve">   </t>
          </r>
          <r>
            <rPr>
              <sz val="10"/>
              <color theme="1"/>
              <rFont val="Calibri"/>
              <scheme val="minor"/>
            </rPr>
            <t>If a nurse or health care provider is not on staff, does the school have immediate access to a dedicated nurse and/or health care provider for emergencies?</t>
          </r>
        </is>
      </c>
      <c r="E68" s="4">
        <v>1</v>
      </c>
      <c r="F68" s="14" t="inlineStr">
        <is>
          <t>Clinic nurse is located next door with the Police station</t>
        </is>
      </c>
      <c r="G68" s="4">
        <v>3</v>
      </c>
      <c r="H68" s="4">
        <f t="shared" si="5"/>
        <v>3</v>
      </c>
      <c r="I68" s="84" t="inlineStr">
        <is>
          <t>x</t>
        </is>
      </c>
      <c r="J68" s="84" t="inlineStr">
        <is>
          <t>x</t>
        </is>
      </c>
      <c r="K68" s="84" t="inlineStr">
        <is>
          <t>x</t>
        </is>
      </c>
      <c r="L68" s="84" t="inlineStr">
        <is>
          <t>x</t>
        </is>
      </c>
      <c r="M68" s="4"/>
    </row>
    <row r="69" spans="1:13" ht="42" x14ac:dyDescent="0.2">
      <c r="A69" s="4">
        <v>1</v>
      </c>
      <c r="B69" s="4">
        <v>1.6</v>
      </c>
      <c r="C69" s="4" t="inlineStr">
        <is>
          <t>Medical emergencies</t>
        </is>
      </c>
      <c r="D69" s="3" t="inlineStr">
        <is>
          <r>
            <t>51)</t>
          </r>
          <r>
            <rPr>
              <sz val="7"/>
              <color theme="1"/>
              <rFont val="Times New Roman"/>
            </rPr>
            <t xml:space="preserve">   </t>
          </r>
          <r>
            <rPr>
              <sz val="10"/>
              <color theme="1"/>
              <rFont val="Calibri"/>
              <scheme val="minor"/>
            </rPr>
            <t xml:space="preserve">Are students and staff encouraged to report potential hazards or contaminants near to the school to the principal or designee/supervision?  </t>
          </r>
        </is>
      </c>
      <c r="E69" s="4">
        <v>1</v>
      </c>
      <c r="F69" s="14"/>
      <c r="G69" s="4">
        <v>5</v>
      </c>
      <c r="H69" s="4">
        <f t="shared" si="5"/>
        <v>5</v>
      </c>
      <c r="I69" s="84" t="inlineStr">
        <is>
          <t>x</t>
        </is>
      </c>
      <c r="J69" s="84" t="inlineStr">
        <is>
          <t>x</t>
        </is>
      </c>
      <c r="K69" s="84" t="inlineStr">
        <is>
          <t>x</t>
        </is>
      </c>
      <c r="L69" s="84" t="inlineStr">
        <is>
          <t>x</t>
        </is>
      </c>
      <c r="M69" s="4"/>
    </row>
    <row r="70" spans="1:13" ht="28" x14ac:dyDescent="0.2">
      <c r="A70" s="4">
        <v>1</v>
      </c>
      <c r="B70" s="4">
        <v>1.5</v>
      </c>
      <c r="C70" s="4" t="inlineStr">
        <is>
          <t>Medical emergencies</t>
        </is>
      </c>
      <c r="D70" s="3" t="inlineStr">
        <is>
          <r>
            <t>52)</t>
          </r>
          <r>
            <rPr>
              <sz val="7"/>
              <color theme="1"/>
              <rFont val="Times New Roman"/>
            </rPr>
            <t xml:space="preserve">   </t>
          </r>
          <r>
            <rPr>
              <sz val="10"/>
              <color theme="1"/>
              <rFont val="Calibri"/>
              <scheme val="minor"/>
            </rPr>
            <t xml:space="preserve">Has the school made provisions for the rapid transportation of injured staff or students to a hospital or health care facility? </t>
          </r>
        </is>
      </c>
      <c r="E70" s="4">
        <v>1</v>
      </c>
      <c r="F70" s="14" t="inlineStr">
        <is>
          <t>School will contact clinic for transportation or ambulance</t>
        </is>
      </c>
      <c r="G70" s="4">
        <v>5</v>
      </c>
      <c r="H70" s="4">
        <f t="shared" si="5"/>
        <v>5</v>
      </c>
      <c r="I70" s="84" t="inlineStr">
        <is>
          <t>x</t>
        </is>
      </c>
      <c r="J70" s="84" t="inlineStr">
        <is>
          <t>x</t>
        </is>
      </c>
      <c r="K70" s="84" t="inlineStr">
        <is>
          <t>x</t>
        </is>
      </c>
      <c r="L70" s="84" t="inlineStr">
        <is>
          <t>x</t>
        </is>
      </c>
      <c r="M70" s="4"/>
    </row>
    <row r="71" spans="1:13" ht="28" x14ac:dyDescent="0.2">
      <c r="A71" s="4">
        <v>3</v>
      </c>
      <c r="B71" s="4">
        <v>3.3</v>
      </c>
      <c r="C71" s="4" t="inlineStr">
        <is>
          <t>Medical emergencies</t>
        </is>
      </c>
      <c r="D71" s="3" t="inlineStr">
        <is>
          <r>
            <t>53)</t>
          </r>
          <r>
            <rPr>
              <sz val="7"/>
              <color theme="1"/>
              <rFont val="Times New Roman"/>
            </rPr>
            <t xml:space="preserve">   </t>
          </r>
          <r>
            <rPr>
              <sz val="10"/>
              <color theme="1"/>
              <rFont val="Calibri"/>
              <scheme val="minor"/>
            </rPr>
            <t>Has the school posted emergency numbers at visible locations next to their phones?</t>
          </r>
        </is>
      </c>
      <c r="E71" s="4">
        <v>1</v>
      </c>
      <c r="F71" s="14"/>
      <c r="G71" s="4">
        <v>5</v>
      </c>
      <c r="H71" s="4">
        <f t="shared" si="5"/>
        <v>5</v>
      </c>
      <c r="I71" s="84" t="inlineStr">
        <is>
          <t>x</t>
        </is>
      </c>
      <c r="J71" s="84" t="inlineStr">
        <is>
          <t>x</t>
        </is>
      </c>
      <c r="K71" s="84" t="inlineStr">
        <is>
          <t>x</t>
        </is>
      </c>
      <c r="L71" s="84" t="inlineStr">
        <is>
          <t>x</t>
        </is>
      </c>
      <c r="M71" s="85" t="inlineStr">
        <is>
          <t>X</t>
        </is>
      </c>
    </row>
    <row r="72" spans="1:13" ht="28" x14ac:dyDescent="0.2">
      <c r="A72" s="4">
        <v>1</v>
      </c>
      <c r="B72" s="4">
        <v>1.4</v>
      </c>
      <c r="C72" s="4" t="inlineStr">
        <is>
          <t>Medical emergencies</t>
        </is>
      </c>
      <c r="D72" s="3" t="inlineStr">
        <is>
          <r>
            <t>54)</t>
          </r>
          <r>
            <rPr>
              <sz val="7"/>
              <color theme="1"/>
              <rFont val="Times New Roman"/>
            </rPr>
            <t xml:space="preserve">   </t>
          </r>
          <r>
            <rPr>
              <sz val="10"/>
              <color theme="1"/>
              <rFont val="Calibri"/>
              <scheme val="minor"/>
            </rPr>
            <t>Do students use the services of on, or off-campus food vendors? If no food service, skip to question # 59</t>
          </r>
        </is>
      </c>
      <c r="E72" s="4">
        <v>1</v>
      </c>
      <c r="F72" s="14"/>
      <c r="G72" s="42"/>
      <c r="H72" s="42"/>
      <c r="I72" s="4"/>
      <c r="J72" s="84" t="inlineStr">
        <is>
          <t>x</t>
        </is>
      </c>
      <c r="K72" s="84" t="inlineStr">
        <is>
          <t>x</t>
        </is>
      </c>
      <c r="L72" s="84" t="inlineStr">
        <is>
          <t>x</t>
        </is>
      </c>
      <c r="M72" s="4"/>
    </row>
    <row r="73" spans="1:13" ht="28" x14ac:dyDescent="0.2">
      <c r="A73" s="4">
        <v>1</v>
      </c>
      <c r="B73" s="4">
        <v>1.4</v>
      </c>
      <c r="C73" s="4" t="inlineStr">
        <is>
          <t>Medical emergencies</t>
        </is>
      </c>
      <c r="D73" s="3" t="inlineStr">
        <is>
          <r>
            <t>55)</t>
          </r>
          <r>
            <rPr>
              <sz val="7"/>
              <color theme="1"/>
              <rFont val="Times New Roman"/>
            </rPr>
            <t xml:space="preserve">   </t>
          </r>
          <r>
            <rPr>
              <sz val="10"/>
              <color theme="1"/>
              <rFont val="Calibri"/>
              <scheme val="minor"/>
            </rPr>
            <t>Are the kitchen/eating area/cafeteria well maintained and kept clean for the food service?</t>
          </r>
        </is>
      </c>
      <c r="E73" s="4"/>
      <c r="F73" s="14" t="inlineStr">
        <is>
          <t>The kitchen counter top, sink and cupboards are in bad shape with water damage. Requires major repair</t>
        </is>
      </c>
      <c r="G73" s="4">
        <v>3</v>
      </c>
      <c r="H73" s="4">
        <f t="shared" si="5"/>
        <v>0</v>
      </c>
      <c r="I73" s="4"/>
      <c r="J73" s="84" t="inlineStr">
        <is>
          <t>x</t>
        </is>
      </c>
      <c r="K73" s="84" t="inlineStr">
        <is>
          <t>x</t>
        </is>
      </c>
      <c r="L73" s="84" t="inlineStr">
        <is>
          <t>x</t>
        </is>
      </c>
      <c r="M73" s="4"/>
    </row>
    <row r="74" spans="1:13" ht="42" x14ac:dyDescent="0.2">
      <c r="A74" s="4">
        <v>1</v>
      </c>
      <c r="B74" s="4">
        <v>1.4</v>
      </c>
      <c r="C74" s="4" t="inlineStr">
        <is>
          <t>Medical emergencies</t>
        </is>
      </c>
      <c r="D74" s="3" t="inlineStr">
        <is>
          <r>
            <t>56)</t>
          </r>
          <r>
            <rPr>
              <sz val="7"/>
              <color theme="1"/>
              <rFont val="Times New Roman"/>
            </rPr>
            <t xml:space="preserve">   </t>
          </r>
          <r>
            <rPr>
              <sz val="10"/>
              <color theme="1"/>
              <rFont val="Calibri"/>
              <scheme val="minor"/>
            </rPr>
            <t>Is there a designated food storage area that provides adequate storage space and is secured?</t>
          </r>
        </is>
      </c>
      <c r="E74" s="4">
        <v>1</v>
      </c>
      <c r="F74" s="14" t="inlineStr">
        <is>
          <t>The dry foods used in the kitchen are stored in a cupboard. The kitchen has no wall mounted cabinets. Cabinets should be installed above kitchen counter for additional storage.</t>
        </is>
      </c>
      <c r="G74" s="4">
        <v>3</v>
      </c>
      <c r="H74" s="4">
        <f t="shared" si="5"/>
        <v>3</v>
      </c>
      <c r="I74" s="4"/>
      <c r="J74" s="84" t="inlineStr">
        <is>
          <t>x</t>
        </is>
      </c>
      <c r="K74" s="84" t="inlineStr">
        <is>
          <t>x</t>
        </is>
      </c>
      <c r="L74" s="84" t="inlineStr">
        <is>
          <t>x</t>
        </is>
      </c>
      <c r="M74" s="4"/>
    </row>
    <row r="75" spans="1:13" ht="28" x14ac:dyDescent="0.2">
      <c r="A75" s="4">
        <v>1</v>
      </c>
      <c r="B75" s="4">
        <v>1.4</v>
      </c>
      <c r="C75" s="4" t="inlineStr">
        <is>
          <t>Medical emergencies</t>
        </is>
      </c>
      <c r="D75" s="3" t="inlineStr">
        <is>
          <r>
            <t>57)</t>
          </r>
          <r>
            <rPr>
              <sz val="7"/>
              <color theme="1"/>
              <rFont val="Times New Roman"/>
            </rPr>
            <t xml:space="preserve">   </t>
          </r>
          <r>
            <rPr>
              <sz val="10"/>
              <color theme="1"/>
              <rFont val="Calibri"/>
              <scheme val="minor"/>
            </rPr>
            <t>Is a there fire suppression located within or in proximity to the kitchen/eating area/cafeteria?</t>
          </r>
        </is>
      </c>
      <c r="E75" s="4"/>
      <c r="F75" s="14"/>
      <c r="G75" s="4">
        <v>5</v>
      </c>
      <c r="H75" s="4">
        <f t="shared" si="5"/>
        <v>0</v>
      </c>
      <c r="I75" s="4"/>
      <c r="J75" s="84" t="inlineStr">
        <is>
          <t>x</t>
        </is>
      </c>
      <c r="K75" s="84" t="inlineStr">
        <is>
          <t>x</t>
        </is>
      </c>
      <c r="L75" s="84" t="inlineStr">
        <is>
          <t>x</t>
        </is>
      </c>
      <c r="M75" s="4"/>
    </row>
    <row r="76" spans="1:13" ht="28" x14ac:dyDescent="0.2">
      <c r="A76" s="4">
        <v>1</v>
      </c>
      <c r="B76" s="4">
        <v>1.4</v>
      </c>
      <c r="C76" s="4" t="inlineStr">
        <is>
          <t>Medical emergencies</t>
        </is>
      </c>
      <c r="D76" s="3" t="inlineStr">
        <is>
          <r>
            <t>58)</t>
          </r>
          <r>
            <rPr>
              <sz val="7"/>
              <color theme="1"/>
              <rFont val="Times New Roman"/>
            </rPr>
            <t xml:space="preserve">   </t>
          </r>
          <r>
            <rPr>
              <sz val="10"/>
              <color theme="1"/>
              <rFont val="Calibri"/>
              <scheme val="minor"/>
            </rPr>
            <t>Is the food service area regularly inspected for signs of rodents and other pests?</t>
          </r>
        </is>
      </c>
      <c r="E76" s="4">
        <v>1</v>
      </c>
      <c r="F76" s="14"/>
      <c r="G76" s="4">
        <v>5</v>
      </c>
      <c r="H76" s="4">
        <f t="shared" si="5"/>
        <v>5</v>
      </c>
      <c r="I76" s="4"/>
      <c r="J76" s="84" t="inlineStr">
        <is>
          <t>x</t>
        </is>
      </c>
      <c r="K76" s="84" t="inlineStr">
        <is>
          <t>x</t>
        </is>
      </c>
      <c r="L76" s="84" t="inlineStr">
        <is>
          <t>x</t>
        </is>
      </c>
      <c r="M76" s="4"/>
    </row>
    <row r="77" spans="1:13" ht="28" x14ac:dyDescent="0.2">
      <c r="A77" s="4">
        <v>1</v>
      </c>
      <c r="B77" s="4">
        <v>1.4</v>
      </c>
      <c r="C77" s="4" t="inlineStr">
        <is>
          <t>Medical emergencies</t>
        </is>
      </c>
      <c r="D77" s="3" t="inlineStr">
        <is>
          <r>
            <t>59)</t>
          </r>
          <r>
            <rPr>
              <sz val="7"/>
              <color theme="1"/>
              <rFont val="Times New Roman"/>
            </rPr>
            <t xml:space="preserve">   </t>
          </r>
          <r>
            <rPr>
              <sz val="10"/>
              <color theme="1"/>
              <rFont val="Calibri"/>
              <scheme val="minor"/>
            </rPr>
            <t xml:space="preserve">Does the school oversee or interact with the personnel providing food services at your educational facility? </t>
          </r>
          <r>
            <rPr>
              <b/>
              <sz val="10"/>
              <color theme="1"/>
              <rFont val="Calibri"/>
              <scheme val="minor"/>
            </rPr>
            <t xml:space="preserve"> </t>
          </r>
        </is>
      </c>
      <c r="E77" s="4">
        <v>1</v>
      </c>
      <c r="F77" s="14"/>
      <c r="G77" s="4">
        <v>4</v>
      </c>
      <c r="H77" s="4">
        <f t="shared" si="5"/>
        <v>4</v>
      </c>
      <c r="I77" s="4"/>
      <c r="J77" s="84" t="inlineStr">
        <is>
          <t>x</t>
        </is>
      </c>
      <c r="K77" s="84" t="inlineStr">
        <is>
          <t>x</t>
        </is>
      </c>
      <c r="L77" s="84" t="inlineStr">
        <is>
          <t>x</t>
        </is>
      </c>
      <c r="M77" s="4"/>
    </row>
    <row r="78" spans="1:13" ht="56" x14ac:dyDescent="0.2">
      <c r="A78" s="4">
        <v>1</v>
      </c>
      <c r="B78" s="4">
        <v>1.4</v>
      </c>
      <c r="C78" s="4" t="inlineStr">
        <is>
          <t>Medical emergencies</t>
        </is>
      </c>
      <c r="D78" s="3" t="inlineStr">
        <is>
          <r>
            <t>60)</t>
          </r>
          <r>
            <rPr>
              <sz val="7"/>
              <color theme="1"/>
              <rFont val="Times New Roman"/>
            </rPr>
            <t xml:space="preserve">   </t>
          </r>
          <r>
            <rPr>
              <sz val="10"/>
              <color theme="1"/>
              <rFont val="Calibri"/>
              <scheme val="minor"/>
            </rPr>
            <t xml:space="preserve">Do the vendors providing food to students and staff have to comply with all applicable laws and regulations related to food management and handling prior to serving the school’s population?  </t>
          </r>
        </is>
      </c>
      <c r="E78" s="4">
        <v>1</v>
      </c>
      <c r="F78" s="14"/>
      <c r="G78" s="4">
        <v>5</v>
      </c>
      <c r="H78" s="4">
        <f t="shared" si="5"/>
        <v>5</v>
      </c>
      <c r="I78" s="4"/>
      <c r="J78" s="84" t="inlineStr">
        <is>
          <t>x</t>
        </is>
      </c>
      <c r="K78" s="84" t="inlineStr">
        <is>
          <t>x</t>
        </is>
      </c>
      <c r="L78" s="84" t="inlineStr">
        <is>
          <t>x</t>
        </is>
      </c>
      <c r="M78" s="4"/>
    </row>
    <row r="79" spans="1:13" x14ac:dyDescent="0.2">
      <c r="A79" s="145" t="inlineStr">
        <is>
          <t>MAXIMUM POINTS ACHIEVABLE</t>
        </is>
      </c>
      <c r="B79" s="145"/>
      <c r="C79" s="145"/>
      <c r="D79" s="145"/>
      <c r="E79" s="145"/>
      <c r="F79" s="145"/>
      <c r="G79" s="13">
        <v>53</v>
      </c>
      <c r="H79" s="27"/>
      <c r="I79" s="25">
        <v>25</v>
      </c>
      <c r="J79" s="25">
        <v>50</v>
      </c>
      <c r="K79" s="25">
        <v>53</v>
      </c>
      <c r="L79" s="25">
        <v>53</v>
      </c>
      <c r="M79" s="25"/>
    </row>
    <row r="80" spans="1:13" x14ac:dyDescent="0.2">
      <c r="A80" s="145" t="inlineStr">
        <is>
          <t>POINTS ACHIEVED</t>
        </is>
      </c>
      <c r="B80" s="145"/>
      <c r="C80" s="145"/>
      <c r="D80" s="145"/>
      <c r="E80" s="145"/>
      <c r="F80" s="145"/>
      <c r="G80" s="13"/>
      <c r="H80" s="26"/>
      <c r="I80" s="24">
        <f>SUM(H65:H66)+SUM(H68:H71)</f>
        <v>21</v>
      </c>
      <c r="J80" s="24">
        <f>SUM(H65:H66)+SUM(H68:H78)</f>
        <v>38</v>
      </c>
      <c r="K80" s="24">
        <f>SUM(H65:H78)</f>
        <v>38</v>
      </c>
      <c r="L80" s="24">
        <f>SUM(H65:H78)</f>
        <v>38</v>
      </c>
      <c r="M80" s="24"/>
    </row>
    <row r="81" spans="1:13" x14ac:dyDescent="0.2">
      <c r="A81" s="56"/>
      <c r="B81" s="56"/>
      <c r="C81" s="56"/>
      <c r="D81" s="56"/>
      <c r="E81" s="56"/>
      <c r="F81" s="56" t="inlineStr">
        <is>
          <t>CRITICAL STANDARDS MET</t>
        </is>
      </c>
      <c r="G81" s="13"/>
      <c r="H81" s="26"/>
      <c r="J81" s="22"/>
      <c r="K81" s="22"/>
      <c r="L81" s="23"/>
      <c r="M81" s="22" t="str">
        <f t="shared" ref="M81" si="6">IF($E$71=1,"Yes","No")</f>
        <v>Yes</v>
      </c>
    </row>
    <row r="82" spans="1:13" x14ac:dyDescent="0.2">
      <c r="A82" s="144" t="inlineStr">
        <is>
          <t>Safety Theme</t>
        </is>
      </c>
      <c r="B82" s="144" t="inlineStr">
        <is>
          <t>Safety Area</t>
        </is>
      </c>
      <c r="C82" s="144" t="inlineStr">
        <is>
          <t>Safety Section</t>
        </is>
      </c>
      <c r="D82" s="144" t="inlineStr">
        <is>
          <t>Question</t>
        </is>
      </c>
      <c r="E82" s="12" t="inlineStr">
        <is>
          <t>Answer</t>
        </is>
      </c>
      <c r="F82" s="144" t="inlineStr">
        <is>
          <t>Comments</t>
        </is>
      </c>
      <c r="G82" s="144" t="inlineStr">
        <is>
          <t xml:space="preserve">Weight </t>
        </is>
      </c>
      <c r="H82" s="144" t="inlineStr">
        <is>
          <t>Score</t>
        </is>
      </c>
      <c r="I82" s="144" t="inlineStr">
        <is>
          <r>
            <t xml:space="preserve">Educational Institutional Type </t>
          </r>
          <r>
            <rPr>
              <i/>
              <sz val="10"/>
              <color rgb="FFFFFFFF"/>
              <rFont val="Calibri"/>
              <scheme val="minor"/>
            </rPr>
            <t>(Early Childhood, Primary, Secondary, Tertiary)</t>
          </r>
        </is>
      </c>
      <c r="J82" s="144"/>
      <c r="K82" s="144"/>
      <c r="L82" s="144"/>
      <c r="M82" s="144" t="inlineStr">
        <is>
          <t>Critical Standard</t>
        </is>
      </c>
    </row>
    <row r="83" spans="1:13" x14ac:dyDescent="0.2">
      <c r="A83" s="144"/>
      <c r="B83" s="144"/>
      <c r="C83" s="144"/>
      <c r="D83" s="144"/>
      <c r="E83" s="12" t="inlineStr">
        <is>
          <t>(Yes/No)</t>
        </is>
      </c>
      <c r="F83" s="144"/>
      <c r="G83" s="144"/>
      <c r="H83" s="144"/>
      <c r="I83" s="144"/>
      <c r="J83" s="144"/>
      <c r="K83" s="144"/>
      <c r="L83" s="144"/>
      <c r="M83" s="144"/>
    </row>
    <row r="84" spans="1:13" ht="32" x14ac:dyDescent="0.2">
      <c r="A84" s="4">
        <v>4</v>
      </c>
      <c r="B84" s="4">
        <v>4.0999999999999996</v>
      </c>
      <c r="C84" s="4" t="inlineStr">
        <is>
          <t>Physical Plant</t>
        </is>
      </c>
      <c r="D84" s="15" t="inlineStr">
        <is>
          <t xml:space="preserve">61)   Has the physical plant and grounds been evaluated for the presence of various hazards[1]?   </t>
        </is>
      </c>
      <c r="E84" s="4">
        <v>1</v>
      </c>
      <c r="F84" s="14"/>
      <c r="G84" s="4">
        <v>5</v>
      </c>
      <c r="H84" s="4">
        <f>SUM(E84*G84)</f>
        <v>5</v>
      </c>
      <c r="I84" s="84" t="inlineStr">
        <is>
          <t>x</t>
        </is>
      </c>
      <c r="J84" s="84" t="inlineStr">
        <is>
          <t>x</t>
        </is>
      </c>
      <c r="K84" s="84" t="inlineStr">
        <is>
          <t>x</t>
        </is>
      </c>
      <c r="L84" s="84" t="inlineStr">
        <is>
          <t>x</t>
        </is>
      </c>
      <c r="M84" s="4"/>
    </row>
    <row r="85" spans="1:13" ht="42" x14ac:dyDescent="0.2">
      <c r="A85" s="4">
        <v>4</v>
      </c>
      <c r="B85" s="4">
        <v>4.0999999999999996</v>
      </c>
      <c r="C85" s="4" t="inlineStr">
        <is>
          <t>Physical Plant</t>
        </is>
      </c>
      <c r="D85" s="3" t="inlineStr">
        <is>
          <r>
            <t>62)</t>
          </r>
          <r>
            <rPr>
              <sz val="7"/>
              <color theme="1"/>
              <rFont val="Times New Roman"/>
            </rPr>
            <t xml:space="preserve">   </t>
          </r>
          <r>
            <rPr>
              <sz val="10"/>
              <color theme="1"/>
              <rFont val="Calibri"/>
              <scheme val="minor"/>
            </rPr>
            <t>[Pre-school &amp; Primary]: If playground equipment is present, is there a maintenance programme in place for the upkeep and maintenance of the equipment?</t>
          </r>
        </is>
      </c>
      <c r="E85" s="4"/>
      <c r="F85" s="14" t="inlineStr">
        <is>
          <t>There is only one playground device on the compound. The others were derelict and removed from the school.</t>
        </is>
      </c>
      <c r="G85" s="4">
        <v>4</v>
      </c>
      <c r="H85" s="4">
        <f t="shared" ref="H85:H114" si="7">SUM(E85*G85)</f>
        <v>0</v>
      </c>
      <c r="I85" s="84" t="inlineStr">
        <is>
          <t>X</t>
        </is>
      </c>
      <c r="J85" s="84" t="inlineStr">
        <is>
          <t>X</t>
        </is>
      </c>
      <c r="K85" s="4"/>
      <c r="L85" s="4"/>
      <c r="M85" s="4"/>
    </row>
    <row r="86" spans="1:13" ht="32" x14ac:dyDescent="0.2">
      <c r="A86" s="4">
        <v>4</v>
      </c>
      <c r="B86" s="4">
        <v>4.0999999999999996</v>
      </c>
      <c r="C86" s="4" t="inlineStr">
        <is>
          <t>Physical Plant</t>
        </is>
      </c>
      <c r="D86" s="15" t="inlineStr">
        <is>
          <t>63)   Have you taken steps to ensure that your school is earthquake safe[2]?</t>
        </is>
      </c>
      <c r="E86" s="4"/>
      <c r="F86" s="14" t="inlineStr">
        <is>
          <t>They lack storage space; boxes were stored high on book shelves</t>
        </is>
      </c>
      <c r="G86" s="4">
        <v>5</v>
      </c>
      <c r="H86" s="4">
        <f t="shared" si="7"/>
        <v>0</v>
      </c>
      <c r="I86" s="84" t="inlineStr">
        <is>
          <t>x</t>
        </is>
      </c>
      <c r="J86" s="84" t="inlineStr">
        <is>
          <t>x</t>
        </is>
      </c>
      <c r="K86" s="84" t="inlineStr">
        <is>
          <t>x</t>
        </is>
      </c>
      <c r="L86" s="84" t="inlineStr">
        <is>
          <t>x</t>
        </is>
      </c>
      <c r="M86" s="4"/>
    </row>
    <row r="87" spans="1:13" ht="42" x14ac:dyDescent="0.2">
      <c r="A87" s="4">
        <v>4</v>
      </c>
      <c r="B87" s="4">
        <v>4.0999999999999996</v>
      </c>
      <c r="C87" s="4" t="inlineStr">
        <is>
          <t>Physical Plant</t>
        </is>
      </c>
      <c r="D87" s="3" t="inlineStr">
        <is>
          <r>
            <t>64)</t>
          </r>
          <r>
            <rPr>
              <sz val="7"/>
              <color theme="1"/>
              <rFont val="Times New Roman"/>
            </rPr>
            <t xml:space="preserve">   </t>
          </r>
          <r>
            <rPr>
              <sz val="10"/>
              <color theme="1"/>
              <rFont val="Calibri"/>
              <scheme val="minor"/>
            </rPr>
            <t>Has the school been assessed for structural integrity and soundness to minimize exposure of persons to risks to bodily injury?  If so, when it was last assessed and/or inspected.</t>
          </r>
        </is>
      </c>
      <c r="E87" s="4">
        <v>1</v>
      </c>
      <c r="F87" s="14" t="inlineStr">
        <is>
          <t>Infrasatructure Department conducted an assessment. Works are scheduled to undertaken during the summer break._x000D_Inspector to get confirmation of works to be done.</t>
        </is>
      </c>
      <c r="G87" s="4">
        <v>5</v>
      </c>
      <c r="H87" s="4">
        <f t="shared" si="7"/>
        <v>5</v>
      </c>
      <c r="I87" s="84" t="inlineStr">
        <is>
          <t>x</t>
        </is>
      </c>
      <c r="J87" s="84" t="inlineStr">
        <is>
          <t>x</t>
        </is>
      </c>
      <c r="K87" s="84" t="inlineStr">
        <is>
          <t>x</t>
        </is>
      </c>
      <c r="L87" s="84" t="inlineStr">
        <is>
          <t>x</t>
        </is>
      </c>
      <c r="M87" s="85" t="inlineStr">
        <is>
          <t>x</t>
        </is>
      </c>
    </row>
    <row r="88" spans="1:13" ht="28" x14ac:dyDescent="0.2">
      <c r="A88" s="4">
        <v>4</v>
      </c>
      <c r="B88" s="4">
        <v>4.0999999999999996</v>
      </c>
      <c r="C88" s="4" t="inlineStr">
        <is>
          <t>Physical Plant</t>
        </is>
      </c>
      <c r="D88" s="3" t="inlineStr">
        <is>
          <r>
            <t>65)</t>
          </r>
          <r>
            <rPr>
              <sz val="7"/>
              <color theme="1"/>
              <rFont val="Times New Roman"/>
            </rPr>
            <t xml:space="preserve">   </t>
          </r>
          <r>
            <rPr>
              <sz val="10"/>
              <color theme="1"/>
              <rFont val="Calibri"/>
              <scheme val="minor"/>
            </rPr>
            <t xml:space="preserve">Is a regular maintenance programme in place to ensure that the school rooms are kept in a clean state? </t>
          </r>
        </is>
      </c>
      <c r="E88" s="4">
        <v>1</v>
      </c>
      <c r="F88" s="14" t="inlineStr">
        <is>
          <t>Cleaners only focused on the cleaning of classroom and offices. More work is needed in the upkeep and cleanliness of the school compound.</t>
        </is>
      </c>
      <c r="G88" s="4">
        <v>4</v>
      </c>
      <c r="H88" s="4">
        <f t="shared" si="7"/>
        <v>4</v>
      </c>
      <c r="I88" s="84" t="inlineStr">
        <is>
          <t>x</t>
        </is>
      </c>
      <c r="J88" s="84" t="inlineStr">
        <is>
          <t>x</t>
        </is>
      </c>
      <c r="K88" s="84" t="inlineStr">
        <is>
          <t>x</t>
        </is>
      </c>
      <c r="L88" s="84" t="inlineStr">
        <is>
          <t>x</t>
        </is>
      </c>
      <c r="M88" s="4"/>
    </row>
    <row r="89" spans="1:13" x14ac:dyDescent="0.2">
      <c r="A89" s="4">
        <v>4</v>
      </c>
      <c r="B89" s="4">
        <v>4.0999999999999996</v>
      </c>
      <c r="C89" s="4" t="inlineStr">
        <is>
          <t>Physical Plant</t>
        </is>
      </c>
      <c r="D89" s="3" t="inlineStr">
        <is>
          <r>
            <t>66)</t>
          </r>
          <r>
            <rPr>
              <sz val="7"/>
              <color theme="1"/>
              <rFont val="Times New Roman"/>
            </rPr>
            <t xml:space="preserve">   </t>
          </r>
          <r>
            <rPr>
              <sz val="10"/>
              <color theme="1"/>
              <rFont val="Calibri"/>
              <scheme val="minor"/>
            </rPr>
            <t>Are there policies in place to prevent overcrowding?</t>
          </r>
        </is>
      </c>
      <c r="E89" s="4">
        <v>1</v>
      </c>
      <c r="F89" s="14"/>
      <c r="G89" s="4">
        <v>4</v>
      </c>
      <c r="H89" s="4">
        <f t="shared" si="7"/>
        <v>4</v>
      </c>
      <c r="I89" s="84" t="inlineStr">
        <is>
          <t>x</t>
        </is>
      </c>
      <c r="J89" s="84" t="inlineStr">
        <is>
          <t>x</t>
        </is>
      </c>
      <c r="K89" s="84" t="inlineStr">
        <is>
          <t>x</t>
        </is>
      </c>
      <c r="L89" s="84" t="inlineStr">
        <is>
          <t>x</t>
        </is>
      </c>
      <c r="M89" s="4"/>
    </row>
    <row r="90" spans="1:13" ht="42" x14ac:dyDescent="0.2">
      <c r="A90" s="4">
        <v>4</v>
      </c>
      <c r="B90" s="4">
        <v>4.0999999999999996</v>
      </c>
      <c r="C90" s="4" t="inlineStr">
        <is>
          <t>Physical Plant</t>
        </is>
      </c>
      <c r="D90" s="3" t="inlineStr">
        <is>
          <r>
            <t>67)</t>
          </r>
          <r>
            <rPr>
              <sz val="7"/>
              <color theme="1"/>
              <rFont val="Times New Roman"/>
            </rPr>
            <t xml:space="preserve">   </t>
          </r>
          <r>
            <rPr>
              <sz val="10"/>
              <color theme="1"/>
              <rFont val="Calibri"/>
              <scheme val="minor"/>
            </rPr>
            <t xml:space="preserve">Is a regular maintenance programme in place to ensure that the school is maintained at a reasonable temperature; i.e., rooms and offices? </t>
          </r>
        </is>
      </c>
      <c r="E90" s="4">
        <v>1</v>
      </c>
      <c r="F90" s="14"/>
      <c r="G90" s="4">
        <v>3</v>
      </c>
      <c r="H90" s="4">
        <f t="shared" si="7"/>
        <v>3</v>
      </c>
      <c r="I90" s="84" t="inlineStr">
        <is>
          <t>x</t>
        </is>
      </c>
      <c r="J90" s="84" t="inlineStr">
        <is>
          <t>x</t>
        </is>
      </c>
      <c r="K90" s="84" t="inlineStr">
        <is>
          <t>x</t>
        </is>
      </c>
      <c r="L90" s="84" t="inlineStr">
        <is>
          <t>x</t>
        </is>
      </c>
      <c r="M90" s="4"/>
    </row>
    <row r="91" spans="1:13" ht="28" x14ac:dyDescent="0.2">
      <c r="A91" s="4">
        <v>4</v>
      </c>
      <c r="B91" s="4">
        <v>4.0999999999999996</v>
      </c>
      <c r="C91" s="4" t="inlineStr">
        <is>
          <t>Physical Plant</t>
        </is>
      </c>
      <c r="D91" s="3" t="inlineStr">
        <is>
          <r>
            <t>68)</t>
          </r>
          <r>
            <rPr>
              <sz val="7"/>
              <color theme="1"/>
              <rFont val="Times New Roman"/>
            </rPr>
            <t xml:space="preserve">   </t>
          </r>
          <r>
            <rPr>
              <sz val="10"/>
              <color theme="1"/>
              <rFont val="Calibri"/>
              <scheme val="minor"/>
            </rPr>
            <t xml:space="preserve">Is a regular maintenance programme in place to ensure that the school is provided with adequate ventilation? </t>
          </r>
        </is>
      </c>
      <c r="E91" s="4">
        <v>1</v>
      </c>
      <c r="F91" s="14" t="inlineStr">
        <is>
          <t>Classrooms have enough windows to allow for natural ventilation.</t>
        </is>
      </c>
      <c r="G91" s="4">
        <v>4</v>
      </c>
      <c r="H91" s="4">
        <f t="shared" si="7"/>
        <v>4</v>
      </c>
      <c r="I91" s="84" t="inlineStr">
        <is>
          <t>x</t>
        </is>
      </c>
      <c r="J91" s="84" t="inlineStr">
        <is>
          <t>x</t>
        </is>
      </c>
      <c r="K91" s="84" t="inlineStr">
        <is>
          <t>x</t>
        </is>
      </c>
      <c r="L91" s="84" t="inlineStr">
        <is>
          <t>x</t>
        </is>
      </c>
      <c r="M91" s="4"/>
    </row>
    <row r="92" spans="1:13" ht="28" x14ac:dyDescent="0.2">
      <c r="A92" s="4">
        <v>4</v>
      </c>
      <c r="B92" s="4">
        <v>4.0999999999999996</v>
      </c>
      <c r="C92" s="4" t="inlineStr">
        <is>
          <t>Physical Plant</t>
        </is>
      </c>
      <c r="D92" s="3" t="inlineStr">
        <is>
          <r>
            <t>69)</t>
          </r>
          <r>
            <rPr>
              <sz val="7"/>
              <color theme="1"/>
              <rFont val="Times New Roman"/>
            </rPr>
            <t xml:space="preserve">   </t>
          </r>
          <r>
            <rPr>
              <sz val="10"/>
              <color theme="1"/>
              <rFont val="Calibri"/>
              <scheme val="minor"/>
            </rPr>
            <t>Is a regular maintenance programme in place to ensure that the school is provided with adequate lighting?</t>
          </r>
        </is>
      </c>
      <c r="E92" s="4">
        <v>1</v>
      </c>
      <c r="F92" s="14" t="inlineStr">
        <is>
          <t>Additional lights required especially in critical areas around the perimeter of the school.</t>
        </is>
      </c>
      <c r="G92" s="4">
        <v>4</v>
      </c>
      <c r="H92" s="4">
        <f t="shared" si="7"/>
        <v>4</v>
      </c>
      <c r="I92" s="84" t="inlineStr">
        <is>
          <t>x</t>
        </is>
      </c>
      <c r="J92" s="84" t="inlineStr">
        <is>
          <t>x</t>
        </is>
      </c>
      <c r="K92" s="84" t="inlineStr">
        <is>
          <t>x</t>
        </is>
      </c>
      <c r="L92" s="84" t="inlineStr">
        <is>
          <t>X</t>
        </is>
      </c>
      <c r="M92" s="4"/>
    </row>
    <row r="93" spans="1:13" ht="42" x14ac:dyDescent="0.2">
      <c r="A93" s="4">
        <v>4</v>
      </c>
      <c r="B93" s="4">
        <v>4.4000000000000004</v>
      </c>
      <c r="C93" s="4" t="inlineStr">
        <is>
          <t>Physical Plant</t>
        </is>
      </c>
      <c r="D93" s="3" t="inlineStr">
        <is>
          <r>
            <t>70)</t>
          </r>
          <r>
            <rPr>
              <sz val="7"/>
              <color theme="1"/>
              <rFont val="Times New Roman"/>
            </rPr>
            <t xml:space="preserve">   </t>
          </r>
          <r>
            <rPr>
              <sz val="10"/>
              <color theme="1"/>
              <rFont val="Calibri"/>
              <scheme val="minor"/>
            </rPr>
            <t xml:space="preserve">Is a regular maintenance programme in place to ensure that the school is provided with effective means for draining floors and grounds? </t>
          </r>
        </is>
      </c>
      <c r="E93" s="4">
        <v>1</v>
      </c>
      <c r="F93" s="14" t="inlineStr">
        <is>
          <t>Have adequate drains to allow free flow of water from pavements and floors within the school</t>
        </is>
      </c>
      <c r="G93" s="4">
        <v>4</v>
      </c>
      <c r="H93" s="4">
        <f t="shared" si="7"/>
        <v>4</v>
      </c>
      <c r="I93" s="84" t="inlineStr">
        <is>
          <t>x</t>
        </is>
      </c>
      <c r="J93" s="84" t="inlineStr">
        <is>
          <t>x</t>
        </is>
      </c>
      <c r="K93" s="84" t="inlineStr">
        <is>
          <t>x</t>
        </is>
      </c>
      <c r="L93" s="84" t="inlineStr">
        <is>
          <t>x</t>
        </is>
      </c>
      <c r="M93" s="4"/>
    </row>
    <row r="94" spans="1:13" ht="28" x14ac:dyDescent="0.2">
      <c r="A94" s="4">
        <v>4</v>
      </c>
      <c r="B94" s="4">
        <v>4.0999999999999996</v>
      </c>
      <c r="C94" s="4" t="inlineStr">
        <is>
          <t>Physical Plant</t>
        </is>
      </c>
      <c r="D94" s="3" t="inlineStr">
        <is>
          <r>
            <t>71)</t>
          </r>
          <r>
            <rPr>
              <sz val="7"/>
              <color theme="1"/>
              <rFont val="Times New Roman"/>
            </rPr>
            <t xml:space="preserve">   </t>
          </r>
          <r>
            <rPr>
              <sz val="10"/>
              <color theme="1"/>
              <rFont val="Calibri"/>
              <scheme val="minor"/>
            </rPr>
            <t>Are drains kept clear of debris and vegetation to avoid water accumulation and breeding of mosquitoes?</t>
          </r>
        </is>
      </c>
      <c r="E94" s="4"/>
      <c r="F94" s="14"/>
      <c r="G94" s="4">
        <v>3</v>
      </c>
      <c r="H94" s="4">
        <f t="shared" si="7"/>
        <v>0</v>
      </c>
      <c r="I94" s="84" t="inlineStr">
        <is>
          <t>x</t>
        </is>
      </c>
      <c r="J94" s="84" t="inlineStr">
        <is>
          <t>x</t>
        </is>
      </c>
      <c r="K94" s="84" t="inlineStr">
        <is>
          <t>x</t>
        </is>
      </c>
      <c r="L94" s="84" t="inlineStr">
        <is>
          <t>x</t>
        </is>
      </c>
      <c r="M94" s="4"/>
    </row>
    <row r="95" spans="1:13" ht="28" x14ac:dyDescent="0.2">
      <c r="A95" s="4">
        <v>4</v>
      </c>
      <c r="B95" s="4">
        <v>4.0999999999999996</v>
      </c>
      <c r="C95" s="4" t="inlineStr">
        <is>
          <t>Physical Plant</t>
        </is>
      </c>
      <c r="D95" s="3" t="inlineStr">
        <is>
          <r>
            <t>72)</t>
          </r>
          <r>
            <rPr>
              <sz val="7"/>
              <color theme="1"/>
              <rFont val="Times New Roman"/>
            </rPr>
            <t xml:space="preserve">   </t>
          </r>
          <r>
            <rPr>
              <sz val="10"/>
              <color theme="1"/>
              <rFont val="Calibri"/>
              <scheme val="minor"/>
            </rPr>
            <t xml:space="preserve">Is a regular maintenance programme in place to ensure that the school is provided with adequate sanitary conveniences? </t>
          </r>
        </is>
      </c>
      <c r="E95" s="4">
        <v>1</v>
      </c>
      <c r="F95" s="14"/>
      <c r="G95" s="4">
        <v>4</v>
      </c>
      <c r="H95" s="4">
        <f t="shared" si="7"/>
        <v>4</v>
      </c>
      <c r="I95" s="84" t="inlineStr">
        <is>
          <t>x</t>
        </is>
      </c>
      <c r="J95" s="84" t="inlineStr">
        <is>
          <t>x</t>
        </is>
      </c>
      <c r="K95" s="84" t="inlineStr">
        <is>
          <t>x</t>
        </is>
      </c>
      <c r="L95" s="84" t="inlineStr">
        <is>
          <t>x</t>
        </is>
      </c>
      <c r="M95" s="4"/>
    </row>
    <row r="96" spans="1:13" ht="28" x14ac:dyDescent="0.2">
      <c r="A96" s="4">
        <v>4</v>
      </c>
      <c r="B96" s="4">
        <v>4.0999999999999996</v>
      </c>
      <c r="C96" s="4" t="inlineStr">
        <is>
          <t>Physical Plant</t>
        </is>
      </c>
      <c r="D96" s="16" t="inlineStr">
        <is>
          <r>
            <t>73)</t>
          </r>
          <r>
            <rPr>
              <sz val="7"/>
              <color theme="1"/>
              <rFont val="Times New Roman"/>
            </rPr>
            <t xml:space="preserve">   </t>
          </r>
          <r>
            <rPr>
              <sz val="10"/>
              <color theme="1"/>
              <rFont val="Calibri"/>
              <scheme val="minor"/>
            </rPr>
            <t>Is the school designated as a shelter? If not a shelter skip to question….</t>
          </r>
        </is>
      </c>
      <c r="E96" s="4">
        <v>1</v>
      </c>
      <c r="F96" s="14"/>
      <c r="G96" s="42"/>
      <c r="H96" s="42"/>
      <c r="I96" s="4"/>
      <c r="J96" s="84" t="inlineStr">
        <is>
          <t>x</t>
        </is>
      </c>
      <c r="K96" s="84" t="inlineStr">
        <is>
          <t>x</t>
        </is>
      </c>
      <c r="L96" s="84" t="inlineStr">
        <is>
          <t>x</t>
        </is>
      </c>
      <c r="M96" s="4"/>
    </row>
    <row r="97" spans="1:13" ht="28" x14ac:dyDescent="0.2">
      <c r="A97" s="4">
        <v>4</v>
      </c>
      <c r="B97" s="4">
        <v>4.0999999999999996</v>
      </c>
      <c r="C97" s="4" t="inlineStr">
        <is>
          <t>Physical Plant</t>
        </is>
      </c>
      <c r="D97" s="3" t="inlineStr">
        <is>
          <r>
            <t>74)</t>
          </r>
          <r>
            <rPr>
              <sz val="7"/>
              <color theme="1"/>
              <rFont val="Times New Roman"/>
            </rPr>
            <t xml:space="preserve">   </t>
          </r>
          <r>
            <rPr>
              <sz val="10"/>
              <color theme="1"/>
              <rFont val="Calibri"/>
              <scheme val="minor"/>
            </rPr>
            <t>Does the school provide accessible gender-specific bathrooms and showers available?</t>
          </r>
        </is>
      </c>
      <c r="E97" s="4">
        <v>1</v>
      </c>
      <c r="F97" s="14"/>
      <c r="G97" s="4">
        <v>3</v>
      </c>
      <c r="H97" s="4">
        <f t="shared" si="7"/>
        <v>3</v>
      </c>
      <c r="I97" s="4"/>
      <c r="J97" s="84" t="inlineStr">
        <is>
          <t>x</t>
        </is>
      </c>
      <c r="K97" s="84" t="inlineStr">
        <is>
          <t>x</t>
        </is>
      </c>
      <c r="L97" s="84" t="inlineStr">
        <is>
          <t>x</t>
        </is>
      </c>
      <c r="M97" s="4"/>
    </row>
    <row r="98" spans="1:13" ht="32" x14ac:dyDescent="0.2">
      <c r="A98" s="4">
        <v>4</v>
      </c>
      <c r="B98" s="4">
        <v>4.0999999999999996</v>
      </c>
      <c r="C98" s="4" t="inlineStr">
        <is>
          <t>Physical Plant</t>
        </is>
      </c>
      <c r="D98" s="15" t="inlineStr">
        <is>
          <t xml:space="preserve">75)   Has the school taken adequate measures for the prevention of fire?[3] </t>
        </is>
      </c>
      <c r="E98" s="4"/>
      <c r="F98" s="14"/>
      <c r="G98" s="4">
        <v>5</v>
      </c>
      <c r="H98" s="4">
        <f t="shared" si="7"/>
        <v>0</v>
      </c>
      <c r="I98" s="84" t="inlineStr">
        <is>
          <t>x</t>
        </is>
      </c>
      <c r="J98" s="84" t="inlineStr">
        <is>
          <t>x</t>
        </is>
      </c>
      <c r="K98" s="84" t="inlineStr">
        <is>
          <t>x</t>
        </is>
      </c>
      <c r="L98" s="84" t="inlineStr">
        <is>
          <t>x</t>
        </is>
      </c>
      <c r="M98" s="4"/>
    </row>
    <row r="99" spans="1:13" ht="28" x14ac:dyDescent="0.2">
      <c r="A99" s="4">
        <v>4</v>
      </c>
      <c r="B99" s="4">
        <v>4.0999999999999996</v>
      </c>
      <c r="C99" s="4" t="inlineStr">
        <is>
          <t>Physical Plant</t>
        </is>
      </c>
      <c r="D99" s="3" t="inlineStr">
        <is>
          <r>
            <t>76)</t>
          </r>
          <r>
            <rPr>
              <sz val="7"/>
              <color theme="1"/>
              <rFont val="Times New Roman"/>
            </rPr>
            <t xml:space="preserve">   </t>
          </r>
          <r>
            <rPr>
              <sz val="10"/>
              <color theme="1"/>
              <rFont val="Calibri"/>
              <scheme val="minor"/>
            </rPr>
            <t xml:space="preserve">Has the school provided adequate means of escape in the event of any emergency? </t>
          </r>
        </is>
      </c>
      <c r="E99" s="4">
        <v>1</v>
      </c>
      <c r="F99" s="14"/>
      <c r="G99" s="4">
        <v>5</v>
      </c>
      <c r="H99" s="4">
        <f t="shared" si="7"/>
        <v>5</v>
      </c>
      <c r="I99" s="84" t="inlineStr">
        <is>
          <t>x</t>
        </is>
      </c>
      <c r="J99" s="84" t="inlineStr">
        <is>
          <t>x</t>
        </is>
      </c>
      <c r="K99" s="84" t="inlineStr">
        <is>
          <t>x</t>
        </is>
      </c>
      <c r="L99" s="84" t="inlineStr">
        <is>
          <t>x</t>
        </is>
      </c>
      <c r="M99" s="85" t="inlineStr">
        <is>
          <t>x</t>
        </is>
      </c>
    </row>
    <row r="100" spans="1:13" ht="28" x14ac:dyDescent="0.2">
      <c r="A100" s="4">
        <v>4</v>
      </c>
      <c r="B100" s="4">
        <v>4.0999999999999996</v>
      </c>
      <c r="C100" s="4" t="inlineStr">
        <is>
          <t>Physical Plant</t>
        </is>
      </c>
      <c r="D100" s="3" t="inlineStr">
        <is>
          <r>
            <t>77)</t>
          </r>
          <r>
            <rPr>
              <sz val="7"/>
              <color theme="1"/>
              <rFont val="Times New Roman"/>
            </rPr>
            <t xml:space="preserve">   </t>
          </r>
          <r>
            <rPr>
              <sz val="10"/>
              <color theme="1"/>
              <rFont val="Calibri"/>
              <scheme val="minor"/>
            </rPr>
            <t>In the event of emergencies, do the exit doors open outwards?</t>
          </r>
        </is>
      </c>
      <c r="E100" s="4"/>
      <c r="F100" s="14" t="inlineStr">
        <is>
          <t>The majority of the exit doors in the school open inwards. Only 3-4 doors open outwards.</t>
        </is>
      </c>
      <c r="G100" s="4">
        <v>4</v>
      </c>
      <c r="H100" s="4">
        <f t="shared" si="7"/>
        <v>0</v>
      </c>
      <c r="I100" s="84" t="inlineStr">
        <is>
          <t>x</t>
        </is>
      </c>
      <c r="J100" s="84" t="inlineStr">
        <is>
          <t>x</t>
        </is>
      </c>
      <c r="K100" s="84" t="inlineStr">
        <is>
          <t>x</t>
        </is>
      </c>
      <c r="L100" s="84" t="inlineStr">
        <is>
          <t>x</t>
        </is>
      </c>
      <c r="M100" s="4"/>
    </row>
    <row r="101" spans="1:13" x14ac:dyDescent="0.2">
      <c r="A101" s="4">
        <v>4</v>
      </c>
      <c r="B101" s="4">
        <v>4.0999999999999996</v>
      </c>
      <c r="C101" s="4" t="inlineStr">
        <is>
          <t>Physical Plant</t>
        </is>
      </c>
      <c r="D101" s="3" t="inlineStr">
        <is>
          <r>
            <t>78)</t>
          </r>
          <r>
            <rPr>
              <sz val="7"/>
              <color theme="1"/>
              <rFont val="Times New Roman"/>
            </rPr>
            <t xml:space="preserve">   </t>
          </r>
          <r>
            <rPr>
              <sz val="10"/>
              <color theme="1"/>
              <rFont val="Calibri"/>
              <scheme val="minor"/>
            </rPr>
            <t>Do the windows provide adequate ventilation?</t>
          </r>
        </is>
      </c>
      <c r="E101" s="4">
        <v>1</v>
      </c>
      <c r="F101" s="14" t="inlineStr">
        <is>
          <t>Majority of the windows are louvered</t>
        </is>
      </c>
      <c r="G101" s="4">
        <v>4</v>
      </c>
      <c r="H101" s="4">
        <f t="shared" si="7"/>
        <v>4</v>
      </c>
      <c r="I101" s="84" t="inlineStr">
        <is>
          <t>x</t>
        </is>
      </c>
      <c r="J101" s="84" t="inlineStr">
        <is>
          <t>x</t>
        </is>
      </c>
      <c r="K101" s="84" t="inlineStr">
        <is>
          <t>x</t>
        </is>
      </c>
      <c r="L101" s="84" t="inlineStr">
        <is>
          <t>x</t>
        </is>
      </c>
      <c r="M101" s="4"/>
    </row>
    <row r="102" spans="1:13" x14ac:dyDescent="0.2">
      <c r="A102" s="4">
        <v>4</v>
      </c>
      <c r="B102" s="4">
        <v>4.0999999999999996</v>
      </c>
      <c r="C102" s="4" t="inlineStr">
        <is>
          <t>Physical Plant</t>
        </is>
      </c>
      <c r="D102" s="3" t="inlineStr">
        <is>
          <r>
            <t>79)</t>
          </r>
          <r>
            <rPr>
              <sz val="7"/>
              <color theme="1"/>
              <rFont val="Times New Roman"/>
            </rPr>
            <t xml:space="preserve">   </t>
          </r>
          <r>
            <rPr>
              <sz val="10"/>
              <color theme="1"/>
              <rFont val="Calibri"/>
              <scheme val="minor"/>
            </rPr>
            <t xml:space="preserve">Are the windows equipped with hurricane shutters? </t>
          </r>
        </is>
      </c>
      <c r="E102" s="4"/>
      <c r="F102" s="14"/>
      <c r="G102" s="4">
        <v>5</v>
      </c>
      <c r="H102" s="4">
        <f t="shared" si="7"/>
        <v>0</v>
      </c>
      <c r="I102" s="84" t="inlineStr">
        <is>
          <t>x</t>
        </is>
      </c>
      <c r="J102" s="84" t="inlineStr">
        <is>
          <t>x</t>
        </is>
      </c>
      <c r="K102" s="84" t="inlineStr">
        <is>
          <t>x</t>
        </is>
      </c>
      <c r="L102" s="84" t="inlineStr">
        <is>
          <t>x</t>
        </is>
      </c>
      <c r="M102" s="4"/>
    </row>
    <row r="103" spans="1:13" ht="42" x14ac:dyDescent="0.2">
      <c r="A103" s="4">
        <v>4</v>
      </c>
      <c r="B103" s="4">
        <v>4.0999999999999996</v>
      </c>
      <c r="C103" s="30" t="inlineStr">
        <is>
          <t>Physical Plant</t>
        </is>
      </c>
      <c r="D103" s="28" t="inlineStr">
        <is>
          <r>
            <t>80)</t>
          </r>
          <r>
            <rPr>
              <sz val="7"/>
              <color theme="1"/>
              <rFont val="Times New Roman"/>
            </rPr>
            <t xml:space="preserve">   </t>
          </r>
          <r>
            <rPr>
              <sz val="10"/>
              <color theme="1"/>
              <rFont val="Calibri"/>
              <scheme val="minor"/>
            </rPr>
            <t>If no, are the windows hurricane rated, designed or certified?</t>
          </r>
        </is>
      </c>
      <c r="E103" s="4">
        <v>1</v>
      </c>
      <c r="F103" s="28" t="inlineStr">
        <is>
          <t>Some of the windows are damaged and needs replacements. Some of them on the windward side of the school need to be properly installed and secure all spaces with waterproof silicone.</t>
        </is>
      </c>
      <c r="G103" s="30">
        <v>5</v>
      </c>
      <c r="H103" s="4">
        <f t="shared" si="7"/>
        <v>5</v>
      </c>
      <c r="I103" s="86" t="inlineStr">
        <is>
          <t>x</t>
        </is>
      </c>
      <c r="J103" s="86" t="inlineStr">
        <is>
          <t>x</t>
        </is>
      </c>
      <c r="K103" s="86" t="inlineStr">
        <is>
          <t>x</t>
        </is>
      </c>
      <c r="L103" s="86" t="inlineStr">
        <is>
          <t>x</t>
        </is>
      </c>
      <c r="M103" s="30"/>
    </row>
    <row r="104" spans="1:13" x14ac:dyDescent="0.2">
      <c r="A104" s="4">
        <v>4</v>
      </c>
      <c r="B104" s="4">
        <v>4.0999999999999996</v>
      </c>
      <c r="C104" s="4" t="inlineStr">
        <is>
          <t>Physical Plant</t>
        </is>
      </c>
      <c r="D104" s="3" t="inlineStr">
        <is>
          <r>
            <t>81)</t>
          </r>
          <r>
            <rPr>
              <sz val="7"/>
              <color theme="1"/>
              <rFont val="Times New Roman"/>
            </rPr>
            <t xml:space="preserve">   </t>
          </r>
          <r>
            <rPr>
              <sz val="10"/>
              <color theme="1"/>
              <rFont val="Calibri"/>
              <scheme val="minor"/>
            </rPr>
            <t>Are the windows outfitted with screens?</t>
          </r>
        </is>
      </c>
      <c r="E104" s="4"/>
      <c r="F104" s="14"/>
      <c r="G104" s="4">
        <v>3</v>
      </c>
      <c r="H104" s="4">
        <f t="shared" si="7"/>
        <v>0</v>
      </c>
      <c r="I104" s="84" t="inlineStr">
        <is>
          <t>x</t>
        </is>
      </c>
      <c r="J104" s="84" t="inlineStr">
        <is>
          <t>x</t>
        </is>
      </c>
      <c r="K104" s="84" t="inlineStr">
        <is>
          <t>x</t>
        </is>
      </c>
      <c r="L104" s="84" t="inlineStr">
        <is>
          <t>x</t>
        </is>
      </c>
      <c r="M104" s="4"/>
    </row>
    <row r="105" spans="1:13" ht="28" x14ac:dyDescent="0.2">
      <c r="A105" s="4">
        <v>4</v>
      </c>
      <c r="B105" s="4">
        <v>4.0999999999999996</v>
      </c>
      <c r="C105" s="4" t="inlineStr">
        <is>
          <t>Physical Plant</t>
        </is>
      </c>
      <c r="D105" s="3" t="inlineStr">
        <is>
          <r>
            <t>82)</t>
          </r>
          <r>
            <rPr>
              <sz val="7"/>
              <color theme="1"/>
              <rFont val="Times New Roman"/>
            </rPr>
            <t xml:space="preserve">   </t>
          </r>
          <r>
            <rPr>
              <sz val="10"/>
              <color theme="1"/>
              <rFont val="Calibri"/>
              <scheme val="minor"/>
            </rPr>
            <t>If LPG tanks are used, are they stored and secured in a safe location?</t>
          </r>
        </is>
      </c>
      <c r="E105" s="4"/>
      <c r="F105" s="14" t="inlineStr">
        <is>
          <t>Gas tanks are not secured to wall and are exposed to direct sunlight.</t>
        </is>
      </c>
      <c r="G105" s="4">
        <v>3</v>
      </c>
      <c r="H105" s="4">
        <f t="shared" si="7"/>
        <v>0</v>
      </c>
      <c r="I105" s="84" t="inlineStr">
        <is>
          <t>x</t>
        </is>
      </c>
      <c r="J105" s="84" t="inlineStr">
        <is>
          <t>x</t>
        </is>
      </c>
      <c r="K105" s="84" t="inlineStr">
        <is>
          <t>x</t>
        </is>
      </c>
      <c r="L105" s="84" t="inlineStr">
        <is>
          <t>x</t>
        </is>
      </c>
      <c r="M105" s="4"/>
    </row>
    <row r="106" spans="1:13" x14ac:dyDescent="0.2">
      <c r="A106" s="4">
        <v>4</v>
      </c>
      <c r="B106" s="4">
        <v>4.0999999999999996</v>
      </c>
      <c r="C106" s="4" t="inlineStr">
        <is>
          <t>Physical Plant</t>
        </is>
      </c>
      <c r="D106" s="3" t="inlineStr">
        <is>
          <r>
            <t>83)</t>
          </r>
          <r>
            <rPr>
              <sz val="7"/>
              <color theme="1"/>
              <rFont val="Times New Roman"/>
            </rPr>
            <t xml:space="preserve">   </t>
          </r>
          <r>
            <rPr>
              <sz val="10"/>
              <color theme="1"/>
              <rFont val="Calibri"/>
              <scheme val="minor"/>
            </rPr>
            <t>Is the perimeter fence around the school in tact?</t>
          </r>
        </is>
      </c>
      <c r="E106" s="4">
        <v>1</v>
      </c>
      <c r="F106" s="14" t="inlineStr">
        <is>
          <t>Some remedial works can be done to improve integrity of fence.</t>
        </is>
      </c>
      <c r="G106" s="4">
        <v>5</v>
      </c>
      <c r="H106" s="4">
        <f t="shared" si="7"/>
        <v>5</v>
      </c>
      <c r="I106" s="84" t="inlineStr">
        <is>
          <t>x</t>
        </is>
      </c>
      <c r="J106" s="84" t="inlineStr">
        <is>
          <t>x</t>
        </is>
      </c>
      <c r="K106" s="84" t="inlineStr">
        <is>
          <t>x</t>
        </is>
      </c>
      <c r="L106" s="84" t="inlineStr">
        <is>
          <t>x</t>
        </is>
      </c>
      <c r="M106" s="85" t="inlineStr">
        <is>
          <t>x</t>
        </is>
      </c>
    </row>
    <row r="107" spans="1:13" x14ac:dyDescent="0.2">
      <c r="A107" s="4">
        <v>4</v>
      </c>
      <c r="B107" s="4">
        <v>4.0999999999999996</v>
      </c>
      <c r="C107" s="4" t="inlineStr">
        <is>
          <t>Physical Plant</t>
        </is>
      </c>
      <c r="D107" s="3" t="inlineStr">
        <is>
          <r>
            <t>84)</t>
          </r>
          <r>
            <rPr>
              <sz val="7"/>
              <color theme="1"/>
              <rFont val="Times New Roman"/>
            </rPr>
            <t xml:space="preserve">   </t>
          </r>
          <r>
            <rPr>
              <sz val="10"/>
              <color theme="1"/>
              <rFont val="Calibri"/>
              <scheme val="minor"/>
            </rPr>
            <t>Is the perimeter fence free from overhanging trees?</t>
          </r>
        </is>
      </c>
      <c r="E107" s="4">
        <v>1</v>
      </c>
      <c r="F107" s="14"/>
      <c r="G107" s="4">
        <v>4</v>
      </c>
      <c r="H107" s="4">
        <f t="shared" si="7"/>
        <v>4</v>
      </c>
      <c r="I107" s="84" t="inlineStr">
        <is>
          <t>x</t>
        </is>
      </c>
      <c r="J107" s="84" t="inlineStr">
        <is>
          <t>x</t>
        </is>
      </c>
      <c r="K107" s="84" t="inlineStr">
        <is>
          <t>x</t>
        </is>
      </c>
      <c r="L107" s="84" t="inlineStr">
        <is>
          <t>x</t>
        </is>
      </c>
      <c r="M107" s="4"/>
    </row>
    <row r="108" spans="1:13" ht="28" x14ac:dyDescent="0.2">
      <c r="A108" s="4">
        <v>4</v>
      </c>
      <c r="B108" s="4">
        <v>4.2</v>
      </c>
      <c r="C108" s="4" t="inlineStr">
        <is>
          <t>Physical Plant</t>
        </is>
      </c>
      <c r="D108" s="3" t="inlineStr">
        <is>
          <r>
            <t>85)</t>
          </r>
          <r>
            <rPr>
              <sz val="7"/>
              <color theme="1"/>
              <rFont val="Times New Roman"/>
            </rPr>
            <t xml:space="preserve">   </t>
          </r>
          <r>
            <rPr>
              <sz val="10"/>
              <color theme="1"/>
              <rFont val="Calibri"/>
              <scheme val="minor"/>
            </rPr>
            <t>Has the facility been inspected for the presence of asbestos or lead paints? If yes, skip to question 86.</t>
          </r>
        </is>
      </c>
      <c r="E108" s="4">
        <v>1</v>
      </c>
      <c r="F108" s="14"/>
      <c r="G108" s="4">
        <v>5</v>
      </c>
      <c r="H108" s="4">
        <f t="shared" si="7"/>
        <v>5</v>
      </c>
      <c r="I108" s="84" t="inlineStr">
        <is>
          <t>x</t>
        </is>
      </c>
      <c r="J108" s="84" t="inlineStr">
        <is>
          <t>x</t>
        </is>
      </c>
      <c r="K108" s="84" t="inlineStr">
        <is>
          <t>x</t>
        </is>
      </c>
      <c r="L108" s="84" t="inlineStr">
        <is>
          <t>x</t>
        </is>
      </c>
      <c r="M108" s="4"/>
    </row>
    <row r="109" spans="1:13" x14ac:dyDescent="0.2">
      <c r="A109" s="4">
        <v>4</v>
      </c>
      <c r="B109" s="4">
        <v>4.2</v>
      </c>
      <c r="C109" s="4" t="inlineStr">
        <is>
          <t>Physical Plant</t>
        </is>
      </c>
      <c r="D109" s="3" t="inlineStr">
        <is>
          <r>
            <t>86)</t>
          </r>
          <r>
            <rPr>
              <sz val="7"/>
              <color theme="1"/>
              <rFont val="Times New Roman"/>
            </rPr>
            <t xml:space="preserve">   </t>
          </r>
          <r>
            <rPr>
              <sz val="10"/>
              <color theme="1"/>
              <rFont val="Calibri"/>
              <scheme val="minor"/>
            </rPr>
            <t>If no, are plans being made to have the facility inspected?</t>
          </r>
        </is>
      </c>
      <c r="E109" s="4"/>
      <c r="F109" s="14"/>
      <c r="G109" s="4">
        <v>5</v>
      </c>
      <c r="H109" s="4">
        <f t="shared" si="7"/>
        <v>0</v>
      </c>
      <c r="I109" s="84" t="inlineStr">
        <is>
          <t>x</t>
        </is>
      </c>
      <c r="J109" s="84" t="inlineStr">
        <is>
          <t>x</t>
        </is>
      </c>
      <c r="K109" s="84" t="inlineStr">
        <is>
          <t>x</t>
        </is>
      </c>
      <c r="L109" s="84" t="inlineStr">
        <is>
          <t>x</t>
        </is>
      </c>
      <c r="M109" s="4"/>
    </row>
    <row r="110" spans="1:13" ht="28" x14ac:dyDescent="0.2">
      <c r="A110" s="4">
        <v>4</v>
      </c>
      <c r="B110" s="4">
        <v>4.2</v>
      </c>
      <c r="C110" s="4" t="inlineStr">
        <is>
          <t>Physical Plant</t>
        </is>
      </c>
      <c r="D110" s="3" t="inlineStr">
        <is>
          <r>
            <t>87)</t>
          </r>
          <r>
            <rPr>
              <sz val="7"/>
              <color theme="1"/>
              <rFont val="Times New Roman"/>
            </rPr>
            <t xml:space="preserve">   </t>
          </r>
          <r>
            <rPr>
              <sz val="10"/>
              <color theme="1"/>
              <rFont val="Calibri"/>
              <scheme val="minor"/>
            </rPr>
            <t>If asbestos or lead paint has been found to be present, has a plan for containment and removal been devised?</t>
          </r>
        </is>
      </c>
      <c r="E110" s="4"/>
      <c r="F110" s="14"/>
      <c r="G110" s="4">
        <v>5</v>
      </c>
      <c r="H110" s="4">
        <f t="shared" si="7"/>
        <v>0</v>
      </c>
      <c r="I110" s="84" t="inlineStr">
        <is>
          <t>x</t>
        </is>
      </c>
      <c r="J110" s="84" t="inlineStr">
        <is>
          <t>x</t>
        </is>
      </c>
      <c r="K110" s="84" t="inlineStr">
        <is>
          <t>x</t>
        </is>
      </c>
      <c r="L110" s="84" t="inlineStr">
        <is>
          <t>x</t>
        </is>
      </c>
      <c r="M110" s="4"/>
    </row>
    <row r="111" spans="1:13" ht="28" x14ac:dyDescent="0.2">
      <c r="A111" s="31">
        <v>4</v>
      </c>
      <c r="B111" s="31">
        <v>4.2</v>
      </c>
      <c r="C111" s="31" t="inlineStr">
        <is>
          <t>Physical Plant</t>
        </is>
      </c>
      <c r="D111" s="32" t="inlineStr">
        <is>
          <r>
            <t>88)</t>
          </r>
          <r>
            <rPr>
              <sz val="7"/>
              <color theme="1"/>
              <rFont val="Times New Roman"/>
            </rPr>
            <t xml:space="preserve">   </t>
          </r>
          <r>
            <rPr>
              <sz val="10"/>
              <color theme="1"/>
              <rFont val="Calibri"/>
              <scheme val="minor"/>
            </rPr>
            <t>Does the school have and use cisterns or reserve water storage containers? If no, skip to question 90.</t>
          </r>
        </is>
      </c>
      <c r="E111" s="4">
        <v>1</v>
      </c>
      <c r="F111" s="33"/>
      <c r="G111" s="42"/>
      <c r="H111" s="42"/>
      <c r="I111" s="84" t="inlineStr">
        <is>
          <t>x</t>
        </is>
      </c>
      <c r="J111" s="84" t="inlineStr">
        <is>
          <t>x</t>
        </is>
      </c>
      <c r="K111" s="84" t="inlineStr">
        <is>
          <t>x</t>
        </is>
      </c>
      <c r="L111" s="84" t="inlineStr">
        <is>
          <t>x</t>
        </is>
      </c>
      <c r="M111" s="85" t="inlineStr">
        <is>
          <t>x</t>
        </is>
      </c>
    </row>
    <row r="112" spans="1:13" ht="28" x14ac:dyDescent="0.2">
      <c r="A112" s="31">
        <v>4</v>
      </c>
      <c r="B112" s="31">
        <v>4.2</v>
      </c>
      <c r="C112" s="31" t="inlineStr">
        <is>
          <t>Physical Plant</t>
        </is>
      </c>
      <c r="D112" s="32" t="inlineStr">
        <is>
          <r>
            <t>89)</t>
          </r>
          <r>
            <rPr>
              <sz val="7"/>
              <color theme="1"/>
              <rFont val="Times New Roman"/>
            </rPr>
            <t xml:space="preserve">   </t>
          </r>
          <r>
            <rPr>
              <sz val="10"/>
              <color theme="1"/>
              <rFont val="Calibri"/>
              <scheme val="minor"/>
            </rPr>
            <t>If yes, does the cisterns or water storage container provide adequate water supply for at least 3 days?</t>
          </r>
        </is>
      </c>
      <c r="E112" s="4"/>
      <c r="F112" s="33" t="inlineStr">
        <is>
          <t>Has only one (1) storage tank that provides water for only 1 day</t>
        </is>
      </c>
      <c r="G112" s="31">
        <v>5</v>
      </c>
      <c r="H112" s="31">
        <f t="shared" si="7"/>
        <v>0</v>
      </c>
      <c r="I112" s="84" t="inlineStr">
        <is>
          <t>x</t>
        </is>
      </c>
      <c r="J112" s="84" t="inlineStr">
        <is>
          <t>x</t>
        </is>
      </c>
      <c r="K112" s="84" t="inlineStr">
        <is>
          <t>x</t>
        </is>
      </c>
      <c r="L112" s="84" t="inlineStr">
        <is>
          <t>x</t>
        </is>
      </c>
      <c r="M112" s="31"/>
    </row>
    <row r="113" spans="1:13" ht="28" x14ac:dyDescent="0.2">
      <c r="A113" s="31">
        <v>4</v>
      </c>
      <c r="B113" s="31">
        <v>4.2</v>
      </c>
      <c r="C113" s="31" t="inlineStr">
        <is>
          <t>Physical Plant</t>
        </is>
      </c>
      <c r="D113" s="32" t="inlineStr">
        <is>
          <r>
            <t>90)</t>
          </r>
          <r>
            <rPr>
              <sz val="7"/>
              <color theme="1"/>
              <rFont val="Times New Roman"/>
            </rPr>
            <t xml:space="preserve">   </t>
          </r>
          <r>
            <rPr>
              <sz val="10"/>
              <color theme="1"/>
              <rFont val="Calibri"/>
              <scheme val="minor"/>
            </rPr>
            <t xml:space="preserve">Is the water from the cistern or storage tanks used for consumption or cooking? </t>
          </r>
        </is>
      </c>
      <c r="E113" s="4">
        <v>1</v>
      </c>
      <c r="F113" s="33"/>
      <c r="G113" s="42"/>
      <c r="H113" s="42"/>
      <c r="I113" s="84" t="inlineStr">
        <is>
          <t>x</t>
        </is>
      </c>
      <c r="J113" s="84" t="inlineStr">
        <is>
          <t>x</t>
        </is>
      </c>
      <c r="K113" s="84" t="inlineStr">
        <is>
          <t>x</t>
        </is>
      </c>
      <c r="L113" s="84" t="inlineStr">
        <is>
          <t>x</t>
        </is>
      </c>
      <c r="M113" s="31"/>
    </row>
    <row r="114" spans="1:13" ht="28" x14ac:dyDescent="0.2">
      <c r="A114" s="31">
        <v>4</v>
      </c>
      <c r="B114" s="31">
        <v>4.2</v>
      </c>
      <c r="C114" s="31" t="inlineStr">
        <is>
          <t>Physical Plant</t>
        </is>
      </c>
      <c r="D114" s="32" t="inlineStr">
        <is>
          <r>
            <t>91)</t>
          </r>
          <r>
            <rPr>
              <sz val="7"/>
              <color theme="1"/>
              <rFont val="Times New Roman"/>
            </rPr>
            <t xml:space="preserve">   </t>
          </r>
          <r>
            <rPr>
              <sz val="10"/>
              <color theme="1"/>
              <rFont val="Calibri"/>
              <scheme val="minor"/>
            </rPr>
            <t>If yes, is there a water filtration system connected to the reserve water supply lines?</t>
          </r>
        </is>
      </c>
      <c r="E114" s="4"/>
      <c r="F114" s="33" t="inlineStr">
        <is>
          <t>The water tanks are filled with potable water. They have no capability to rain harvest</t>
        </is>
      </c>
      <c r="G114" s="31">
        <v>5</v>
      </c>
      <c r="H114" s="31">
        <f t="shared" si="7"/>
        <v>0</v>
      </c>
      <c r="I114" s="84" t="inlineStr">
        <is>
          <t>x</t>
        </is>
      </c>
      <c r="J114" s="84" t="inlineStr">
        <is>
          <t>x</t>
        </is>
      </c>
      <c r="K114" s="84" t="inlineStr">
        <is>
          <t>x</t>
        </is>
      </c>
      <c r="L114" s="84" t="inlineStr">
        <is>
          <t>x</t>
        </is>
      </c>
      <c r="M114" s="31"/>
    </row>
    <row r="115" spans="1:13" x14ac:dyDescent="0.2">
      <c r="A115" s="146" t="inlineStr">
        <is>
          <t>MAXIMUM POINTS ACHIEVABLE</t>
        </is>
      </c>
      <c r="B115" s="146"/>
      <c r="C115" s="146"/>
      <c r="D115" s="146"/>
      <c r="E115" s="146"/>
      <c r="F115" s="146"/>
      <c r="G115" s="34">
        <v>120</v>
      </c>
      <c r="H115" s="37"/>
      <c r="I115" s="38">
        <v>117</v>
      </c>
      <c r="J115" s="38">
        <v>120</v>
      </c>
      <c r="K115" s="38">
        <v>116</v>
      </c>
      <c r="L115" s="38">
        <v>116</v>
      </c>
      <c r="M115" s="39"/>
    </row>
    <row r="116" spans="1:13" x14ac:dyDescent="0.2">
      <c r="A116" s="146" t="inlineStr">
        <is>
          <t>POINTS ACHIEVED</t>
        </is>
      </c>
      <c r="B116" s="146"/>
      <c r="C116" s="146"/>
      <c r="D116" s="146"/>
      <c r="E116" s="146"/>
      <c r="F116" s="146"/>
      <c r="G116" s="31"/>
      <c r="H116" s="40"/>
      <c r="I116" s="39">
        <f>SUM(H84:H95)+SUM(H98:H114)</f>
        <v>65</v>
      </c>
      <c r="J116" s="39">
        <f>SUM(H84:H114)</f>
        <v>68</v>
      </c>
      <c r="K116" s="39">
        <f>H84+SUM(H86:H114)</f>
        <v>68</v>
      </c>
      <c r="L116" s="39">
        <f>H84+SUM(H86:H114)</f>
        <v>68</v>
      </c>
      <c r="M116" s="39"/>
    </row>
    <row r="117" spans="1:13" x14ac:dyDescent="0.2">
      <c r="A117" s="88"/>
      <c r="B117" s="88"/>
      <c r="C117" s="88"/>
      <c r="D117" s="88"/>
      <c r="E117" s="88"/>
      <c r="F117" s="56" t="inlineStr">
        <is>
          <t>CRITICAL STANDARDS MET</t>
        </is>
      </c>
      <c r="G117" s="31"/>
      <c r="H117" s="40"/>
      <c r="I117" s="35"/>
      <c r="J117" s="35"/>
      <c r="K117" s="35"/>
      <c r="L117" s="36"/>
      <c r="M117" s="35" t="str">
        <f t="shared" ref="M117" si="8">IF($E$87+$E$99+$E$106+$E$111=4,"Yes","No")</f>
        <v>Yes</v>
      </c>
    </row>
    <row r="118" spans="1:13" x14ac:dyDescent="0.2">
      <c r="A118" s="144" t="inlineStr">
        <is>
          <t>Safety Theme</t>
        </is>
      </c>
      <c r="B118" s="144" t="inlineStr">
        <is>
          <t>Safety Area</t>
        </is>
      </c>
      <c r="C118" s="144" t="inlineStr">
        <is>
          <t>Safety Section</t>
        </is>
      </c>
      <c r="D118" s="144" t="inlineStr">
        <is>
          <t>Question</t>
        </is>
      </c>
      <c r="E118" s="12" t="inlineStr">
        <is>
          <t>Answer</t>
        </is>
      </c>
      <c r="F118" s="144" t="inlineStr">
        <is>
          <t>Comments</t>
        </is>
      </c>
      <c r="G118" s="144" t="inlineStr">
        <is>
          <t xml:space="preserve">Weight </t>
        </is>
      </c>
      <c r="H118" s="144" t="inlineStr">
        <is>
          <t>Score</t>
        </is>
      </c>
      <c r="I118" s="144" t="inlineStr">
        <is>
          <r>
            <t xml:space="preserve">Educational Institutional Type </t>
          </r>
          <r>
            <rPr>
              <i/>
              <sz val="10"/>
              <color rgb="FFFFFFFF"/>
              <rFont val="Calibri"/>
              <scheme val="minor"/>
            </rPr>
            <t>(Early Childhood, Primary, Secondary, Tertiary)</t>
          </r>
        </is>
      </c>
      <c r="J118" s="144"/>
      <c r="K118" s="144"/>
      <c r="L118" s="144"/>
      <c r="M118" s="144" t="inlineStr">
        <is>
          <t>Critical Standard</t>
        </is>
      </c>
    </row>
    <row r="119" spans="1:13" x14ac:dyDescent="0.2">
      <c r="A119" s="144"/>
      <c r="B119" s="144"/>
      <c r="C119" s="144"/>
      <c r="D119" s="144"/>
      <c r="E119" s="12" t="inlineStr">
        <is>
          <t>(Yes/No)</t>
        </is>
      </c>
      <c r="F119" s="144"/>
      <c r="G119" s="144"/>
      <c r="H119" s="144"/>
      <c r="I119" s="144"/>
      <c r="J119" s="144"/>
      <c r="K119" s="144"/>
      <c r="L119" s="144"/>
      <c r="M119" s="144"/>
    </row>
    <row r="120" spans="1:13" ht="48" x14ac:dyDescent="0.2">
      <c r="A120" s="30">
        <v>1</v>
      </c>
      <c r="B120" s="30">
        <v>1.4</v>
      </c>
      <c r="C120" s="30" t="inlineStr">
        <is>
          <t>Physical safety</t>
        </is>
      </c>
      <c r="D120" s="41" t="inlineStr">
        <is>
          <t>92)   Do you have on-campus security (whether contracted or public[4])? If no security is present skip to question 94.</t>
        </is>
      </c>
      <c r="E120" s="30">
        <v>1</v>
      </c>
      <c r="F120" s="29" t="inlineStr">
        <is>
          <t>Security is present after school hours. Begins from 3 pm.</t>
        </is>
      </c>
      <c r="G120" s="30">
        <v>3</v>
      </c>
      <c r="H120" s="30">
        <f>SUM(E120*G120)</f>
        <v>3</v>
      </c>
      <c r="I120" s="30"/>
      <c r="J120" s="86" t="inlineStr">
        <is>
          <t>x</t>
        </is>
      </c>
      <c r="K120" s="86" t="inlineStr">
        <is>
          <t>x</t>
        </is>
      </c>
      <c r="L120" s="86" t="inlineStr">
        <is>
          <t>x</t>
        </is>
      </c>
      <c r="M120" s="30"/>
    </row>
    <row r="121" spans="1:13" ht="42" x14ac:dyDescent="0.2">
      <c r="A121" s="4">
        <v>1</v>
      </c>
      <c r="B121" s="4">
        <v>1.4</v>
      </c>
      <c r="C121" s="4" t="inlineStr">
        <is>
          <t>Physical safety</t>
        </is>
      </c>
      <c r="D121" s="3" t="inlineStr">
        <is>
          <r>
            <t>93)</t>
          </r>
          <r>
            <rPr>
              <sz val="7"/>
              <color theme="1"/>
              <rFont val="Times New Roman"/>
            </rPr>
            <t xml:space="preserve">   </t>
          </r>
          <r>
            <rPr>
              <sz val="10"/>
              <color theme="1"/>
              <rFont val="Calibri"/>
              <scheme val="minor"/>
            </rPr>
            <t xml:space="preserve">Do you oversee or interact with the personnel providing security services at your educational facility? </t>
          </r>
          <r>
            <rPr>
              <b/>
              <sz val="10"/>
              <color theme="1"/>
              <rFont val="Calibri"/>
              <scheme val="minor"/>
            </rPr>
            <t xml:space="preserve"> </t>
          </r>
        </is>
      </c>
      <c r="E121" s="30">
        <v>1</v>
      </c>
      <c r="F121" s="14" t="inlineStr">
        <is>
          <t>Complaints made by school staff stating that sometimes security is not present during mishaps in the late night hours. They don’t conduct proper security checks. Things go missing during their watch.</t>
        </is>
      </c>
      <c r="G121" s="4">
        <v>3</v>
      </c>
      <c r="H121" s="30">
        <f t="shared" ref="H121:H134" si="9">SUM(E121*G121)</f>
        <v>3</v>
      </c>
      <c r="I121" s="4"/>
      <c r="J121" s="84" t="inlineStr">
        <is>
          <t>x</t>
        </is>
      </c>
      <c r="K121" s="84" t="inlineStr">
        <is>
          <t>x</t>
        </is>
      </c>
      <c r="L121" s="84" t="inlineStr">
        <is>
          <t>x</t>
        </is>
      </c>
      <c r="M121" s="4"/>
    </row>
    <row r="122" spans="1:13" x14ac:dyDescent="0.2">
      <c r="A122" s="4">
        <v>1</v>
      </c>
      <c r="B122" s="4">
        <v>1.8</v>
      </c>
      <c r="C122" s="4" t="inlineStr">
        <is>
          <t>Physical safety</t>
        </is>
      </c>
      <c r="D122" s="3" t="inlineStr">
        <is>
          <r>
            <t>94)</t>
          </r>
          <r>
            <rPr>
              <sz val="7"/>
              <color theme="1"/>
              <rFont val="Times New Roman"/>
            </rPr>
            <t xml:space="preserve">   </t>
          </r>
          <r>
            <rPr>
              <sz val="10"/>
              <color theme="1"/>
              <rFont val="Calibri"/>
              <scheme val="minor"/>
            </rPr>
            <t xml:space="preserve">Are security personnel involved in emergency drills?  </t>
          </r>
        </is>
      </c>
      <c r="E122" s="30"/>
      <c r="F122" s="14" t="inlineStr">
        <is>
          <t>Only available after school hours</t>
        </is>
      </c>
      <c r="G122" s="4">
        <v>4</v>
      </c>
      <c r="H122" s="30">
        <f t="shared" si="9"/>
        <v>0</v>
      </c>
      <c r="I122" s="4"/>
      <c r="J122" s="84" t="inlineStr">
        <is>
          <t>x</t>
        </is>
      </c>
      <c r="K122" s="84" t="inlineStr">
        <is>
          <t>x</t>
        </is>
      </c>
      <c r="L122" s="84" t="inlineStr">
        <is>
          <t>x</t>
        </is>
      </c>
      <c r="M122" s="4"/>
    </row>
    <row r="123" spans="1:13" ht="28" x14ac:dyDescent="0.2">
      <c r="A123" s="4">
        <v>1</v>
      </c>
      <c r="B123" s="4">
        <v>1.4</v>
      </c>
      <c r="C123" s="4" t="inlineStr">
        <is>
          <t>Physical safety</t>
        </is>
      </c>
      <c r="D123" s="3" t="inlineStr">
        <is>
          <r>
            <t>95)</t>
          </r>
          <r>
            <rPr>
              <sz val="7"/>
              <color theme="1"/>
              <rFont val="Times New Roman"/>
            </rPr>
            <t xml:space="preserve">   </t>
          </r>
          <r>
            <rPr>
              <sz val="10"/>
              <color theme="1"/>
              <rFont val="Calibri"/>
              <scheme val="minor"/>
            </rPr>
            <t>Who do the on-site security personnel report to in the event of a security issue?</t>
          </r>
        </is>
      </c>
      <c r="E123" s="30"/>
      <c r="F123" s="14" t="inlineStr">
        <is>
          <t>The head teacher or Principal</t>
        </is>
      </c>
      <c r="G123" s="42"/>
      <c r="H123" s="43"/>
      <c r="I123" s="4"/>
      <c r="J123" s="84" t="inlineStr">
        <is>
          <t>x</t>
        </is>
      </c>
      <c r="K123" s="84" t="inlineStr">
        <is>
          <t>x</t>
        </is>
      </c>
      <c r="L123" s="84" t="inlineStr">
        <is>
          <t>x</t>
        </is>
      </c>
      <c r="M123" s="4"/>
    </row>
    <row r="124" spans="1:13" ht="28" x14ac:dyDescent="0.2">
      <c r="A124" s="4">
        <v>2</v>
      </c>
      <c r="B124" s="4">
        <v>2.1</v>
      </c>
      <c r="C124" s="4" t="inlineStr">
        <is>
          <t>Physical safety</t>
        </is>
      </c>
      <c r="D124" s="3" t="inlineStr">
        <is>
          <r>
            <t>96)</t>
          </r>
          <r>
            <rPr>
              <sz val="7"/>
              <color theme="1"/>
              <rFont val="Times New Roman"/>
            </rPr>
            <t xml:space="preserve">   </t>
          </r>
          <r>
            <rPr>
              <sz val="10"/>
              <color theme="1"/>
              <rFont val="Calibri"/>
              <scheme val="minor"/>
            </rPr>
            <t xml:space="preserve">If an act of violence is committed within the school, what is the role of on-campus security in the event?  </t>
          </r>
        </is>
      </c>
      <c r="E124" s="30"/>
      <c r="F124" s="14" t="inlineStr">
        <is>
          <t>The security officer fills the capacity as watchmen of the school during late night hours.</t>
        </is>
      </c>
      <c r="G124" s="42"/>
      <c r="H124" s="43"/>
      <c r="I124" s="4"/>
      <c r="J124" s="84" t="inlineStr">
        <is>
          <t>x</t>
        </is>
      </c>
      <c r="K124" s="84" t="inlineStr">
        <is>
          <t>x</t>
        </is>
      </c>
      <c r="L124" s="84" t="inlineStr">
        <is>
          <t>x</t>
        </is>
      </c>
      <c r="M124" s="4"/>
    </row>
    <row r="125" spans="1:13" ht="28" x14ac:dyDescent="0.2">
      <c r="A125" s="4">
        <v>2</v>
      </c>
      <c r="B125" s="4">
        <v>2.1</v>
      </c>
      <c r="C125" s="4" t="inlineStr">
        <is>
          <t>Physical safety</t>
        </is>
      </c>
      <c r="D125" s="3" t="inlineStr">
        <is>
          <r>
            <t>97)</t>
          </r>
          <r>
            <rPr>
              <sz val="7"/>
              <color theme="1"/>
              <rFont val="Times New Roman"/>
            </rPr>
            <t xml:space="preserve">   </t>
          </r>
          <r>
            <rPr>
              <sz val="10"/>
              <color theme="1"/>
              <rFont val="Calibri"/>
              <scheme val="minor"/>
            </rPr>
            <t>Are visitors screened, required to sign in, or issued passes while on school grounds?</t>
          </r>
        </is>
      </c>
      <c r="E125" s="30">
        <v>1</v>
      </c>
      <c r="F125" s="14" t="inlineStr">
        <is>
          <t>Log book should include purpose of visit, time in and time out.</t>
        </is>
      </c>
      <c r="G125" s="4">
        <v>4</v>
      </c>
      <c r="H125" s="30">
        <f t="shared" si="9"/>
        <v>4</v>
      </c>
      <c r="I125" s="84" t="inlineStr">
        <is>
          <t>x</t>
        </is>
      </c>
      <c r="J125" s="84" t="inlineStr">
        <is>
          <t>x</t>
        </is>
      </c>
      <c r="K125" s="84" t="inlineStr">
        <is>
          <t>x</t>
        </is>
      </c>
      <c r="L125" s="84" t="inlineStr">
        <is>
          <t>x</t>
        </is>
      </c>
      <c r="M125" s="4"/>
    </row>
    <row r="126" spans="1:13" ht="28" x14ac:dyDescent="0.2">
      <c r="A126" s="4">
        <v>2</v>
      </c>
      <c r="B126" s="4">
        <v>2.1</v>
      </c>
      <c r="C126" s="4" t="inlineStr">
        <is>
          <t>Physical safety</t>
        </is>
      </c>
      <c r="D126" s="3" t="inlineStr">
        <is>
          <r>
            <t>98)</t>
          </r>
          <r>
            <rPr>
              <sz val="7"/>
              <color theme="1"/>
              <rFont val="Times New Roman"/>
            </rPr>
            <t xml:space="preserve">   </t>
          </r>
          <r>
            <rPr>
              <sz val="10"/>
              <color theme="1"/>
              <rFont val="Calibri"/>
              <scheme val="minor"/>
            </rPr>
            <t>[Pre-school]: Is there a procedure in place to monitor who drops off and collects children?</t>
          </r>
        </is>
      </c>
      <c r="E126" s="30"/>
      <c r="F126" s="14"/>
      <c r="G126" s="4">
        <v>4</v>
      </c>
      <c r="H126" s="30">
        <f t="shared" si="9"/>
        <v>0</v>
      </c>
      <c r="I126" s="84" t="inlineStr">
        <is>
          <t>X</t>
        </is>
      </c>
      <c r="J126" s="31"/>
      <c r="K126" s="31"/>
      <c r="L126" s="31"/>
      <c r="M126" s="4"/>
    </row>
    <row r="127" spans="1:13" ht="28" x14ac:dyDescent="0.2">
      <c r="A127" s="4">
        <v>2</v>
      </c>
      <c r="B127" s="4">
        <v>2.1</v>
      </c>
      <c r="C127" s="4" t="inlineStr">
        <is>
          <t>Physical safety</t>
        </is>
      </c>
      <c r="D127" s="3" t="inlineStr">
        <is>
          <r>
            <t>99)</t>
          </r>
          <r>
            <rPr>
              <sz val="7"/>
              <color theme="1"/>
              <rFont val="Times New Roman"/>
            </rPr>
            <t xml:space="preserve">   </t>
          </r>
          <r>
            <rPr>
              <sz val="10"/>
              <color theme="1"/>
              <rFont val="Calibri"/>
              <scheme val="minor"/>
            </rPr>
            <t>What is your strategy to mitigate the escalation of a violent event?  Provide specific steps for response.</t>
          </r>
        </is>
      </c>
      <c r="E127" s="30"/>
      <c r="F127" s="14" t="inlineStr">
        <is>
          <t>Lock down procedure depending on event and contact police to inform of situation.</t>
        </is>
      </c>
      <c r="G127" s="42"/>
      <c r="H127" s="43"/>
      <c r="I127" s="84" t="inlineStr">
        <is>
          <t>x</t>
        </is>
      </c>
      <c r="J127" s="84" t="inlineStr">
        <is>
          <t>x</t>
        </is>
      </c>
      <c r="K127" s="84" t="inlineStr">
        <is>
          <t>x</t>
        </is>
      </c>
      <c r="L127" s="84" t="inlineStr">
        <is>
          <t>x</t>
        </is>
      </c>
      <c r="M127" s="4"/>
    </row>
    <row r="128" spans="1:13" ht="28" x14ac:dyDescent="0.2">
      <c r="A128" s="4">
        <v>2</v>
      </c>
      <c r="B128" s="4">
        <v>2.1</v>
      </c>
      <c r="C128" s="4" t="inlineStr">
        <is>
          <t>Physical safety</t>
        </is>
      </c>
      <c r="D128" s="3" t="inlineStr">
        <is>
          <t>100)Do you have policies or guidelines for detecting and handling bullying and other acts of intimidation and aggression?</t>
        </is>
      </c>
      <c r="E128" s="30"/>
      <c r="F128" s="14"/>
      <c r="G128" s="4">
        <v>3</v>
      </c>
      <c r="H128" s="30">
        <f t="shared" si="9"/>
        <v>0</v>
      </c>
      <c r="I128" s="84" t="inlineStr">
        <is>
          <t>x</t>
        </is>
      </c>
      <c r="J128" s="84" t="inlineStr">
        <is>
          <t>x</t>
        </is>
      </c>
      <c r="K128" s="84" t="inlineStr">
        <is>
          <t>x</t>
        </is>
      </c>
      <c r="L128" s="84" t="inlineStr">
        <is>
          <t>x</t>
        </is>
      </c>
      <c r="M128" s="4"/>
    </row>
    <row r="129" spans="1:13" ht="28" x14ac:dyDescent="0.2">
      <c r="A129" s="4">
        <v>2</v>
      </c>
      <c r="B129" s="4">
        <v>2.1</v>
      </c>
      <c r="C129" s="4" t="inlineStr">
        <is>
          <t>Physical safety</t>
        </is>
      </c>
      <c r="D129" s="3" t="inlineStr">
        <is>
          <t>101)Do you have a method of accounting for students that leave on school sponsored adventure/activities?</t>
        </is>
      </c>
      <c r="E129" s="30">
        <v>1</v>
      </c>
      <c r="F129" s="14"/>
      <c r="G129" s="4">
        <v>5</v>
      </c>
      <c r="H129" s="30">
        <f t="shared" si="9"/>
        <v>5</v>
      </c>
      <c r="I129" s="84" t="inlineStr">
        <is>
          <t>x</t>
        </is>
      </c>
      <c r="J129" s="84" t="inlineStr">
        <is>
          <t>x</t>
        </is>
      </c>
      <c r="K129" s="84" t="inlineStr">
        <is>
          <t>x</t>
        </is>
      </c>
      <c r="L129" s="84" t="inlineStr">
        <is>
          <t>x</t>
        </is>
      </c>
      <c r="M129" s="4"/>
    </row>
    <row r="130" spans="1:13" ht="28" x14ac:dyDescent="0.2">
      <c r="A130" s="4">
        <v>2</v>
      </c>
      <c r="B130" s="4">
        <v>2.1</v>
      </c>
      <c r="C130" s="4" t="inlineStr">
        <is>
          <t>Physical safety</t>
        </is>
      </c>
      <c r="D130" s="3" t="inlineStr">
        <is>
          <t>102)Do you have a way of addressing complications that occur off-site during sponsored adventure/activities?</t>
        </is>
      </c>
      <c r="E130" s="30">
        <v>1</v>
      </c>
      <c r="F130" s="14"/>
      <c r="G130" s="4">
        <v>4</v>
      </c>
      <c r="H130" s="30">
        <f t="shared" si="9"/>
        <v>4</v>
      </c>
      <c r="I130" s="84" t="inlineStr">
        <is>
          <t>x</t>
        </is>
      </c>
      <c r="J130" s="84" t="inlineStr">
        <is>
          <t>x</t>
        </is>
      </c>
      <c r="K130" s="84" t="inlineStr">
        <is>
          <t>x</t>
        </is>
      </c>
      <c r="L130" s="84" t="inlineStr">
        <is>
          <t>x</t>
        </is>
      </c>
      <c r="M130" s="4"/>
    </row>
    <row r="131" spans="1:13" ht="28" x14ac:dyDescent="0.2">
      <c r="A131" s="30">
        <v>2</v>
      </c>
      <c r="B131" s="30">
        <v>2.1</v>
      </c>
      <c r="C131" s="30" t="inlineStr">
        <is>
          <t>Physical safety</t>
        </is>
      </c>
      <c r="D131" s="28" t="inlineStr">
        <is>
          <t>103)What is the number of responsible adults to students (ratio) that is required for the performance of off-school visits?</t>
        </is>
      </c>
      <c r="E131" s="30"/>
      <c r="F131" s="28" t="inlineStr">
        <is>
          <t>1:18 (Primary); 1:10 (Pre-school)</t>
        </is>
      </c>
      <c r="G131" s="44"/>
      <c r="H131" s="43"/>
      <c r="I131" s="86" t="inlineStr">
        <is>
          <t>x</t>
        </is>
      </c>
      <c r="J131" s="86" t="inlineStr">
        <is>
          <t>x</t>
        </is>
      </c>
      <c r="K131" s="86" t="inlineStr">
        <is>
          <t>x</t>
        </is>
      </c>
      <c r="L131" s="86" t="inlineStr">
        <is>
          <t>x</t>
        </is>
      </c>
      <c r="M131" s="30"/>
    </row>
    <row r="132" spans="1:13" ht="28" x14ac:dyDescent="0.2">
      <c r="A132" s="4">
        <v>2</v>
      </c>
      <c r="B132" s="4">
        <v>2.2999999999999998</v>
      </c>
      <c r="C132" s="4" t="inlineStr">
        <is>
          <t>Physical safety</t>
        </is>
      </c>
      <c r="D132" s="3" t="inlineStr">
        <is>
          <t>104)Do you have a system for accounting the number and purpose of the vehicles that enter and leave the premises?</t>
        </is>
      </c>
      <c r="E132" s="30"/>
      <c r="F132" s="14" t="inlineStr">
        <is>
          <t>Parking space on compound is limited; vehicles usually park on the outside of the school compound.</t>
        </is>
      </c>
      <c r="G132" s="4">
        <v>3</v>
      </c>
      <c r="H132" s="30">
        <f t="shared" si="9"/>
        <v>0</v>
      </c>
      <c r="I132" s="84" t="inlineStr">
        <is>
          <t>x</t>
        </is>
      </c>
      <c r="J132" s="84" t="inlineStr">
        <is>
          <t>x</t>
        </is>
      </c>
      <c r="K132" s="84" t="inlineStr">
        <is>
          <t>x</t>
        </is>
      </c>
      <c r="L132" s="84" t="inlineStr">
        <is>
          <t>x</t>
        </is>
      </c>
      <c r="M132" s="4"/>
    </row>
    <row r="133" spans="1:13" ht="28" x14ac:dyDescent="0.2">
      <c r="A133" s="4">
        <v>2</v>
      </c>
      <c r="B133" s="4">
        <v>2.2999999999999998</v>
      </c>
      <c r="C133" s="4" t="inlineStr">
        <is>
          <t>Physical safety</t>
        </is>
      </c>
      <c r="D133" s="3" t="inlineStr">
        <is>
          <t>105)Do you control areas where cars may enter or leave the school premises through clearly labelled routes?</t>
        </is>
      </c>
      <c r="E133" s="30">
        <v>1</v>
      </c>
      <c r="F133" s="14"/>
      <c r="G133" s="4">
        <v>3</v>
      </c>
      <c r="H133" s="30">
        <f t="shared" si="9"/>
        <v>3</v>
      </c>
      <c r="I133" s="84" t="inlineStr">
        <is>
          <t>X</t>
        </is>
      </c>
      <c r="J133" s="84" t="inlineStr">
        <is>
          <t>x</t>
        </is>
      </c>
      <c r="K133" s="84" t="inlineStr">
        <is>
          <t>x</t>
        </is>
      </c>
      <c r="L133" s="84" t="inlineStr">
        <is>
          <t>x</t>
        </is>
      </c>
      <c r="M133" s="4"/>
    </row>
    <row r="134" spans="1:13" ht="96" x14ac:dyDescent="0.2">
      <c r="A134" s="4">
        <v>3</v>
      </c>
      <c r="B134" s="4">
        <v>3.3</v>
      </c>
      <c r="C134" s="4" t="inlineStr">
        <is>
          <t>Physical safety</t>
        </is>
      </c>
      <c r="D134" s="15" t="inlineStr">
        <is>
          <t xml:space="preserve">106)Does the school have adequate means to monitor staff and students who may be under the influence of alcohol, addictive drugs or any other substance which may adversely affect the health and safety of other staff members or students or other persons found within the premises?[5] </t>
        </is>
      </c>
      <c r="E134" s="30">
        <v>1</v>
      </c>
      <c r="F134" s="14"/>
      <c r="G134" s="4">
        <v>5</v>
      </c>
      <c r="H134" s="30">
        <f t="shared" si="9"/>
        <v>5</v>
      </c>
      <c r="I134" s="84" t="inlineStr">
        <is>
          <t>x</t>
        </is>
      </c>
      <c r="J134" s="84" t="inlineStr">
        <is>
          <t>x</t>
        </is>
      </c>
      <c r="K134" s="84" t="inlineStr">
        <is>
          <t>x</t>
        </is>
      </c>
      <c r="L134" s="84" t="inlineStr">
        <is>
          <t>x</t>
        </is>
      </c>
      <c r="M134" s="4"/>
    </row>
    <row r="135" spans="1:13" x14ac:dyDescent="0.2">
      <c r="A135" s="145" t="inlineStr">
        <is>
          <t>MAXIMUM POINTS ACHIEVABLE</t>
        </is>
      </c>
      <c r="B135" s="145"/>
      <c r="C135" s="145"/>
      <c r="D135" s="145"/>
      <c r="E135" s="145"/>
      <c r="F135" s="145"/>
      <c r="G135" s="13">
        <v>41</v>
      </c>
      <c r="H135" s="26"/>
      <c r="I135" s="25">
        <v>31</v>
      </c>
      <c r="J135" s="25">
        <v>37</v>
      </c>
      <c r="K135" s="25">
        <v>37</v>
      </c>
      <c r="L135" s="25">
        <v>37</v>
      </c>
      <c r="M135" s="24"/>
    </row>
    <row r="136" spans="1:13" x14ac:dyDescent="0.2">
      <c r="A136" s="145" t="inlineStr">
        <is>
          <t>POINTS ACHIEVED</t>
        </is>
      </c>
      <c r="B136" s="145"/>
      <c r="C136" s="145"/>
      <c r="D136" s="145"/>
      <c r="E136" s="145"/>
      <c r="F136" s="145"/>
      <c r="G136" s="13"/>
      <c r="H136" s="26"/>
      <c r="I136" s="25">
        <f>SUM(H125:H126)+SUM(H128:H130)+SUM(H132:H134)</f>
        <v>21</v>
      </c>
      <c r="J136" s="25">
        <f>SUM(H120:H125)+SUM(H127:H134)</f>
        <v>27</v>
      </c>
      <c r="K136" s="25">
        <f>SUM(H120:H125)+SUM(H127:H134)</f>
        <v>27</v>
      </c>
      <c r="L136" s="25">
        <f>SUM(H120:H125)+SUM(H127:H134)</f>
        <v>27</v>
      </c>
      <c r="M136" s="24"/>
    </row>
    <row r="137" spans="1:13" x14ac:dyDescent="0.2">
      <c r="A137" s="144" t="inlineStr">
        <is>
          <t>Safety Theme</t>
        </is>
      </c>
      <c r="B137" s="144" t="inlineStr">
        <is>
          <t>Safety Area</t>
        </is>
      </c>
      <c r="C137" s="144" t="inlineStr">
        <is>
          <t>Safety Section</t>
        </is>
      </c>
      <c r="D137" s="144" t="inlineStr">
        <is>
          <t>Question</t>
        </is>
      </c>
      <c r="E137" s="12" t="inlineStr">
        <is>
          <t>Answer</t>
        </is>
      </c>
      <c r="F137" s="144" t="inlineStr">
        <is>
          <t>Comments</t>
        </is>
      </c>
      <c r="G137" s="144" t="inlineStr">
        <is>
          <t xml:space="preserve">Weight </t>
        </is>
      </c>
      <c r="H137" s="144" t="inlineStr">
        <is>
          <t>Score</t>
        </is>
      </c>
      <c r="I137" s="144" t="inlineStr">
        <is>
          <r>
            <t xml:space="preserve">Educational Institutional Type </t>
          </r>
          <r>
            <rPr>
              <i/>
              <sz val="10"/>
              <color rgb="FFFFFFFF"/>
              <rFont val="Calibri"/>
              <scheme val="minor"/>
            </rPr>
            <t>(Early Childhood, Primary, Secondary, Tertiary)</t>
          </r>
        </is>
      </c>
      <c r="J137" s="144"/>
      <c r="K137" s="144"/>
      <c r="L137" s="144"/>
      <c r="M137" s="144" t="inlineStr">
        <is>
          <t>Critical Standard</t>
        </is>
      </c>
    </row>
    <row r="138" spans="1:13" x14ac:dyDescent="0.2">
      <c r="A138" s="144"/>
      <c r="B138" s="144"/>
      <c r="C138" s="144"/>
      <c r="D138" s="144"/>
      <c r="E138" s="12" t="inlineStr">
        <is>
          <t>(Yes/No)</t>
        </is>
      </c>
      <c r="F138" s="144"/>
      <c r="G138" s="144"/>
      <c r="H138" s="144"/>
      <c r="I138" s="144"/>
      <c r="J138" s="144"/>
      <c r="K138" s="144"/>
      <c r="L138" s="144"/>
      <c r="M138" s="144"/>
    </row>
    <row r="139" spans="1:13" ht="28" x14ac:dyDescent="0.2">
      <c r="A139" s="4">
        <v>3</v>
      </c>
      <c r="B139" s="4">
        <v>3.3</v>
      </c>
      <c r="C139" s="4" t="inlineStr">
        <is>
          <t>Protection of the Person</t>
        </is>
      </c>
      <c r="D139" s="3" t="inlineStr">
        <is>
          <t>107)Does the school provide or distribute safety glasses/goggles prior to the use of chemicals at its facility?</t>
        </is>
      </c>
      <c r="E139" s="4"/>
      <c r="F139" s="14"/>
      <c r="G139" s="4">
        <v>5</v>
      </c>
      <c r="H139" s="4">
        <f>SUM(E139*G139)</f>
        <v>0</v>
      </c>
      <c r="I139" s="4"/>
      <c r="J139" s="4"/>
      <c r="K139" s="84" t="inlineStr">
        <is>
          <t>x</t>
        </is>
      </c>
      <c r="L139" s="84" t="inlineStr">
        <is>
          <t>x</t>
        </is>
      </c>
      <c r="M139" s="4"/>
    </row>
    <row r="140" spans="1:13" ht="44" customHeight="1" x14ac:dyDescent="0.2">
      <c r="A140" s="30">
        <v>3</v>
      </c>
      <c r="B140" s="30">
        <v>3.3</v>
      </c>
      <c r="C140" s="28" t="inlineStr">
        <is>
          <t>Protection of the Person</t>
        </is>
      </c>
      <c r="D140" s="28" t="inlineStr">
        <is>
          <t>108)Does the school provide gloves or other skin protection prior to the use of a potentially hazardous chemical?</t>
        </is>
      </c>
      <c r="E140" s="4"/>
      <c r="F140" s="28"/>
      <c r="G140" s="30">
        <v>5</v>
      </c>
      <c r="H140" s="4">
        <f t="shared" ref="H140:H156" si="10">SUM(E140*G140)</f>
        <v>0</v>
      </c>
      <c r="I140" s="30"/>
      <c r="J140" s="30"/>
      <c r="K140" s="86" t="inlineStr">
        <is>
          <t>x</t>
        </is>
      </c>
      <c r="L140" s="86" t="inlineStr">
        <is>
          <t>x</t>
        </is>
      </c>
      <c r="M140" s="30"/>
    </row>
    <row r="141" spans="1:13" ht="28" x14ac:dyDescent="0.2">
      <c r="A141" s="4">
        <v>3</v>
      </c>
      <c r="B141" s="4">
        <v>3.3</v>
      </c>
      <c r="C141" s="4" t="inlineStr">
        <is>
          <t>Protection of the Person</t>
        </is>
      </c>
      <c r="D141" s="3" t="inlineStr">
        <is>
          <t>109)Does the school provide lab coats, aprons or other protective equipment prior to handling potentially hazardous chemicals?</t>
        </is>
      </c>
      <c r="E141" s="4"/>
      <c r="F141" s="14"/>
      <c r="G141" s="4">
        <v>5</v>
      </c>
      <c r="H141" s="4">
        <f t="shared" si="10"/>
        <v>0</v>
      </c>
      <c r="I141" s="4"/>
      <c r="J141" s="4"/>
      <c r="K141" s="84" t="inlineStr">
        <is>
          <t>x</t>
        </is>
      </c>
      <c r="L141" s="84" t="inlineStr">
        <is>
          <t>x</t>
        </is>
      </c>
      <c r="M141" s="4"/>
    </row>
    <row r="142" spans="1:13" x14ac:dyDescent="0.2">
      <c r="A142" s="4">
        <v>3</v>
      </c>
      <c r="B142" s="4">
        <v>3.3</v>
      </c>
      <c r="C142" s="4" t="inlineStr">
        <is>
          <t>Protection of the Person</t>
        </is>
      </c>
      <c r="D142" s="3" t="inlineStr">
        <is>
          <t xml:space="preserve">110)Does the school have accessible eye wash stations? </t>
        </is>
      </c>
      <c r="E142" s="4"/>
      <c r="F142" s="14"/>
      <c r="G142" s="4">
        <v>5</v>
      </c>
      <c r="H142" s="4">
        <f t="shared" si="10"/>
        <v>0</v>
      </c>
      <c r="I142" s="4"/>
      <c r="J142" s="4"/>
      <c r="K142" s="84" t="inlineStr">
        <is>
          <t>x</t>
        </is>
      </c>
      <c r="L142" s="84" t="inlineStr">
        <is>
          <t>x</t>
        </is>
      </c>
      <c r="M142" s="4"/>
    </row>
    <row r="143" spans="1:13" x14ac:dyDescent="0.2">
      <c r="A143" s="4">
        <v>3</v>
      </c>
      <c r="B143" s="4">
        <v>3.3</v>
      </c>
      <c r="C143" s="4" t="inlineStr">
        <is>
          <t>Protection of the Person</t>
        </is>
      </c>
      <c r="D143" s="3" t="inlineStr">
        <is>
          <t>111)Does the school provide deluge showers at the labs?</t>
        </is>
      </c>
      <c r="E143" s="4">
        <v>1</v>
      </c>
      <c r="F143" s="14"/>
      <c r="G143" s="4">
        <v>5</v>
      </c>
      <c r="H143" s="4">
        <f t="shared" si="10"/>
        <v>5</v>
      </c>
      <c r="I143" s="4"/>
      <c r="J143" s="4"/>
      <c r="K143" s="84" t="inlineStr">
        <is>
          <t>x</t>
        </is>
      </c>
      <c r="L143" s="84" t="inlineStr">
        <is>
          <t>x</t>
        </is>
      </c>
      <c r="M143" s="4"/>
    </row>
    <row r="144" spans="1:13" ht="70" x14ac:dyDescent="0.2">
      <c r="A144" s="4">
        <v>3</v>
      </c>
      <c r="B144" s="4">
        <v>3.3</v>
      </c>
      <c r="C144" s="4" t="inlineStr">
        <is>
          <t>Protection of the Person</t>
        </is>
      </c>
      <c r="D144" s="3" t="inlineStr">
        <is>
          <t xml:space="preserve">112)Have arrangements been made to restrict entry into an area where there may be exposure to risk (of head, eye, ear, hand or foot injury from air contaminants or any other bodily injury) unless a member of staff or student is wearing the protective clothing or device provided to them? </t>
        </is>
      </c>
      <c r="E144" s="4">
        <v>1</v>
      </c>
      <c r="F144" s="14"/>
      <c r="G144" s="4">
        <v>5</v>
      </c>
      <c r="H144" s="4">
        <f t="shared" si="10"/>
        <v>5</v>
      </c>
      <c r="I144" s="84" t="inlineStr">
        <is>
          <t>X</t>
        </is>
      </c>
      <c r="J144" s="84" t="inlineStr">
        <is>
          <t>X</t>
        </is>
      </c>
      <c r="K144" s="84" t="inlineStr">
        <is>
          <t>X</t>
        </is>
      </c>
      <c r="L144" s="84" t="inlineStr">
        <is>
          <t>X</t>
        </is>
      </c>
      <c r="M144" s="4"/>
    </row>
    <row r="145" spans="1:13" ht="70" x14ac:dyDescent="0.2">
      <c r="A145" s="4">
        <v>3</v>
      </c>
      <c r="B145" s="4">
        <v>3.3</v>
      </c>
      <c r="C145" s="4" t="inlineStr">
        <is>
          <t>Protection of the Person</t>
        </is>
      </c>
      <c r="D145" s="3" t="inlineStr">
        <is>
          <t>113)Has the school conspicuously displayed a notice in areas where protective clothing or devices are required to be worn? Where construction may occur within a school compound has the school posted a notice at the construction site warning individuals of the activity?</t>
        </is>
      </c>
      <c r="E145" s="4">
        <v>1</v>
      </c>
      <c r="F145" s="14"/>
      <c r="G145" s="4">
        <v>5</v>
      </c>
      <c r="H145" s="4">
        <f t="shared" si="10"/>
        <v>5</v>
      </c>
      <c r="I145" s="84" t="inlineStr">
        <is>
          <t>X</t>
        </is>
      </c>
      <c r="J145" s="84" t="inlineStr">
        <is>
          <t>X</t>
        </is>
      </c>
      <c r="K145" s="84" t="inlineStr">
        <is>
          <t>X</t>
        </is>
      </c>
      <c r="L145" s="84" t="inlineStr">
        <is>
          <t>X</t>
        </is>
      </c>
      <c r="M145" s="4"/>
    </row>
    <row r="146" spans="1:13" ht="56" x14ac:dyDescent="0.2">
      <c r="A146" s="4">
        <v>3</v>
      </c>
      <c r="B146" s="4">
        <v>3.5</v>
      </c>
      <c r="C146" s="4" t="inlineStr">
        <is>
          <t>Protection of the Person</t>
        </is>
      </c>
      <c r="D146" s="3" t="inlineStr">
        <is>
          <t xml:space="preserve">114)Where a member of staff or a student may be required to manually lift, carry or move anything above a specified maximum weight, has the school made arrangements to protect said person from bodily harm or injury?  If so, please specify. </t>
        </is>
      </c>
      <c r="E146" s="4"/>
      <c r="F146" s="14"/>
      <c r="G146" s="4">
        <v>3</v>
      </c>
      <c r="H146" s="4">
        <f t="shared" si="10"/>
        <v>0</v>
      </c>
      <c r="I146" s="84" t="inlineStr">
        <is>
          <t>X</t>
        </is>
      </c>
      <c r="J146" s="84" t="inlineStr">
        <is>
          <t>X</t>
        </is>
      </c>
      <c r="K146" s="84" t="inlineStr">
        <is>
          <t>X</t>
        </is>
      </c>
      <c r="L146" s="84" t="inlineStr">
        <is>
          <t>X</t>
        </is>
      </c>
      <c r="M146" s="4"/>
    </row>
    <row r="147" spans="1:13" ht="42" x14ac:dyDescent="0.2">
      <c r="A147" s="4">
        <v>3</v>
      </c>
      <c r="B147" s="4">
        <v>3.3</v>
      </c>
      <c r="C147" s="4" t="inlineStr">
        <is>
          <t>Protection of the Person</t>
        </is>
      </c>
      <c r="D147" s="3" t="inlineStr">
        <is>
          <t xml:space="preserve">115)Where a process involves heat or steam, have adequate facilities to protect a person from the heat or steam been provided and maintained? </t>
        </is>
      </c>
      <c r="E147" s="4"/>
      <c r="F147" s="4"/>
      <c r="G147" s="4">
        <v>5</v>
      </c>
      <c r="H147" s="4">
        <f t="shared" si="10"/>
        <v>0</v>
      </c>
      <c r="I147" s="4"/>
      <c r="J147" s="4"/>
      <c r="K147" s="84" t="inlineStr">
        <is>
          <t>X</t>
        </is>
      </c>
      <c r="L147" s="84" t="inlineStr">
        <is>
          <t>X</t>
        </is>
      </c>
      <c r="M147" s="4"/>
    </row>
    <row r="148" spans="1:13" ht="84" x14ac:dyDescent="0.2">
      <c r="A148" s="4">
        <v>3</v>
      </c>
      <c r="B148" s="4">
        <v>3.1</v>
      </c>
      <c r="C148" s="4" t="inlineStr">
        <is>
          <t>Protection of the Person</t>
        </is>
      </c>
      <c r="D148" s="3" t="inlineStr">
        <is>
          <t xml:space="preserve">116)Has the school, after being notified by a female employee that she is pregnant and upon production of a medical certificate to that effect, adapted the working conditions of the female employee to ensure that she is not involved in the use of, or exposed to, chemicals, substances or anything dangerous to the health of the unborn child? </t>
        </is>
      </c>
      <c r="E148" s="4"/>
      <c r="F148" s="4"/>
      <c r="G148" s="4">
        <v>5</v>
      </c>
      <c r="H148" s="4">
        <f>SUM(E148*G148)</f>
        <v>0</v>
      </c>
      <c r="I148" s="4"/>
      <c r="J148" s="4"/>
      <c r="K148" s="84" t="inlineStr">
        <is>
          <t>X</t>
        </is>
      </c>
      <c r="L148" s="84" t="inlineStr">
        <is>
          <t>X</t>
        </is>
      </c>
      <c r="M148" s="4"/>
    </row>
    <row r="149" spans="1:13" ht="56" x14ac:dyDescent="0.2">
      <c r="A149" s="4">
        <v>3</v>
      </c>
      <c r="B149" s="4">
        <v>3.1</v>
      </c>
      <c r="C149" s="4" t="inlineStr">
        <is>
          <t>Protection of the Person</t>
        </is>
      </c>
      <c r="D149" s="3" t="inlineStr">
        <is>
          <t xml:space="preserve">117) Has the school made provisions for employees six months after the birth of her child, or employees who are nursing children not to perform work that is hazardous to her safety and health of the mother or the health of the children? </t>
        </is>
      </c>
      <c r="E149" s="4">
        <v>1</v>
      </c>
      <c r="F149" s="4"/>
      <c r="G149" s="4">
        <v>5</v>
      </c>
      <c r="H149" s="4">
        <f t="shared" si="10"/>
        <v>5</v>
      </c>
      <c r="I149" s="84" t="inlineStr">
        <is>
          <t>X</t>
        </is>
      </c>
      <c r="J149" s="84" t="inlineStr">
        <is>
          <t>X</t>
        </is>
      </c>
      <c r="K149" s="84" t="inlineStr">
        <is>
          <t>X</t>
        </is>
      </c>
      <c r="L149" s="84" t="inlineStr">
        <is>
          <t>X</t>
        </is>
      </c>
      <c r="M149" s="4"/>
    </row>
    <row r="150" spans="1:13" ht="42" x14ac:dyDescent="0.2">
      <c r="A150" s="4">
        <v>3</v>
      </c>
      <c r="B150" s="4">
        <v>3.3</v>
      </c>
      <c r="C150" s="4" t="inlineStr">
        <is>
          <t>Protection of the Person</t>
        </is>
      </c>
      <c r="D150" s="3" t="inlineStr">
        <is>
          <t xml:space="preserve">118)Has the school instructed the employees and any young person on the appropriate use and safety precautions required for the use of potentially hazardous machinery? </t>
        </is>
      </c>
      <c r="E150" s="4"/>
      <c r="F150" s="4"/>
      <c r="G150" s="4">
        <v>5</v>
      </c>
      <c r="H150" s="4">
        <f t="shared" si="10"/>
        <v>0</v>
      </c>
      <c r="I150" s="4"/>
      <c r="J150" s="4"/>
      <c r="K150" s="84" t="inlineStr">
        <is>
          <t>X</t>
        </is>
      </c>
      <c r="L150" s="84" t="inlineStr">
        <is>
          <t>X</t>
        </is>
      </c>
      <c r="M150" s="4"/>
    </row>
    <row r="151" spans="1:13" ht="42" x14ac:dyDescent="0.2">
      <c r="A151" s="4">
        <v>3</v>
      </c>
      <c r="B151" s="4">
        <v>3.3</v>
      </c>
      <c r="C151" s="4" t="inlineStr">
        <is>
          <t>Protection of the Person</t>
        </is>
      </c>
      <c r="D151" s="3" t="inlineStr">
        <is>
          <t xml:space="preserve">119)Has the school provided adequate supervision by a person who has special knowledge and experience in the operation of a hazardous machine? </t>
        </is>
      </c>
      <c r="E151" s="4"/>
      <c r="F151" s="4"/>
      <c r="G151" s="4">
        <v>5</v>
      </c>
      <c r="H151" s="4">
        <f t="shared" si="10"/>
        <v>0</v>
      </c>
      <c r="I151" s="4"/>
      <c r="J151" s="4"/>
      <c r="K151" s="84" t="inlineStr">
        <is>
          <t>X</t>
        </is>
      </c>
      <c r="L151" s="84" t="inlineStr">
        <is>
          <t>X</t>
        </is>
      </c>
      <c r="M151" s="4"/>
    </row>
    <row r="152" spans="1:13" ht="42" x14ac:dyDescent="0.2">
      <c r="A152" s="4">
        <v>3</v>
      </c>
      <c r="B152" s="4">
        <v>3.3</v>
      </c>
      <c r="C152" s="4" t="inlineStr">
        <is>
          <t>Protection of the Person</t>
        </is>
      </c>
      <c r="D152" s="3" t="inlineStr">
        <is>
          <t xml:space="preserve">120)Has the school taken adequate steps to prevent hearing impairment caused by noise, and diseases caused by vibration, from occurring to persons in, or in the vicinity of the workplace? </t>
        </is>
      </c>
      <c r="E152" s="4"/>
      <c r="F152" s="4"/>
      <c r="G152" s="4">
        <v>5</v>
      </c>
      <c r="H152" s="4">
        <f t="shared" si="10"/>
        <v>0</v>
      </c>
      <c r="I152" s="4"/>
      <c r="J152" s="4"/>
      <c r="K152" s="84" t="inlineStr">
        <is>
          <t>X</t>
        </is>
      </c>
      <c r="L152" s="84" t="inlineStr">
        <is>
          <t>X</t>
        </is>
      </c>
      <c r="M152" s="4"/>
    </row>
    <row r="153" spans="1:13" ht="42" x14ac:dyDescent="0.2">
      <c r="A153" s="4">
        <v>3</v>
      </c>
      <c r="B153" s="4">
        <v>3.3</v>
      </c>
      <c r="C153" s="4" t="inlineStr">
        <is>
          <t>Protection of the Person</t>
        </is>
      </c>
      <c r="D153" s="3" t="inlineStr">
        <is>
          <t xml:space="preserve">121)Has the school ensured that protective equipment necessary to protect students and employees from noise and vibration are worn or used at all appropriate times? </t>
        </is>
      </c>
      <c r="E153" s="4"/>
      <c r="F153" s="4"/>
      <c r="G153" s="4">
        <v>5</v>
      </c>
      <c r="H153" s="4">
        <f t="shared" si="10"/>
        <v>0</v>
      </c>
      <c r="I153" s="84" t="inlineStr">
        <is>
          <t>X</t>
        </is>
      </c>
      <c r="J153" s="84" t="inlineStr">
        <is>
          <t>X</t>
        </is>
      </c>
      <c r="K153" s="4"/>
      <c r="L153" s="4"/>
      <c r="M153" s="4"/>
    </row>
    <row r="154" spans="1:13" ht="56" x14ac:dyDescent="0.2">
      <c r="A154" s="4">
        <v>3</v>
      </c>
      <c r="B154" s="4">
        <v>3.1</v>
      </c>
      <c r="C154" s="4" t="inlineStr">
        <is>
          <t>Protection of the Person</t>
        </is>
      </c>
      <c r="D154" s="3" t="inlineStr">
        <is>
          <t xml:space="preserve">122)Has the school ensured that the initial and periodic medical evaluations of those employees exposed to the risk of injury to their hearing or of developing a condition caused by vibration has occurred? </t>
        </is>
      </c>
      <c r="E154" s="4"/>
      <c r="F154" s="4"/>
      <c r="G154" s="4">
        <v>3</v>
      </c>
      <c r="H154" s="4">
        <f t="shared" si="10"/>
        <v>0</v>
      </c>
      <c r="I154" s="4"/>
      <c r="J154" s="4"/>
      <c r="K154" s="84" t="inlineStr">
        <is>
          <t>X</t>
        </is>
      </c>
      <c r="L154" s="84" t="inlineStr">
        <is>
          <t>X</t>
        </is>
      </c>
      <c r="M154" s="4"/>
    </row>
    <row r="155" spans="1:13" ht="70" x14ac:dyDescent="0.2">
      <c r="A155" s="4">
        <v>3</v>
      </c>
      <c r="B155" s="4">
        <v>3.1</v>
      </c>
      <c r="C155" s="4" t="inlineStr">
        <is>
          <t>Protection of the Person</t>
        </is>
      </c>
      <c r="D155" s="3" t="inlineStr">
        <is>
          <t>104.1)  Has the school kept a record of medical evaluations of those employees exposed to the risk of injury to their hearing or of developing a condition caused by vibration, including audiometric examinations along with the periodic evaluation of the work environment?</t>
        </is>
      </c>
      <c r="E155" s="4"/>
      <c r="F155" s="4"/>
      <c r="G155" s="4">
        <v>2</v>
      </c>
      <c r="H155" s="4">
        <f t="shared" si="10"/>
        <v>0</v>
      </c>
      <c r="I155" s="4"/>
      <c r="J155" s="4"/>
      <c r="K155" s="84" t="inlineStr">
        <is>
          <t>X</t>
        </is>
      </c>
      <c r="L155" s="84" t="inlineStr">
        <is>
          <t>X</t>
        </is>
      </c>
      <c r="M155" s="4"/>
    </row>
    <row r="156" spans="1:13" ht="70" x14ac:dyDescent="0.2">
      <c r="A156" s="4">
        <v>3</v>
      </c>
      <c r="B156" s="4">
        <v>3.3</v>
      </c>
      <c r="C156" s="4" t="inlineStr">
        <is>
          <t>Protection of the Person</t>
        </is>
      </c>
      <c r="D156" s="3" t="inlineStr">
        <is>
          <t xml:space="preserve">123)Has the school made arrangements for an employee to report to his or her employer or supervisor the absence of, or defect in, any equipment or protective device and clothing of which he or she is aware and which may endanger himself or herself or another employee or person? </t>
        </is>
      </c>
      <c r="E156" s="4">
        <v>1</v>
      </c>
      <c r="F156" s="4"/>
      <c r="G156" s="4">
        <v>5</v>
      </c>
      <c r="H156" s="4">
        <f t="shared" si="10"/>
        <v>5</v>
      </c>
      <c r="I156" s="84" t="inlineStr">
        <is>
          <t>X</t>
        </is>
      </c>
      <c r="J156" s="84" t="inlineStr">
        <is>
          <t>X</t>
        </is>
      </c>
      <c r="K156" s="84" t="inlineStr">
        <is>
          <t>X</t>
        </is>
      </c>
      <c r="L156" s="84" t="inlineStr">
        <is>
          <t>X</t>
        </is>
      </c>
      <c r="M156" s="4"/>
    </row>
    <row r="157" spans="1:13" x14ac:dyDescent="0.2">
      <c r="A157" s="145" t="inlineStr">
        <is>
          <t>MAXIMUM POINTS ACHIEVABLE</t>
        </is>
      </c>
      <c r="B157" s="145"/>
      <c r="C157" s="145"/>
      <c r="D157" s="145"/>
      <c r="E157" s="145"/>
      <c r="F157" s="145"/>
      <c r="G157" s="13">
        <v>83</v>
      </c>
      <c r="H157" s="26"/>
      <c r="I157" s="25">
        <v>28</v>
      </c>
      <c r="J157" s="25">
        <v>28</v>
      </c>
      <c r="K157" s="25">
        <v>78</v>
      </c>
      <c r="L157" s="25">
        <v>78</v>
      </c>
      <c r="M157" s="24"/>
    </row>
    <row r="158" spans="1:13" x14ac:dyDescent="0.2">
      <c r="A158" s="145" t="inlineStr">
        <is>
          <t>POINTS ACHIEVED</t>
        </is>
      </c>
      <c r="B158" s="145"/>
      <c r="C158" s="145"/>
      <c r="D158" s="145"/>
      <c r="E158" s="145"/>
      <c r="F158" s="145"/>
      <c r="G158" s="13"/>
      <c r="H158" s="26"/>
      <c r="I158" s="25">
        <f>SUM(H144:H146)+H149+H153+H156</f>
        <v>20</v>
      </c>
      <c r="J158" s="25">
        <f>SUM(H144:H146)+H149+H153+H156</f>
        <v>20</v>
      </c>
      <c r="K158" s="25">
        <f>SUM(H139:H152)+SUM(H154:H156)</f>
        <v>25</v>
      </c>
      <c r="L158" s="25">
        <f>SUM(H139:H152)+SUM(H154:H156)</f>
        <v>25</v>
      </c>
      <c r="M158" s="24"/>
    </row>
    <row r="159" spans="1:13" x14ac:dyDescent="0.2">
      <c r="A159" s="144" t="inlineStr">
        <is>
          <t>Safety Theme</t>
        </is>
      </c>
      <c r="B159" s="144" t="inlineStr">
        <is>
          <t>Safety Area</t>
        </is>
      </c>
      <c r="C159" s="144" t="inlineStr">
        <is>
          <t>Safety Section</t>
        </is>
      </c>
      <c r="D159" s="144" t="inlineStr">
        <is>
          <t>Question</t>
        </is>
      </c>
      <c r="E159" s="12" t="inlineStr">
        <is>
          <t>Answer</t>
        </is>
      </c>
      <c r="F159" s="144" t="inlineStr">
        <is>
          <t>Comments</t>
        </is>
      </c>
      <c r="G159" s="144" t="inlineStr">
        <is>
          <t xml:space="preserve">Weight </t>
        </is>
      </c>
      <c r="H159" s="144" t="inlineStr">
        <is>
          <t>Score</t>
        </is>
      </c>
      <c r="I159" s="144" t="inlineStr">
        <is>
          <r>
            <t xml:space="preserve">Educational Institutional Type </t>
          </r>
          <r>
            <rPr>
              <i/>
              <sz val="10"/>
              <color rgb="FFFFFFFF"/>
              <rFont val="Calibri"/>
              <scheme val="minor"/>
            </rPr>
            <t>(Early Childhood, Primary, Secondary, Tertiary)</t>
          </r>
        </is>
      </c>
      <c r="J159" s="144"/>
      <c r="K159" s="144"/>
      <c r="L159" s="144"/>
      <c r="M159" s="144" t="inlineStr">
        <is>
          <t>Critical Standard</t>
        </is>
      </c>
    </row>
    <row r="160" spans="1:13" x14ac:dyDescent="0.2">
      <c r="A160" s="144"/>
      <c r="B160" s="144"/>
      <c r="C160" s="144"/>
      <c r="D160" s="144"/>
      <c r="E160" s="12" t="inlineStr">
        <is>
          <t>(Yes/No)</t>
        </is>
      </c>
      <c r="F160" s="144"/>
      <c r="G160" s="144"/>
      <c r="H160" s="144"/>
      <c r="I160" s="144"/>
      <c r="J160" s="144"/>
      <c r="K160" s="144"/>
      <c r="L160" s="144"/>
      <c r="M160" s="144"/>
    </row>
    <row r="161" spans="1:13" ht="28" x14ac:dyDescent="0.2">
      <c r="A161" s="4">
        <v>4</v>
      </c>
      <c r="B161" s="4">
        <v>4.3</v>
      </c>
      <c r="C161" s="4" t="inlineStr">
        <is>
          <t>Hazardous chemicals and materials</t>
        </is>
      </c>
      <c r="D161" s="3" t="inlineStr">
        <is>
          <t>124)Has an up-to-date inventory of all hazardous and/or cleaning chemicals been prepared?</t>
        </is>
      </c>
      <c r="E161" s="4">
        <v>1</v>
      </c>
      <c r="F161" s="14" t="inlineStr">
        <is>
          <t>Inventory conducted once a year</t>
        </is>
      </c>
      <c r="G161" s="4">
        <v>5</v>
      </c>
      <c r="H161" s="4">
        <f>SUM(E161*G161)</f>
        <v>5</v>
      </c>
      <c r="I161" s="84" t="inlineStr">
        <is>
          <t>x</t>
        </is>
      </c>
      <c r="J161" s="84" t="inlineStr">
        <is>
          <t>x</t>
        </is>
      </c>
      <c r="K161" s="84" t="inlineStr">
        <is>
          <t>X</t>
        </is>
      </c>
      <c r="L161" s="84" t="inlineStr">
        <is>
          <t>X</t>
        </is>
      </c>
      <c r="M161" s="85" t="inlineStr">
        <is>
          <t>x</t>
        </is>
      </c>
    </row>
    <row r="162" spans="1:13" ht="28" x14ac:dyDescent="0.2">
      <c r="A162" s="30">
        <v>4</v>
      </c>
      <c r="B162" s="30">
        <v>4.3</v>
      </c>
      <c r="C162" s="30" t="inlineStr">
        <is>
          <t>Hazardous chemicals and materials</t>
        </is>
      </c>
      <c r="D162" s="28" t="inlineStr">
        <is>
          <t>125)Is the inventory of hazardous and/ or cleaning chemicals properly stored and secured?</t>
        </is>
      </c>
      <c r="E162" s="4">
        <v>1</v>
      </c>
      <c r="F162" s="28"/>
      <c r="G162" s="30">
        <v>5</v>
      </c>
      <c r="H162" s="4">
        <f t="shared" ref="H162:H179" si="11">SUM(E162*G162)</f>
        <v>5</v>
      </c>
      <c r="I162" s="86" t="inlineStr">
        <is>
          <t>x</t>
        </is>
      </c>
      <c r="J162" s="86" t="inlineStr">
        <is>
          <t>x</t>
        </is>
      </c>
      <c r="K162" s="86" t="inlineStr">
        <is>
          <t>x</t>
        </is>
      </c>
      <c r="L162" s="86" t="inlineStr">
        <is>
          <t>x</t>
        </is>
      </c>
      <c r="M162" s="87" t="inlineStr">
        <is>
          <t>x</t>
        </is>
      </c>
    </row>
    <row r="163" spans="1:13" ht="56" x14ac:dyDescent="0.2">
      <c r="A163" s="4">
        <v>3</v>
      </c>
      <c r="B163" s="4">
        <v>3.2</v>
      </c>
      <c r="C163" s="4" t="inlineStr">
        <is>
          <t>Hazardous chemicals and materials</t>
        </is>
      </c>
      <c r="D163" s="3" t="inlineStr">
        <is>
          <t xml:space="preserve">126)Has the school furnished a copy of the most recent version of the inventory and of every unexpired chemical safety data sheet to a representative of the health and safety committee, or the health and safety employee representative? </t>
        </is>
      </c>
      <c r="E163" s="4"/>
      <c r="F163" s="4"/>
      <c r="G163" s="4">
        <v>5</v>
      </c>
      <c r="H163" s="4">
        <f t="shared" si="11"/>
        <v>0</v>
      </c>
      <c r="I163" s="4"/>
      <c r="J163" s="4"/>
      <c r="K163" s="84" t="inlineStr">
        <is>
          <t>x</t>
        </is>
      </c>
      <c r="L163" s="84" t="inlineStr">
        <is>
          <t>x</t>
        </is>
      </c>
      <c r="M163" s="4"/>
    </row>
    <row r="164" spans="1:13" ht="70" x14ac:dyDescent="0.2">
      <c r="A164" s="4">
        <v>4</v>
      </c>
      <c r="B164" s="4">
        <v>4.3</v>
      </c>
      <c r="C164" s="4" t="inlineStr">
        <is>
          <t>Hazardous chemicals and materials</t>
        </is>
      </c>
      <c r="D164" s="3" t="inlineStr">
        <is>
          <r>
            <t>127)</t>
          </r>
          <r>
            <rPr>
              <i/>
              <sz val="10"/>
              <color theme="1"/>
              <rFont val="Calibri"/>
              <scheme val="minor"/>
            </rPr>
            <t>[Schools operating with chemistry labs or other types of facilities where students and staff may be exposed to chemicals]:</t>
          </r>
          <r>
            <rPr>
              <sz val="10"/>
              <color theme="1"/>
              <rFont val="Calibri"/>
              <scheme val="minor"/>
            </rPr>
            <t xml:space="preserve"> Has the school taken all necessary precautions to prevent eating or the storage of food at facilities where dangerous chemicals may be used? </t>
          </r>
        </is>
      </c>
      <c r="E164" s="4"/>
      <c r="F164" s="4"/>
      <c r="G164" s="4">
        <v>4</v>
      </c>
      <c r="H164" s="4">
        <f t="shared" si="11"/>
        <v>0</v>
      </c>
      <c r="I164" s="4"/>
      <c r="J164" s="4"/>
      <c r="K164" s="84" t="inlineStr">
        <is>
          <t>X</t>
        </is>
      </c>
      <c r="L164" s="84" t="inlineStr">
        <is>
          <t>X</t>
        </is>
      </c>
      <c r="M164" s="4"/>
    </row>
    <row r="165" spans="1:13" ht="42" x14ac:dyDescent="0.2">
      <c r="A165" s="4">
        <v>4</v>
      </c>
      <c r="B165" s="4">
        <v>4.3</v>
      </c>
      <c r="C165" s="4" t="inlineStr">
        <is>
          <t>Hazardous chemicals and materials</t>
        </is>
      </c>
      <c r="D165" s="3" t="inlineStr">
        <is>
          <t>128)Has the school obtained or prepared up-to-date chemical safety data sheets for all hazardous chemicals present on the facility?</t>
        </is>
      </c>
      <c r="E165" s="4"/>
      <c r="F165" s="4"/>
      <c r="G165" s="4">
        <v>5</v>
      </c>
      <c r="H165" s="4">
        <f t="shared" si="11"/>
        <v>0</v>
      </c>
      <c r="I165" s="4"/>
      <c r="J165" s="4"/>
      <c r="K165" s="84" t="inlineStr">
        <is>
          <t>x</t>
        </is>
      </c>
      <c r="L165" s="84" t="inlineStr">
        <is>
          <t>x</t>
        </is>
      </c>
      <c r="M165" s="4"/>
    </row>
    <row r="166" spans="1:13" ht="42" x14ac:dyDescent="0.2">
      <c r="A166" s="4">
        <v>3</v>
      </c>
      <c r="B166" s="4">
        <v>3.3</v>
      </c>
      <c r="C166" s="4" t="inlineStr">
        <is>
          <t>Hazardous chemicals and materials</t>
        </is>
      </c>
      <c r="D166" s="16" t="inlineStr">
        <is>
          <t>129)Has the school ensured that the information available in chemical safety data sheets is available in English and any other language indicated by the situation at the school?</t>
        </is>
      </c>
      <c r="E166" s="4"/>
      <c r="F166" s="4"/>
      <c r="G166" s="4">
        <v>5</v>
      </c>
      <c r="H166" s="4">
        <f t="shared" si="11"/>
        <v>0</v>
      </c>
      <c r="I166" s="4"/>
      <c r="J166" s="4"/>
      <c r="K166" s="84" t="inlineStr">
        <is>
          <t>x</t>
        </is>
      </c>
      <c r="L166" s="84" t="inlineStr">
        <is>
          <t>x</t>
        </is>
      </c>
      <c r="M166" s="4"/>
    </row>
    <row r="167" spans="1:13" ht="128" x14ac:dyDescent="0.2">
      <c r="A167" s="4">
        <v>4</v>
      </c>
      <c r="B167" s="4">
        <v>4.3</v>
      </c>
      <c r="C167" s="4" t="inlineStr">
        <is>
          <t>Hazardous chemicals and materials</t>
        </is>
      </c>
      <c r="D167" s="3" t="inlineStr">
        <is>
          <r>
            <t>130)</t>
          </r>
          <r>
            <rPr>
              <i/>
              <sz val="10"/>
              <color theme="1"/>
              <rFont val="Calibri"/>
              <scheme val="minor"/>
            </rPr>
            <t>[Schools operating with chemistry labs/automotive shops/tech vocational facilities or other types of facilities where students and staff may be exposed to chemicals]:</t>
          </r>
          <r>
            <rPr>
              <sz val="10"/>
              <color theme="1"/>
              <rFont val="Calibri"/>
              <scheme val="minor"/>
            </rPr>
            <t xml:space="preserve"> Has the school made arrangements with respect to any process involving the use of, or exposure to, products containing benzene (which term means the aromatic hydrocarbon C</t>
          </r>
          <r>
            <rPr>
              <vertAlign val="subscript"/>
              <sz val="10"/>
              <color theme="1"/>
              <rFont val="Calibri"/>
              <scheme val="minor"/>
            </rPr>
            <t>6</t>
          </r>
          <r>
            <rPr>
              <sz val="10"/>
              <color theme="1"/>
              <rFont val="Calibri"/>
              <scheme val="minor"/>
            </rPr>
            <t>H</t>
          </r>
          <r>
            <rPr>
              <vertAlign val="subscript"/>
              <sz val="10"/>
              <color theme="1"/>
              <rFont val="Calibri"/>
              <scheme val="minor"/>
            </rPr>
            <t>6</t>
          </r>
          <r>
            <rPr>
              <sz val="10"/>
              <color theme="1"/>
              <rFont val="Calibri"/>
              <scheme val="minor"/>
            </rPr>
            <t xml:space="preserve"> itself or any product the benzene content of which exceeds one percent by volume) or other potentially dangerous substance, to find harmless or less harmful substitutes which may be used if they are available?  </t>
          </r>
        </is>
      </c>
      <c r="E167" s="4"/>
      <c r="F167" s="4"/>
      <c r="G167" s="4">
        <v>3</v>
      </c>
      <c r="H167" s="4">
        <f>SUM(E167*G167)</f>
        <v>0</v>
      </c>
      <c r="I167" s="4"/>
      <c r="J167" s="4"/>
      <c r="K167" s="84" t="inlineStr">
        <is>
          <t>X</t>
        </is>
      </c>
      <c r="L167" s="84" t="inlineStr">
        <is>
          <t>X</t>
        </is>
      </c>
      <c r="M167" s="4"/>
    </row>
    <row r="168" spans="1:13" ht="84" x14ac:dyDescent="0.2">
      <c r="A168" s="4">
        <v>4</v>
      </c>
      <c r="B168" s="4">
        <v>4.3</v>
      </c>
      <c r="C168" s="4" t="inlineStr">
        <is>
          <t>Hazardous chemicals and materials</t>
        </is>
      </c>
      <c r="D168" s="3" t="inlineStr">
        <is>
          <t xml:space="preserve">131)If benzene or other aromatic hydrocarbon substitutes are not available then is the school carrying out the process, as far as is practicable, in an enclosed system or where an enclosed system is not practicable, within equipment with effective means to ensure the removal of benzene fumes to the extent necessary for the protection of the health of staff and students? </t>
        </is>
      </c>
      <c r="E168" s="4"/>
      <c r="F168" s="4"/>
      <c r="G168" s="4">
        <v>4</v>
      </c>
      <c r="H168" s="4">
        <f t="shared" si="11"/>
        <v>0</v>
      </c>
      <c r="I168" s="4"/>
      <c r="J168" s="4"/>
      <c r="K168" s="84" t="inlineStr">
        <is>
          <t>X</t>
        </is>
      </c>
      <c r="L168" s="84" t="inlineStr">
        <is>
          <t>X</t>
        </is>
      </c>
      <c r="M168" s="4"/>
    </row>
    <row r="169" spans="1:13" ht="42" x14ac:dyDescent="0.2">
      <c r="A169" s="4">
        <v>3</v>
      </c>
      <c r="B169" s="4">
        <v>3.3</v>
      </c>
      <c r="C169" s="4" t="inlineStr">
        <is>
          <t>Hazardous chemicals and materials</t>
        </is>
      </c>
      <c r="D169" s="3" t="inlineStr">
        <is>
          <t xml:space="preserve">132)Where a school must store and work with benzene, has the word “benzene” and appropriate danger signals been clearly and visibly posted on any container holding benzene? </t>
        </is>
      </c>
      <c r="E169" s="4"/>
      <c r="F169" s="4"/>
      <c r="G169" s="4">
        <v>4</v>
      </c>
      <c r="H169" s="4">
        <f t="shared" si="11"/>
        <v>0</v>
      </c>
      <c r="I169" s="4"/>
      <c r="J169" s="4"/>
      <c r="K169" s="84" t="inlineStr">
        <is>
          <t>X</t>
        </is>
      </c>
      <c r="L169" s="84" t="inlineStr">
        <is>
          <t>X</t>
        </is>
      </c>
      <c r="M169" s="4"/>
    </row>
    <row r="170" spans="1:13" ht="56" x14ac:dyDescent="0.2">
      <c r="A170" s="4">
        <v>1</v>
      </c>
      <c r="B170" s="4">
        <v>1.3</v>
      </c>
      <c r="C170" s="4" t="inlineStr">
        <is>
          <t>Hazardous chemicals and materials</t>
        </is>
      </c>
      <c r="D170" s="3" t="inlineStr">
        <is>
          <t>133)Has any member of the school’s staff who may be exposed to benzene received appropriate instructions about safeguarding health and preventing accidents, as well as about action to be taken if there is any evidence of benzene poisoning?</t>
        </is>
      </c>
      <c r="E170" s="4"/>
      <c r="F170" s="4"/>
      <c r="G170" s="4">
        <v>5</v>
      </c>
      <c r="H170" s="4">
        <f t="shared" si="11"/>
        <v>0</v>
      </c>
      <c r="I170" s="4"/>
      <c r="J170" s="4"/>
      <c r="K170" s="84" t="inlineStr">
        <is>
          <t>X</t>
        </is>
      </c>
      <c r="L170" s="84" t="inlineStr">
        <is>
          <t>X</t>
        </is>
      </c>
      <c r="M170" s="4"/>
    </row>
    <row r="171" spans="1:13" ht="42" x14ac:dyDescent="0.2">
      <c r="A171" s="4">
        <v>3</v>
      </c>
      <c r="B171" s="4">
        <v>3.3</v>
      </c>
      <c r="C171" s="4" t="inlineStr">
        <is>
          <t>Hazardous chemicals and materials</t>
        </is>
      </c>
      <c r="D171" s="3" t="inlineStr">
        <is>
          <t xml:space="preserve">134)Has the school ensured that all hazardous chemicals present on the facility grounds are labelled in a way easily understandable to the employees and students? </t>
        </is>
      </c>
      <c r="E171" s="4"/>
      <c r="F171" s="4"/>
      <c r="G171" s="4">
        <v>5</v>
      </c>
      <c r="H171" s="4">
        <f t="shared" si="11"/>
        <v>0</v>
      </c>
      <c r="I171" s="4"/>
      <c r="J171" s="4"/>
      <c r="K171" s="84" t="inlineStr">
        <is>
          <t>X</t>
        </is>
      </c>
      <c r="L171" s="84" t="inlineStr">
        <is>
          <t>X</t>
        </is>
      </c>
      <c r="M171" s="4"/>
    </row>
    <row r="172" spans="1:13" ht="42" x14ac:dyDescent="0.2">
      <c r="A172" s="30">
        <v>4</v>
      </c>
      <c r="B172" s="30">
        <v>4.3</v>
      </c>
      <c r="C172" s="30" t="inlineStr">
        <is>
          <t>Hazardous chemicals and materials</t>
        </is>
      </c>
      <c r="D172" s="28" t="inlineStr">
        <is>
          <t xml:space="preserve">135)Has the school obtained or prepared up-to-date chemical safety data sheets for all hazardous chemicals present on the facility grounds? </t>
        </is>
      </c>
      <c r="E172" s="4"/>
      <c r="F172" s="28"/>
      <c r="G172" s="30">
        <v>5</v>
      </c>
      <c r="H172" s="4">
        <f t="shared" si="11"/>
        <v>0</v>
      </c>
      <c r="I172" s="30"/>
      <c r="J172" s="30"/>
      <c r="K172" s="86" t="inlineStr">
        <is>
          <t>X</t>
        </is>
      </c>
      <c r="L172" s="86" t="inlineStr">
        <is>
          <t>X</t>
        </is>
      </c>
      <c r="M172" s="30"/>
    </row>
    <row r="173" spans="1:13" ht="42" x14ac:dyDescent="0.2">
      <c r="A173" s="4">
        <v>3</v>
      </c>
      <c r="B173" s="4">
        <v>3.3</v>
      </c>
      <c r="C173" s="4" t="inlineStr">
        <is>
          <t>Hazardous chemicals and materials</t>
        </is>
      </c>
      <c r="D173" s="3" t="inlineStr">
        <is>
          <t xml:space="preserve">136)Has the school ensured that the information available in chemical safety data sheets is available in English and any other language indicated by the situation at the school? </t>
        </is>
      </c>
      <c r="E173" s="4"/>
      <c r="F173" s="4"/>
      <c r="G173" s="4">
        <v>5</v>
      </c>
      <c r="H173" s="4">
        <f t="shared" si="11"/>
        <v>0</v>
      </c>
      <c r="I173" s="4"/>
      <c r="J173" s="4"/>
      <c r="K173" s="84" t="inlineStr">
        <is>
          <t>X</t>
        </is>
      </c>
      <c r="L173" s="84" t="inlineStr">
        <is>
          <t>X</t>
        </is>
      </c>
      <c r="M173" s="4"/>
    </row>
    <row r="174" spans="1:13" ht="70" x14ac:dyDescent="0.2">
      <c r="A174" s="4">
        <v>4</v>
      </c>
      <c r="B174" s="4">
        <v>4.3</v>
      </c>
      <c r="C174" s="4" t="inlineStr">
        <is>
          <t>Hazardous chemicals and materials</t>
        </is>
      </c>
      <c r="D174" s="3" t="inlineStr">
        <is>
          <t xml:space="preserve">137)Has the school ensured that when hazardous chemicals are transferred into other containers or equipment, the contents are indicated in a manner which will make known to employees, their identity, any hazards associated with their use, and any safety precautions to be observed? </t>
        </is>
      </c>
      <c r="E174" s="4"/>
      <c r="F174" s="4"/>
      <c r="G174" s="4">
        <v>5</v>
      </c>
      <c r="H174" s="4">
        <f t="shared" si="11"/>
        <v>0</v>
      </c>
      <c r="I174" s="4"/>
      <c r="J174" s="4"/>
      <c r="K174" s="84" t="inlineStr">
        <is>
          <t>X</t>
        </is>
      </c>
      <c r="L174" s="84" t="inlineStr">
        <is>
          <t>X</t>
        </is>
      </c>
      <c r="M174" s="85" t="inlineStr">
        <is>
          <t>x</t>
        </is>
      </c>
    </row>
    <row r="175" spans="1:13" ht="84" x14ac:dyDescent="0.2">
      <c r="A175" s="4">
        <v>4</v>
      </c>
      <c r="B175" s="4">
        <v>4.3</v>
      </c>
      <c r="C175" s="4" t="inlineStr">
        <is>
          <t>Hazardous chemicals and materials</t>
        </is>
      </c>
      <c r="D175" s="3" t="inlineStr">
        <is>
          <t xml:space="preserve">138)Has the school ensured that information is provided on the handling and safe disposal of hazardous chemicals which are no longer required and containers which have been emptied but which may contain residues of hazardous chemicals, so that the risk to safety and health and to the environment is eliminated or minimized? </t>
        </is>
      </c>
      <c r="E175" s="4"/>
      <c r="F175" s="4"/>
      <c r="G175" s="4">
        <v>4</v>
      </c>
      <c r="H175" s="4">
        <f t="shared" si="11"/>
        <v>0</v>
      </c>
      <c r="I175" s="4"/>
      <c r="J175" s="4"/>
      <c r="K175" s="84" t="inlineStr">
        <is>
          <t>X</t>
        </is>
      </c>
      <c r="L175" s="84" t="inlineStr">
        <is>
          <t>X</t>
        </is>
      </c>
      <c r="M175" s="4"/>
    </row>
    <row r="176" spans="1:13" ht="56" x14ac:dyDescent="0.2">
      <c r="A176" s="4">
        <v>4</v>
      </c>
      <c r="B176" s="4">
        <v>4.3</v>
      </c>
      <c r="C176" s="4" t="inlineStr">
        <is>
          <t>Hazardous chemicals and materials</t>
        </is>
      </c>
      <c r="D176" s="3" t="inlineStr">
        <is>
          <t xml:space="preserve">139)Has the school ensured that a hazardous chemical is not used, handled or stored unless the prescribed requirements concerning identification, chemical safety data sheets and worker instruction and training of the use of the chemicals are met? </t>
        </is>
      </c>
      <c r="E176" s="4"/>
      <c r="F176" s="4"/>
      <c r="G176" s="4">
        <v>4</v>
      </c>
      <c r="H176" s="4">
        <f t="shared" si="11"/>
        <v>0</v>
      </c>
      <c r="I176" s="4"/>
      <c r="J176" s="4"/>
      <c r="K176" s="84" t="inlineStr">
        <is>
          <t>X</t>
        </is>
      </c>
      <c r="L176" s="84" t="inlineStr">
        <is>
          <t>X</t>
        </is>
      </c>
      <c r="M176" s="4"/>
    </row>
    <row r="177" spans="1:13" ht="42" x14ac:dyDescent="0.2">
      <c r="A177" s="4">
        <v>3</v>
      </c>
      <c r="B177" s="30">
        <v>3.2</v>
      </c>
      <c r="C177" s="30" t="inlineStr">
        <is>
          <t>Hazardous chemicals and materials</t>
        </is>
      </c>
      <c r="D177" s="28" t="inlineStr">
        <is>
          <t xml:space="preserve">140)Has the school made available access to information by any employee on any unexpired chemical safety data sheet regarding hazardous chemicals at the workplace? </t>
        </is>
      </c>
      <c r="E177" s="4"/>
      <c r="F177" s="28"/>
      <c r="G177" s="30">
        <v>4</v>
      </c>
      <c r="H177" s="4">
        <f t="shared" si="11"/>
        <v>0</v>
      </c>
      <c r="I177" s="30"/>
      <c r="J177" s="30"/>
      <c r="K177" s="86" t="inlineStr">
        <is>
          <t>X</t>
        </is>
      </c>
      <c r="L177" s="86" t="inlineStr">
        <is>
          <t>X</t>
        </is>
      </c>
      <c r="M177" s="30"/>
    </row>
    <row r="178" spans="1:13" ht="56" x14ac:dyDescent="0.2">
      <c r="A178" s="4">
        <v>4</v>
      </c>
      <c r="B178" s="4">
        <v>4.3</v>
      </c>
      <c r="C178" s="4" t="inlineStr">
        <is>
          <t>Hazardous chemicals and materials</t>
        </is>
      </c>
      <c r="D178" s="3" t="inlineStr">
        <is>
          <t xml:space="preserve">141)Has the school ensured that a hazardous chemical is not used, handled or stored unless the prescribed requirements concerning identification, chemical safety data sheets and worker instruction and training of the use of the chemicals are met? </t>
        </is>
      </c>
      <c r="E178" s="4"/>
      <c r="F178" s="4"/>
      <c r="G178" s="4">
        <v>4</v>
      </c>
      <c r="H178" s="4">
        <f t="shared" si="11"/>
        <v>0</v>
      </c>
      <c r="I178" s="4"/>
      <c r="J178" s="4"/>
      <c r="K178" s="84" t="inlineStr">
        <is>
          <t>x</t>
        </is>
      </c>
      <c r="L178" s="84" t="inlineStr">
        <is>
          <t>x</t>
        </is>
      </c>
      <c r="M178" s="4"/>
    </row>
    <row r="179" spans="1:13" ht="56" x14ac:dyDescent="0.2">
      <c r="A179" s="4">
        <v>3</v>
      </c>
      <c r="B179" s="4">
        <v>3.3</v>
      </c>
      <c r="C179" s="4" t="inlineStr">
        <is>
          <t>Hazardous chemicals and materials</t>
        </is>
      </c>
      <c r="D179" s="3" t="inlineStr">
        <is>
          <t>142)Once a report of a possible hazardous material or contaminant is made, does the school have a mechanism for reporting the same to authorities and following up on the incident?</t>
        </is>
      </c>
      <c r="E179" s="4"/>
      <c r="F179" s="4"/>
      <c r="G179" s="4">
        <v>4</v>
      </c>
      <c r="H179" s="4">
        <f t="shared" si="11"/>
        <v>0</v>
      </c>
      <c r="I179" s="84" t="inlineStr">
        <is>
          <t>x</t>
        </is>
      </c>
      <c r="J179" s="84" t="inlineStr">
        <is>
          <t>x</t>
        </is>
      </c>
      <c r="K179" s="84" t="inlineStr">
        <is>
          <t>x</t>
        </is>
      </c>
      <c r="L179" s="84" t="inlineStr">
        <is>
          <t>x</t>
        </is>
      </c>
      <c r="M179" s="4"/>
    </row>
    <row r="180" spans="1:13" x14ac:dyDescent="0.2">
      <c r="A180" s="145" t="inlineStr">
        <is>
          <t>MAXIMUM POINTS ACHIEVABLE</t>
        </is>
      </c>
      <c r="B180" s="145"/>
      <c r="C180" s="145"/>
      <c r="D180" s="145"/>
      <c r="E180" s="145"/>
      <c r="F180" s="145"/>
      <c r="G180" s="13">
        <v>85</v>
      </c>
      <c r="H180" s="26"/>
      <c r="I180" s="25">
        <v>14</v>
      </c>
      <c r="J180" s="25">
        <v>14</v>
      </c>
      <c r="K180" s="25">
        <v>85</v>
      </c>
      <c r="L180" s="25">
        <v>85</v>
      </c>
      <c r="M180" s="24"/>
    </row>
    <row r="181" spans="1:13" x14ac:dyDescent="0.2">
      <c r="A181" s="145" t="inlineStr">
        <is>
          <t>POINTS ACHIEVED</t>
        </is>
      </c>
      <c r="B181" s="145"/>
      <c r="C181" s="145"/>
      <c r="D181" s="145"/>
      <c r="E181" s="145"/>
      <c r="F181" s="145"/>
      <c r="G181" s="13"/>
      <c r="H181" s="26"/>
      <c r="I181" s="25">
        <f>SUM(H161:H162)+H179</f>
        <v>10</v>
      </c>
      <c r="J181" s="25">
        <f>SUM(H161:H162)+H179</f>
        <v>10</v>
      </c>
      <c r="K181" s="25">
        <f>SUM(H161:H179)</f>
        <v>10</v>
      </c>
      <c r="L181" s="25">
        <f>SUM(H161:H179)</f>
        <v>10</v>
      </c>
      <c r="M181" s="24"/>
    </row>
    <row r="182" spans="1:13" x14ac:dyDescent="0.2">
      <c r="A182" s="56"/>
      <c r="B182" s="56"/>
      <c r="C182" s="56"/>
      <c r="D182" s="56"/>
      <c r="E182" s="56"/>
      <c r="F182" s="56" t="inlineStr">
        <is>
          <t>CRITICAL STANDARDS MET</t>
        </is>
      </c>
      <c r="G182" s="13"/>
      <c r="H182" s="26"/>
      <c r="I182" s="22" t="str">
        <f>IF($E$161+$E$162=2,"Yes","No")</f>
        <v>Yes</v>
      </c>
      <c r="J182" s="22" t="str">
        <f>IF($E$161+$E$162=2,"Yes","No")</f>
        <v>Yes</v>
      </c>
      <c r="K182" s="21" t="str">
        <f t="shared" ref="K182:L182" si="12">IF($E$161+$E$162+$E$174=3,"Yes","No")</f>
        <v>No</v>
      </c>
      <c r="L182" s="21" t="str">
        <f t="shared" si="12"/>
        <v>No</v>
      </c>
      <c r="M182" s="24"/>
    </row>
    <row r="183" spans="1:13" x14ac:dyDescent="0.2">
      <c r="A183" s="56"/>
      <c r="B183" s="56"/>
      <c r="C183" s="56"/>
      <c r="D183" s="56"/>
      <c r="E183" s="56"/>
      <c r="F183" s="56"/>
      <c r="G183" s="17"/>
      <c r="H183" s="52"/>
      <c r="I183" s="53"/>
      <c r="J183" s="53"/>
      <c r="K183" s="53"/>
      <c r="L183" s="53"/>
      <c r="M183" s="54"/>
    </row>
    <row r="184" spans="1:13" x14ac:dyDescent="0.2">
      <c r="A184" s="4"/>
      <c r="B184" s="4"/>
      <c r="C184" s="49"/>
      <c r="D184" s="47"/>
      <c r="E184" s="49"/>
      <c r="F184" s="17" t="inlineStr">
        <is>
          <t>TOTAL MAXIMUM POINTS AVAILABLE</t>
        </is>
      </c>
      <c r="G184" s="17">
        <f>G21+G44+G61+G79+G115+G135+G157+G180</f>
        <v>557</v>
      </c>
      <c r="H184" s="49"/>
      <c r="I184" s="17">
        <f>I21+I44+I61+I79+I115+I135+I180</f>
        <v>359</v>
      </c>
      <c r="J184" s="17">
        <f>J21+J44+J61+J79+J115+J135+J180</f>
        <v>393</v>
      </c>
      <c r="K184" s="17">
        <f>K21+K44+K61+K79+K115+K135+K180</f>
        <v>466</v>
      </c>
      <c r="L184" s="17">
        <f>L21+L44+L61+L79+L115+L135+L180</f>
        <v>466</v>
      </c>
      <c r="M184" s="17"/>
    </row>
    <row r="185" spans="1:13" x14ac:dyDescent="0.2">
      <c r="A185" s="4"/>
      <c r="B185" s="4"/>
      <c r="C185" s="49"/>
      <c r="D185" s="47"/>
      <c r="E185" s="49"/>
      <c r="F185" s="17" t="inlineStr">
        <is>
          <t xml:space="preserve">TOTAL POINTS ACHIEVED </t>
        </is>
      </c>
      <c r="G185" s="49"/>
      <c r="H185" s="49"/>
      <c r="I185" s="17">
        <f>I22+I45+I62+I80+I116+I136+I158+I181</f>
        <v>210</v>
      </c>
      <c r="J185" s="17">
        <f>J22+J45+J62+J80+J116+J136+J158+J181</f>
        <v>236</v>
      </c>
      <c r="K185" s="17">
        <f>K22+K45+K62+K80+K116+K136+K158+K181</f>
        <v>241</v>
      </c>
      <c r="L185" s="17">
        <f>L22+L45+L62+L80+L116+L136+L158+L181</f>
        <v>241</v>
      </c>
      <c r="M185" s="17"/>
    </row>
    <row r="186" spans="1:13" x14ac:dyDescent="0.2">
      <c r="F186" s="17" t="inlineStr">
        <is>
          <t>CRITICAL STANDARDS MET</t>
        </is>
      </c>
      <c r="G186" s="49"/>
      <c r="H186" s="49"/>
      <c r="I186" s="17" t="str">
        <f>IF((AND(I23="Yes",I46="Yes",M81="Yes",I117="Yes",I182="Yes")),"Yes","No")</f>
        <v>No</v>
      </c>
      <c r="J186" s="17" t="str">
        <f t="shared" ref="J186:L186" si="13">IF((AND(J23="Yes",J46="Yes",J81="Yes",J117="Yes",J182="Yes")),"Yes","No")</f>
        <v>No</v>
      </c>
      <c r="K186" s="17" t="str">
        <f t="shared" si="13"/>
        <v>No</v>
      </c>
      <c r="L186" s="17" t="str">
        <f t="shared" si="13"/>
        <v>No</v>
      </c>
      <c r="M186" s="17"/>
    </row>
    <row r="352" spans="1:1" x14ac:dyDescent="0.2">
      <c r="A352" s="9"/>
    </row>
    <row r="354" spans="1:1" x14ac:dyDescent="0.2">
      <c r="A354" s="9"/>
    </row>
    <row r="356" spans="1:1" x14ac:dyDescent="0.2">
      <c r="A356" s="9"/>
    </row>
    <row r="358" spans="1:1" x14ac:dyDescent="0.2">
      <c r="A358" s="9"/>
    </row>
    <row r="360" spans="1:1" x14ac:dyDescent="0.2">
      <c r="A360" s="9"/>
    </row>
    <row r="362" spans="1:1" x14ac:dyDescent="0.2">
      <c r="A362" s="9"/>
    </row>
    <row r="364" spans="1:1" x14ac:dyDescent="0.2">
      <c r="A364" s="9"/>
    </row>
    <row r="366" spans="1:1" x14ac:dyDescent="0.2">
      <c r="A366" s="9"/>
    </row>
  </sheetData>
  <mergeCells count="88">
    <mergeCell ref="G118:G119"/>
    <mergeCell ref="H118:H119"/>
    <mergeCell ref="I118:L119"/>
    <mergeCell ref="M118:M119"/>
    <mergeCell ref="H159:H160"/>
    <mergeCell ref="I159:L160"/>
    <mergeCell ref="M159:M160"/>
    <mergeCell ref="G159:G160"/>
    <mergeCell ref="M63:M64"/>
    <mergeCell ref="A82:A83"/>
    <mergeCell ref="B82:B83"/>
    <mergeCell ref="C82:C83"/>
    <mergeCell ref="D82:D83"/>
    <mergeCell ref="F82:F83"/>
    <mergeCell ref="G82:G83"/>
    <mergeCell ref="H82:H83"/>
    <mergeCell ref="I82:L83"/>
    <mergeCell ref="M82:M83"/>
    <mergeCell ref="A63:A64"/>
    <mergeCell ref="B63:B64"/>
    <mergeCell ref="C63:C64"/>
    <mergeCell ref="D63:D64"/>
    <mergeCell ref="A80:F80"/>
    <mergeCell ref="M24:M25"/>
    <mergeCell ref="A47:A48"/>
    <mergeCell ref="B47:B48"/>
    <mergeCell ref="C47:C48"/>
    <mergeCell ref="D47:D48"/>
    <mergeCell ref="F47:F48"/>
    <mergeCell ref="G47:G48"/>
    <mergeCell ref="H47:H48"/>
    <mergeCell ref="I47:L48"/>
    <mergeCell ref="M47:M48"/>
    <mergeCell ref="A24:A25"/>
    <mergeCell ref="B24:B25"/>
    <mergeCell ref="C24:C25"/>
    <mergeCell ref="D24:D25"/>
    <mergeCell ref="G24:G25"/>
    <mergeCell ref="H24:H25"/>
    <mergeCell ref="C2:C3"/>
    <mergeCell ref="B2:B3"/>
    <mergeCell ref="A2:A3"/>
    <mergeCell ref="M2:M3"/>
    <mergeCell ref="I2:L3"/>
    <mergeCell ref="H2:H3"/>
    <mergeCell ref="G2:G3"/>
    <mergeCell ref="F2:F3"/>
    <mergeCell ref="D2:D3"/>
    <mergeCell ref="A21:F21"/>
    <mergeCell ref="A45:F45"/>
    <mergeCell ref="A44:F44"/>
    <mergeCell ref="A22:F22"/>
    <mergeCell ref="F24:F25"/>
    <mergeCell ref="I24:L25"/>
    <mergeCell ref="A79:F79"/>
    <mergeCell ref="A62:F62"/>
    <mergeCell ref="A61:F61"/>
    <mergeCell ref="F63:F64"/>
    <mergeCell ref="G63:G64"/>
    <mergeCell ref="H63:H64"/>
    <mergeCell ref="I63:L64"/>
    <mergeCell ref="A115:F115"/>
    <mergeCell ref="A116:F116"/>
    <mergeCell ref="A118:A119"/>
    <mergeCell ref="B118:B119"/>
    <mergeCell ref="C118:C119"/>
    <mergeCell ref="D118:D119"/>
    <mergeCell ref="F118:F119"/>
    <mergeCell ref="A136:F136"/>
    <mergeCell ref="A135:F135"/>
    <mergeCell ref="G137:G138"/>
    <mergeCell ref="H137:H138"/>
    <mergeCell ref="I137:L138"/>
    <mergeCell ref="A137:A138"/>
    <mergeCell ref="B137:B138"/>
    <mergeCell ref="C137:C138"/>
    <mergeCell ref="D137:D138"/>
    <mergeCell ref="F137:F138"/>
    <mergeCell ref="M137:M138"/>
    <mergeCell ref="A158:F158"/>
    <mergeCell ref="A157:F157"/>
    <mergeCell ref="A181:F181"/>
    <mergeCell ref="A180:F180"/>
    <mergeCell ref="A159:A160"/>
    <mergeCell ref="B159:B160"/>
    <mergeCell ref="C159:C160"/>
    <mergeCell ref="D159:D160"/>
    <mergeCell ref="F159:F160"/>
  </mergeCells>
  <dataValidations count="1">
    <dataValidation type="whole" allowBlank="1" showInputMessage="1" showErrorMessage="1" sqref="E5:E20 E49:E60 E65:E78 E139:E156 E84:E114 E120:E134 E161:E179 E27:E43">
      <formula1>0</formula1>
      <formula2>1</formula2>
    </dataValidation>
  </dataValidations>
  <hyperlinks>
    <hyperlink ref="D84" location="_ftn1" display="61)   Has the physical plant and grounds been evaluated for the presence of various hazards[1]?   "/>
    <hyperlink ref="D86" location="_ftn2" display="63)   Have you taken steps to ensure that your school is earthquake safe[2]?"/>
    <hyperlink ref="D98" location="_ftn3" display="75)   Has the school taken adequate measures for the prevention of fire?[3] "/>
    <hyperlink ref="D120" location="_ftn4" display="92)   Do you have on-campus security (whether contracted or public[4])? If no security is present skip to question 94."/>
    <hyperlink ref="D134" location="_ftn5" display="106)Does the school have adequate means to monitor staff and students who may be under the influence of alcohol, addictive drugs or any other substance which may adversely affect the health and safety of other staff members or students or other persons fo"/>
  </hyperlinks>
  <pageMargins left="0.7" right="0.7" top="0.75" bottom="0.75" header="0.3" footer="0.3"/>
  <pageSetup orientation="portrait" horizontalDpi="0" verticalDpi="0"/>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G164"/>
  <sheetViews>
    <sheetView workbookViewId="0">
      <selection activeCell="A21" sqref="A21:A26"/>
    </sheetView>
  </sheetViews>
  <sheetFormatPr baseColWidth="10" defaultRowHeight="16" x14ac:dyDescent="0.2"/>
  <cols>
    <col min="1" max="1" width="25" style="66" customWidth="1"/>
    <col min="2" max="2" width="35.1640625" style="66" customWidth="1"/>
    <col min="3" max="6" width="10.83203125" style="66"/>
    <col min="7" max="7" width="54.83203125" style="66" customWidth="1"/>
    <col min="8" max="16384" width="10.83203125" style="66"/>
  </cols>
  <sheetData>
    <row r="1" spans="1:7" x14ac:dyDescent="0.2">
      <c r="A1" s="157" t="inlineStr">
        <is>
          <t>Table 3: Building Condition Assessment</t>
        </is>
      </c>
      <c r="B1" s="157"/>
      <c r="C1" s="157"/>
      <c r="D1" s="157"/>
      <c r="E1" s="157"/>
      <c r="F1" s="157"/>
      <c r="G1" s="157"/>
    </row>
    <row r="2" spans="1:7" x14ac:dyDescent="0.2">
      <c r="A2" s="11" t="inlineStr">
        <is>
          <t>Name of School:</t>
        </is>
      </c>
      <c r="B2" s="156"/>
      <c r="C2" s="156"/>
      <c r="D2" s="156"/>
      <c r="E2" s="156"/>
      <c r="F2" s="156"/>
      <c r="G2" s="156"/>
    </row>
    <row r="3" spans="1:7" x14ac:dyDescent="0.2">
      <c r="A3" s="155" t="inlineStr">
        <is>
          <t>A condition audit will be performed to determine the current condition and expected remaining economic life of the building’s components. It is a vehicle for producing a complete inventory of a building (including equipment) that identifies deficiencies that affect safety within schools. Areas to be examined will include the structure, external walls and roof, interior building elements, mechanical systems and safety/ Code compliance which include fire safety items and provisions for handicap accessibility.</t>
        </is>
      </c>
      <c r="B3" s="155"/>
      <c r="C3" s="155"/>
      <c r="D3" s="155"/>
      <c r="E3" s="155"/>
      <c r="F3" s="155"/>
      <c r="G3" s="155"/>
    </row>
    <row r="4" spans="1:7" ht="30" x14ac:dyDescent="0.2">
      <c r="A4" s="57" t="inlineStr">
        <is>
          <t>Component</t>
        </is>
      </c>
      <c r="B4" s="149" t="inlineStr">
        <is>
          <t>Systems</t>
        </is>
      </c>
      <c r="C4" s="149"/>
      <c r="D4" s="57" t="inlineStr">
        <is>
          <t>Scoring Range</t>
        </is>
      </c>
      <c r="E4" s="57" t="inlineStr">
        <is>
          <t>Score Achieved</t>
        </is>
      </c>
      <c r="F4" s="149" t="inlineStr">
        <is>
          <t>Comments</t>
        </is>
      </c>
      <c r="G4" s="149"/>
    </row>
    <row r="5" spans="1:7" x14ac:dyDescent="0.2">
      <c r="A5" s="158" t="inlineStr">
        <is>
          <t>1.0 Exterior Building Elements</t>
        </is>
      </c>
      <c r="B5" s="148" t="inlineStr">
        <is>
          <t>1.1 Foundation/ Structure</t>
        </is>
      </c>
      <c r="C5" s="148"/>
      <c r="D5" s="61" t="inlineStr">
        <is>
          <t>4-12</t>
        </is>
      </c>
      <c r="E5" s="58">
        <v>9</v>
      </c>
      <c r="F5" s="148" t="inlineStr">
        <is>
          <t>There are few cracks visible in the floors. Minor repairs required</t>
        </is>
      </c>
      <c r="G5" s="148"/>
    </row>
    <row r="6" spans="1:7" x14ac:dyDescent="0.2">
      <c r="A6" s="159"/>
      <c r="B6" s="148" t="inlineStr">
        <is>
          <t>1.2 Exterior Walls</t>
        </is>
      </c>
      <c r="C6" s="148"/>
      <c r="D6" s="61" t="inlineStr">
        <is>
          <t>1-8</t>
        </is>
      </c>
      <c r="E6" s="58">
        <v>5</v>
      </c>
      <c r="F6" s="148" t="inlineStr">
        <is>
          <t>There are cracks along some areas of the exterior wall that support members of the roof.</t>
        </is>
      </c>
      <c r="G6" s="148"/>
    </row>
    <row r="7" spans="1:7" x14ac:dyDescent="0.2">
      <c r="A7" s="159"/>
      <c r="B7" s="148" t="inlineStr">
        <is>
          <t>1.3 Roof System</t>
        </is>
      </c>
      <c r="C7" s="148"/>
      <c r="D7" s="61" t="inlineStr">
        <is>
          <t>0-7</t>
        </is>
      </c>
      <c r="E7" s="58">
        <v>5</v>
      </c>
      <c r="F7" s="148" t="inlineStr">
        <is>
          <t>Roof sheeting is fading and show signs of deterioration.</t>
        </is>
      </c>
      <c r="G7" s="148"/>
    </row>
    <row r="8" spans="1:7" ht="44" customHeight="1" x14ac:dyDescent="0.2">
      <c r="A8" s="159"/>
      <c r="B8" s="148" t="inlineStr">
        <is>
          <t>1.4 Windows/ Doors</t>
        </is>
      </c>
      <c r="C8" s="148"/>
      <c r="D8" s="61" t="inlineStr">
        <is>
          <t>0-3</t>
        </is>
      </c>
      <c r="E8" s="58">
        <v>1</v>
      </c>
      <c r="F8" s="148" t="inlineStr">
        <is>
          <t>Most windows are missing panes with damaged winders. Some may need to be replaced especially in the kitchen/cafeteria area. Windows along the windward side require proper placement in the sill with caulking to prevent future entry of driving rain.</t>
        </is>
      </c>
      <c r="G8" s="148"/>
    </row>
    <row r="9" spans="1:7" x14ac:dyDescent="0.2">
      <c r="A9" s="160"/>
      <c r="B9" s="148" t="inlineStr">
        <is>
          <t>1.5 Trims / Finishes</t>
        </is>
      </c>
      <c r="C9" s="148"/>
      <c r="D9" s="61" t="inlineStr">
        <is>
          <t>0-3</t>
        </is>
      </c>
      <c r="E9" s="58">
        <v>1</v>
      </c>
      <c r="F9" s="148" t="inlineStr">
        <is>
          <t>Fascia boards in some areas have water damage; Some roof areas missing guttering.</t>
        </is>
      </c>
      <c r="G9" s="148"/>
    </row>
    <row r="10" spans="1:7" x14ac:dyDescent="0.2">
      <c r="A10" s="62"/>
      <c r="B10" s="151" t="inlineStr">
        <is>
          <t>Total Exterior Score</t>
        </is>
      </c>
      <c r="C10" s="151"/>
      <c r="D10" s="63">
        <v>33</v>
      </c>
      <c r="E10" s="64">
        <f>SUM(E5:E9)</f>
        <v>21</v>
      </c>
      <c r="F10" s="150"/>
      <c r="G10" s="150"/>
    </row>
    <row r="11" spans="1:7" x14ac:dyDescent="0.2">
      <c r="A11" s="158" t="inlineStr">
        <is>
          <t>2.0 Interior Building Elements</t>
        </is>
      </c>
      <c r="B11" s="152" t="inlineStr">
        <is>
          <t>2.1 Ceiling</t>
        </is>
      </c>
      <c r="C11" s="152"/>
      <c r="D11" s="61" t="inlineStr">
        <is>
          <t>0-6</t>
        </is>
      </c>
      <c r="E11" s="58">
        <v>3</v>
      </c>
      <c r="F11" s="148" t="inlineStr">
        <is>
          <t>Slight discoloration in the ceiling.</t>
        </is>
      </c>
      <c r="G11" s="148"/>
    </row>
    <row r="12" spans="1:7" x14ac:dyDescent="0.2">
      <c r="A12" s="159"/>
      <c r="B12" s="152" t="inlineStr">
        <is>
          <t>2.2 Interior Walls/ Doors</t>
        </is>
      </c>
      <c r="C12" s="152"/>
      <c r="D12" s="61" t="inlineStr">
        <is>
          <t>0-6</t>
        </is>
      </c>
      <c r="E12" s="58">
        <v>2</v>
      </c>
      <c r="F12" s="148" t="inlineStr">
        <is>
          <t>Interior walls are soiled and needs paint; Doors lacks locking hardware</t>
        </is>
      </c>
      <c r="G12" s="148"/>
    </row>
    <row r="13" spans="1:7" x14ac:dyDescent="0.2">
      <c r="A13" s="159"/>
      <c r="B13" s="152" t="inlineStr">
        <is>
          <t>2.3 Floors</t>
        </is>
      </c>
      <c r="C13" s="152"/>
      <c r="D13" s="61" t="inlineStr">
        <is>
          <t>0-6</t>
        </is>
      </c>
      <c r="E13" s="58">
        <v>2</v>
      </c>
      <c r="F13" s="148" t="inlineStr">
        <is>
          <t>Most classrooms have no floor treatment; existing tiles are in poor condition.</t>
        </is>
      </c>
      <c r="G13" s="148"/>
    </row>
    <row r="14" spans="1:7" x14ac:dyDescent="0.2">
      <c r="A14" s="160"/>
      <c r="B14" s="152" t="inlineStr">
        <is>
          <t>2.4 Fixed Furniture Equipment</t>
        </is>
      </c>
      <c r="C14" s="152"/>
      <c r="D14" s="61" t="inlineStr">
        <is>
          <t>0-3</t>
        </is>
      </c>
      <c r="E14" s="58">
        <v>2</v>
      </c>
      <c r="F14" s="148" t="inlineStr">
        <is>
          <t>Equipment is in fair condition. Minor upgrades required.</t>
        </is>
      </c>
      <c r="G14" s="148"/>
    </row>
    <row r="15" spans="1:7" x14ac:dyDescent="0.2">
      <c r="A15" s="62"/>
      <c r="B15" s="151" t="inlineStr">
        <is>
          <t>Total Interior Score</t>
        </is>
      </c>
      <c r="C15" s="151"/>
      <c r="D15" s="63">
        <v>21</v>
      </c>
      <c r="E15" s="64">
        <f>SUM(E11:E14)</f>
        <v>9</v>
      </c>
      <c r="F15" s="150"/>
      <c r="G15" s="150"/>
    </row>
    <row r="16" spans="1:7" ht="27" customHeight="1" x14ac:dyDescent="0.2">
      <c r="A16" s="158" t="inlineStr">
        <is>
          <t>3.0 Mechanical Systems</t>
        </is>
      </c>
      <c r="B16" s="152" t="inlineStr">
        <is>
          <t>3.1 Ventilation</t>
        </is>
      </c>
      <c r="C16" s="152"/>
      <c r="D16" s="61" t="inlineStr">
        <is>
          <t>1-6</t>
        </is>
      </c>
      <c r="E16" s="58">
        <v>4</v>
      </c>
      <c r="F16" s="148" t="inlineStr">
        <is>
          <t>Existing a/c units are in fair condition; rusting of condenser units evident. Some of the ceiling fans at the preschool non-operational.</t>
        </is>
      </c>
      <c r="G16" s="148"/>
    </row>
    <row r="17" spans="1:7" ht="29" customHeight="1" x14ac:dyDescent="0.2">
      <c r="A17" s="159"/>
      <c r="B17" s="152" t="inlineStr">
        <is>
          <t>3.2 Electrical</t>
        </is>
      </c>
      <c r="C17" s="152"/>
      <c r="D17" s="61" t="inlineStr">
        <is>
          <t>0-6</t>
        </is>
      </c>
      <c r="E17" s="58">
        <v>4</v>
      </c>
      <c r="F17" s="148" t="inlineStr">
        <is>
          <t>Outlets in classrooms are limited and some missing covers. Some electrical conduits are exposed to the elements and require coverage.</t>
        </is>
      </c>
      <c r="G17" s="148"/>
    </row>
    <row r="18" spans="1:7" x14ac:dyDescent="0.2">
      <c r="A18" s="159"/>
      <c r="B18" s="152" t="inlineStr">
        <is>
          <t>3.3 Plumbing</t>
        </is>
      </c>
      <c r="C18" s="152"/>
      <c r="D18" s="61" t="inlineStr">
        <is>
          <t>0-4</t>
        </is>
      </c>
      <c r="E18" s="58">
        <v>2</v>
      </c>
      <c r="F18" s="148" t="inlineStr">
        <is>
          <t>Sanitary fixtures and fittings (toilet seats, sinks and fences) in need of remedial repair.</t>
        </is>
      </c>
      <c r="G18" s="148"/>
    </row>
    <row r="19" spans="1:7" x14ac:dyDescent="0.2">
      <c r="A19" s="160"/>
      <c r="B19" s="152" t="inlineStr">
        <is>
          <t>3.4 Lighting (Interior &amp; Exterior)</t>
        </is>
      </c>
      <c r="C19" s="152"/>
      <c r="D19" s="61" t="inlineStr">
        <is>
          <t>0-4</t>
        </is>
      </c>
      <c r="E19" s="58">
        <v>2</v>
      </c>
      <c r="F19" s="148" t="inlineStr">
        <is>
          <t>Light fixtures show signs of rust and deterioration; some needs to be replaced.</t>
        </is>
      </c>
      <c r="G19" s="148"/>
    </row>
    <row r="20" spans="1:7" x14ac:dyDescent="0.2">
      <c r="A20" s="62"/>
      <c r="B20" s="151" t="inlineStr">
        <is>
          <t>Total Mechanical Systems Score</t>
        </is>
      </c>
      <c r="C20" s="151"/>
      <c r="D20" s="63">
        <v>20</v>
      </c>
      <c r="E20" s="64">
        <f>SUM(E16:E19)</f>
        <v>12</v>
      </c>
      <c r="F20" s="150"/>
      <c r="G20" s="150"/>
    </row>
    <row r="21" spans="1:7" ht="32" customHeight="1" x14ac:dyDescent="0.2">
      <c r="A21" s="158" t="inlineStr">
        <is>
          <t>4.0 Safety/ Code Compliance</t>
        </is>
      </c>
      <c r="B21" s="152" t="inlineStr">
        <is>
          <t>4.1 Means of Exit</t>
        </is>
      </c>
      <c r="C21" s="152"/>
      <c r="D21" s="61" t="inlineStr">
        <is>
          <t>0-6</t>
        </is>
      </c>
      <c r="E21" s="58">
        <v>2</v>
      </c>
      <c r="F21" s="148" t="inlineStr">
        <is>
          <t>There is sufficient means of exit throughout the building but exit signage and safety mechanisms to the exit doors are not available.</t>
        </is>
      </c>
      <c r="G21" s="148"/>
    </row>
    <row r="22" spans="1:7" x14ac:dyDescent="0.2">
      <c r="A22" s="159"/>
      <c r="B22" s="152" t="inlineStr">
        <is>
          <t>4.2 Fire Control</t>
        </is>
      </c>
      <c r="C22" s="152"/>
      <c r="D22" s="61" t="inlineStr">
        <is>
          <t>1-4</t>
        </is>
      </c>
      <c r="E22" s="58">
        <v>1</v>
      </c>
      <c r="F22" s="148" t="inlineStr">
        <is>
          <t>No fire control available</t>
        </is>
      </c>
      <c r="G22" s="148"/>
    </row>
    <row r="23" spans="1:7" x14ac:dyDescent="0.2">
      <c r="A23" s="159"/>
      <c r="B23" s="152" t="inlineStr">
        <is>
          <t>4.3 Fire Alarm</t>
        </is>
      </c>
      <c r="C23" s="152"/>
      <c r="D23" s="61" t="inlineStr">
        <is>
          <t>1-4</t>
        </is>
      </c>
      <c r="E23" s="58">
        <v>1</v>
      </c>
      <c r="F23" s="148" t="inlineStr">
        <is>
          <t>No fire alarm systems available</t>
        </is>
      </c>
      <c r="G23" s="148"/>
    </row>
    <row r="24" spans="1:7" x14ac:dyDescent="0.2">
      <c r="A24" s="159"/>
      <c r="B24" s="152" t="inlineStr">
        <is>
          <t>4.4 Emergency Lighting</t>
        </is>
      </c>
      <c r="C24" s="152"/>
      <c r="D24" s="61" t="inlineStr">
        <is>
          <t>0-2</t>
        </is>
      </c>
      <c r="E24" s="58">
        <v>0</v>
      </c>
      <c r="F24" s="148" t="inlineStr">
        <is>
          <t>No emergency lighting available</t>
        </is>
      </c>
      <c r="G24" s="148"/>
    </row>
    <row r="25" spans="1:7" x14ac:dyDescent="0.2">
      <c r="A25" s="159"/>
      <c r="B25" s="152" t="inlineStr">
        <is>
          <t>4.5 Fire Resistance</t>
        </is>
      </c>
      <c r="C25" s="152"/>
      <c r="D25" s="61" t="inlineStr">
        <is>
          <t>1-4</t>
        </is>
      </c>
      <c r="E25" s="58">
        <v>1</v>
      </c>
      <c r="F25" s="148" t="inlineStr">
        <is>
          <t>No fire resistance evident at the school</t>
        </is>
      </c>
      <c r="G25" s="148"/>
    </row>
    <row r="26" spans="1:7" ht="30" customHeight="1" x14ac:dyDescent="0.2">
      <c r="A26" s="160"/>
      <c r="B26" s="152" t="inlineStr">
        <is>
          <t>4.4 Provisions for Handicap/ Accessibility</t>
        </is>
      </c>
      <c r="C26" s="152"/>
      <c r="D26" s="61" t="inlineStr">
        <is>
          <t>1-6</t>
        </is>
      </c>
      <c r="E26" s="58">
        <v>2</v>
      </c>
      <c r="F26" s="148" t="inlineStr">
        <is>
          <t>There are no handicap requirement met in the bathrooms; one of the external stairways lack handrails. No handicap ramps available.</t>
        </is>
      </c>
      <c r="G26" s="148"/>
    </row>
    <row r="27" spans="1:7" x14ac:dyDescent="0.2">
      <c r="A27" s="62"/>
      <c r="B27" s="151" t="inlineStr">
        <is>
          <t>Total Safety/Code Compliance Score</t>
        </is>
      </c>
      <c r="C27" s="151"/>
      <c r="D27" s="63">
        <v>26</v>
      </c>
      <c r="E27" s="64">
        <f>SUM(E21:E26)</f>
        <v>7</v>
      </c>
      <c r="F27" s="150"/>
      <c r="G27" s="150"/>
    </row>
    <row r="28" spans="1:7" x14ac:dyDescent="0.2">
      <c r="A28" s="60"/>
      <c r="B28" s="148"/>
      <c r="C28" s="148"/>
      <c r="D28" s="60"/>
      <c r="E28" s="60"/>
      <c r="F28" s="148"/>
      <c r="G28" s="148"/>
    </row>
    <row r="29" spans="1:7" x14ac:dyDescent="0.2">
      <c r="A29" s="64" t="inlineStr">
        <is>
          <t>Total Building Condition Score</t>
        </is>
      </c>
      <c r="B29" s="150"/>
      <c r="C29" s="150"/>
      <c r="D29" s="64">
        <v>100</v>
      </c>
      <c r="E29" s="64">
        <f>SUM(E10+E15+E20+E27)</f>
        <v>49</v>
      </c>
      <c r="F29" s="150"/>
      <c r="G29" s="150"/>
    </row>
    <row r="30" spans="1:7" x14ac:dyDescent="0.2">
      <c r="A30" s="59"/>
      <c r="B30" s="148"/>
      <c r="C30" s="148"/>
      <c r="D30" s="60"/>
      <c r="E30" s="60"/>
      <c r="F30" s="148"/>
      <c r="G30" s="148"/>
    </row>
    <row r="31" spans="1:7" x14ac:dyDescent="0.2">
      <c r="A31" s="153" t="inlineStr">
        <is>
          <t>Code score conversion</t>
        </is>
      </c>
      <c r="B31" s="59" t="inlineStr">
        <is>
          <t>Score</t>
        </is>
      </c>
      <c r="C31" s="59" t="inlineStr">
        <is>
          <t>Rating</t>
        </is>
      </c>
      <c r="D31" s="147" t="inlineStr">
        <is>
          <t>Definition</t>
        </is>
      </c>
      <c r="E31" s="147"/>
      <c r="F31" s="147"/>
      <c r="G31" s="147"/>
    </row>
    <row r="32" spans="1:7" x14ac:dyDescent="0.2">
      <c r="A32" s="153"/>
      <c r="B32" s="58" t="inlineStr">
        <is>
          <t>80- 100</t>
        </is>
      </c>
      <c r="C32" s="58">
        <v>1</v>
      </c>
      <c r="D32" s="148" t="inlineStr">
        <is>
          <t>The overall building condition is Good to Excellent and makes a positive contribution to educational environment.</t>
        </is>
      </c>
      <c r="E32" s="148"/>
      <c r="F32" s="148"/>
      <c r="G32" s="148"/>
    </row>
    <row r="33" spans="1:7" x14ac:dyDescent="0.2">
      <c r="A33" s="153"/>
      <c r="B33" s="58" t="inlineStr">
        <is>
          <t>60- 80</t>
        </is>
      </c>
      <c r="C33" s="58">
        <v>2</v>
      </c>
      <c r="D33" s="148" t="inlineStr">
        <is>
          <t>The building is generally suitable.  Minor improvements are needed.</t>
        </is>
      </c>
      <c r="E33" s="148"/>
      <c r="F33" s="148"/>
      <c r="G33" s="148"/>
    </row>
    <row r="34" spans="1:7" x14ac:dyDescent="0.2">
      <c r="A34" s="153"/>
      <c r="B34" s="58" t="inlineStr">
        <is>
          <t>40- 60</t>
        </is>
      </c>
      <c r="C34" s="58">
        <v>3</v>
      </c>
      <c r="D34" s="148" t="inlineStr">
        <is>
          <t>The building has suitable characteristics, but requires specific upgrades.</t>
        </is>
      </c>
      <c r="E34" s="148"/>
      <c r="F34" s="148"/>
      <c r="G34" s="148"/>
    </row>
    <row r="35" spans="1:7" x14ac:dyDescent="0.2">
      <c r="A35" s="153"/>
      <c r="B35" s="58" t="inlineStr">
        <is>
          <t>20- 40</t>
        </is>
      </c>
      <c r="C35" s="58">
        <v>4</v>
      </c>
      <c r="D35" s="148" t="inlineStr">
        <is>
          <t>The building has serious deficiencies.</t>
        </is>
      </c>
      <c r="E35" s="148"/>
      <c r="F35" s="148"/>
      <c r="G35" s="148"/>
    </row>
    <row r="36" spans="1:7" x14ac:dyDescent="0.2">
      <c r="A36" s="153"/>
      <c r="B36" s="58" t="inlineStr">
        <is>
          <t>Under 20</t>
        </is>
      </c>
      <c r="C36" s="58">
        <v>5</v>
      </c>
      <c r="D36" s="148" t="inlineStr">
        <is>
          <t>The building is unsuitable for intended use.</t>
        </is>
      </c>
      <c r="E36" s="148"/>
      <c r="F36" s="148"/>
      <c r="G36" s="148"/>
    </row>
    <row r="37" spans="1:7" x14ac:dyDescent="0.2">
      <c r="A37" s="65" t="inlineStr">
        <is>
          <t>Overall Conclusions</t>
        </is>
      </c>
      <c r="B37" s="162"/>
      <c r="C37" s="162"/>
      <c r="D37" s="162"/>
      <c r="E37" s="162"/>
      <c r="F37" s="162"/>
      <c r="G37" s="163"/>
    </row>
    <row r="38" spans="1:7" x14ac:dyDescent="0.2">
      <c r="A38" s="147"/>
      <c r="B38" s="147"/>
      <c r="C38" s="147"/>
      <c r="D38" s="147"/>
      <c r="E38" s="147"/>
      <c r="F38" s="147"/>
      <c r="G38" s="161" t="inlineStr">
        <is>
          <t>Date</t>
        </is>
      </c>
    </row>
    <row r="39" spans="1:7" x14ac:dyDescent="0.2">
      <c r="A39" s="147" t="inlineStr">
        <is>
          <r>
            <t>Evaluator Signature  ___________________________________________      Print Name  _____________________________________________</t>
          </r>
          <r>
            <rPr>
              <sz val="10"/>
              <color rgb="FF000000"/>
              <rFont val="Calibri"/>
              <scheme val="minor"/>
            </rPr>
            <t xml:space="preserve">                     </t>
          </r>
        </is>
      </c>
      <c r="B39" s="147"/>
      <c r="C39" s="147"/>
      <c r="D39" s="147"/>
      <c r="E39" s="147"/>
      <c r="F39" s="147"/>
      <c r="G39" s="161"/>
    </row>
    <row r="40" spans="1:7" x14ac:dyDescent="0.2">
      <c r="A40" s="147"/>
      <c r="B40" s="147"/>
      <c r="C40" s="147"/>
      <c r="D40" s="147"/>
      <c r="E40" s="147"/>
      <c r="F40" s="147"/>
      <c r="G40" s="161" t="inlineStr">
        <is>
          <t>Date</t>
        </is>
      </c>
    </row>
    <row r="41" spans="1:7" x14ac:dyDescent="0.2">
      <c r="A41" s="147" t="inlineStr">
        <is>
          <t>School Representative Signature  _________________________________________  Print Name  ___________________________________________</t>
        </is>
      </c>
      <c r="B41" s="147"/>
      <c r="C41" s="147"/>
      <c r="D41" s="147"/>
      <c r="E41" s="147"/>
      <c r="F41" s="147"/>
      <c r="G41" s="161"/>
    </row>
    <row r="42" spans="1:7" x14ac:dyDescent="0.2">
      <c r="A42" s="6"/>
      <c r="B42" s="6"/>
      <c r="C42" s="6"/>
      <c r="D42" s="6"/>
      <c r="E42" s="6"/>
      <c r="F42" s="6"/>
      <c r="G42" s="6"/>
    </row>
    <row r="43" spans="1:7" x14ac:dyDescent="0.2">
      <c r="A43" s="6"/>
    </row>
    <row r="44" spans="1:7" x14ac:dyDescent="0.2">
      <c r="A44" s="11" t="inlineStr">
        <is>
          <t>SCORING GUIDE</t>
        </is>
      </c>
    </row>
    <row r="45" spans="1:7" x14ac:dyDescent="0.2">
      <c r="A45" s="154" t="inlineStr">
        <is>
          <t>The basis of this guide is to provide a set of detailed criteria to aid in assessing and scoring each system within each building component. The detailed rating system provides consistency and justification for the rating of each system of each component. The Building Condition Assessment (BCA) is grouped into four (4) categories of building components. These include Exterior, Interior, Mechanical systems and Safety/Code Compliance.</t>
        </is>
      </c>
      <c r="B45" s="154"/>
      <c r="C45" s="154"/>
      <c r="D45" s="154"/>
      <c r="E45" s="154"/>
      <c r="F45" s="154"/>
      <c r="G45" s="154"/>
    </row>
    <row r="46" spans="1:7" x14ac:dyDescent="0.2">
      <c r="A46" s="77"/>
    </row>
    <row r="47" spans="1:7" x14ac:dyDescent="0.2">
      <c r="A47" s="67" t="inlineStr">
        <is>
          <r>
            <t>1.0</t>
          </r>
          <r>
            <rPr>
              <b/>
              <sz val="7"/>
              <color theme="1"/>
              <rFont val="Times New Roman"/>
            </rPr>
            <t xml:space="preserve">  </t>
          </r>
          <r>
            <rPr>
              <b/>
              <sz val="8"/>
              <color theme="1"/>
              <rFont val="Arial"/>
            </rPr>
            <t>Exterior Building Elements</t>
          </r>
        </is>
      </c>
    </row>
    <row r="48" spans="1:7" ht="22" x14ac:dyDescent="0.2">
      <c r="A48" s="68" t="inlineStr">
        <is>
          <r>
            <t>1.1.</t>
          </r>
          <r>
            <rPr>
              <b/>
              <sz val="7"/>
              <color theme="1"/>
              <rFont val="Times New Roman"/>
            </rPr>
            <t xml:space="preserve">  </t>
          </r>
          <r>
            <rPr>
              <b/>
              <sz val="8"/>
              <color theme="1"/>
              <rFont val="Arial"/>
            </rPr>
            <t>Foundation/ Structure (Score range: 4-12)</t>
          </r>
        </is>
      </c>
    </row>
    <row r="49" spans="1:2" ht="48" x14ac:dyDescent="0.2">
      <c r="A49" s="69" t="inlineStr">
        <is>
          <r>
            <t>·</t>
          </r>
          <r>
            <rPr>
              <sz val="7"/>
              <color theme="1"/>
              <rFont val="Times New Roman"/>
            </rPr>
            <t xml:space="preserve">       </t>
          </r>
          <r>
            <rPr>
              <b/>
              <sz val="8"/>
              <color theme="1"/>
              <rFont val="Arial"/>
            </rPr>
            <t>Good (10-12):</t>
          </r>
          <r>
            <rPr>
              <sz val="8"/>
              <color theme="1"/>
              <rFont val="Arial"/>
            </rPr>
            <t xml:space="preserve"> </t>
          </r>
        </is>
      </c>
      <c r="B49" s="66" t="inlineStr">
        <is>
          <t>No visible sign of distress or failure in building. Routine Maintenance will be adequate.</t>
        </is>
      </c>
    </row>
    <row r="50" spans="1:2" ht="64" x14ac:dyDescent="0.2">
      <c r="A50" s="69" t="inlineStr">
        <is>
          <r>
            <t>·</t>
          </r>
          <r>
            <rPr>
              <sz val="7"/>
              <color theme="1"/>
              <rFont val="Times New Roman"/>
            </rPr>
            <t xml:space="preserve">       </t>
          </r>
          <r>
            <rPr>
              <b/>
              <sz val="8"/>
              <color theme="1"/>
              <rFont val="Arial"/>
            </rPr>
            <t>Fair (7-9):</t>
          </r>
          <r>
            <rPr>
              <sz val="8"/>
              <color theme="1"/>
              <rFont val="Arial"/>
            </rPr>
            <t xml:space="preserve"> </t>
          </r>
        </is>
      </c>
      <c r="B50" s="66" t="inlineStr">
        <is>
          <t>Minor shrinkage cracks in floor. No disruption of service in the facility. A few minor cracks in walls with no intrusion back into building. Minor repair required.</t>
        </is>
      </c>
    </row>
    <row r="51" spans="1:2" ht="80" x14ac:dyDescent="0.2">
      <c r="A51" s="69" t="inlineStr">
        <is>
          <r>
            <t>·</t>
          </r>
          <r>
            <rPr>
              <sz val="7"/>
              <color theme="1"/>
              <rFont val="Times New Roman"/>
            </rPr>
            <t xml:space="preserve">       </t>
          </r>
          <r>
            <rPr>
              <b/>
              <sz val="8"/>
              <color theme="1"/>
              <rFont val="Arial"/>
            </rPr>
            <t>Poor (5-6):</t>
          </r>
          <r>
            <rPr>
              <sz val="8"/>
              <color theme="1"/>
              <rFont val="Arial"/>
            </rPr>
            <t xml:space="preserve"> </t>
          </r>
        </is>
      </c>
      <c r="B51" s="66" t="inlineStr">
        <is>
          <t>Settlement cracks in floor creating problems for certain equipment. Distinct signs of roof or wall leaks and water penetrating into building. Major repair required.</t>
        </is>
      </c>
    </row>
    <row r="52" spans="1:2" ht="96" x14ac:dyDescent="0.2">
      <c r="A52" s="69" t="inlineStr">
        <is>
          <r>
            <t>·</t>
          </r>
          <r>
            <rPr>
              <sz val="7"/>
              <color theme="1"/>
              <rFont val="Times New Roman"/>
            </rPr>
            <t xml:space="preserve">       </t>
          </r>
          <r>
            <rPr>
              <b/>
              <sz val="8"/>
              <color theme="1"/>
              <rFont val="Arial"/>
            </rPr>
            <t>Unsatisfactory (4):</t>
          </r>
        </is>
      </c>
      <c r="B52" s="66" t="inlineStr">
        <is>
          <t xml:space="preserve"> Foundation, columns, beams or structural walls showing signs of failure or distress such as settling, subsidence, severe cracking or crushing. Replacement and restricted access should be scheduled as soon as possible.</t>
        </is>
      </c>
    </row>
    <row r="53" spans="1:2" x14ac:dyDescent="0.2">
      <c r="A53" s="70"/>
    </row>
    <row r="54" spans="1:2" ht="22" x14ac:dyDescent="0.2">
      <c r="A54" s="68" t="inlineStr">
        <is>
          <r>
            <t>1.2.</t>
          </r>
          <r>
            <rPr>
              <b/>
              <sz val="7"/>
              <color theme="1"/>
              <rFont val="Times New Roman"/>
            </rPr>
            <t xml:space="preserve">  </t>
          </r>
          <r>
            <rPr>
              <b/>
              <sz val="8"/>
              <color theme="1"/>
              <rFont val="Arial"/>
            </rPr>
            <t>Exterior Walls (Score range: 1-8)</t>
          </r>
        </is>
      </c>
    </row>
    <row r="55" spans="1:2" ht="48" x14ac:dyDescent="0.2">
      <c r="A55" s="69" t="inlineStr">
        <is>
          <r>
            <t>·</t>
          </r>
          <r>
            <rPr>
              <sz val="7"/>
              <color theme="1"/>
              <rFont val="Times New Roman"/>
            </rPr>
            <t xml:space="preserve">       </t>
          </r>
          <r>
            <rPr>
              <b/>
              <sz val="8"/>
              <color theme="1"/>
              <rFont val="Arial"/>
            </rPr>
            <t xml:space="preserve">Good (7-8): </t>
          </r>
        </is>
      </c>
      <c r="B55" s="66" t="inlineStr">
        <is>
          <t xml:space="preserve">No apparent problems visible under close inspection. No sign of water intrusion or damage. Routine maintenance adequate. </t>
        </is>
      </c>
    </row>
    <row r="56" spans="1:2" ht="48" x14ac:dyDescent="0.2">
      <c r="A56" s="69" t="inlineStr">
        <is>
          <r>
            <t>·</t>
          </r>
          <r>
            <rPr>
              <sz val="7"/>
              <color theme="1"/>
              <rFont val="Times New Roman"/>
            </rPr>
            <t xml:space="preserve">       </t>
          </r>
          <r>
            <rPr>
              <b/>
              <sz val="8"/>
              <color theme="1"/>
              <rFont val="Arial"/>
            </rPr>
            <t xml:space="preserve">Fair (5-6): </t>
          </r>
        </is>
      </c>
      <c r="B56" s="66" t="inlineStr">
        <is>
          <t>Slight cracking in face of wall. Any water intrusion inconsequential. Minor repair required.</t>
        </is>
      </c>
    </row>
    <row r="57" spans="1:2" ht="48" x14ac:dyDescent="0.2">
      <c r="A57" s="69" t="inlineStr">
        <is>
          <r>
            <t>·</t>
          </r>
          <r>
            <rPr>
              <sz val="7"/>
              <color theme="1"/>
              <rFont val="Times New Roman"/>
            </rPr>
            <t xml:space="preserve">       </t>
          </r>
          <r>
            <rPr>
              <b/>
              <sz val="8"/>
              <color theme="1"/>
              <rFont val="Arial"/>
            </rPr>
            <t xml:space="preserve">Poor (3-4): </t>
          </r>
        </is>
      </c>
      <c r="B57" s="66" t="inlineStr">
        <is>
          <t>Water intrusion apparent into building and calls for immediate attention. Major repair required.</t>
        </is>
      </c>
    </row>
    <row r="58" spans="1:2" ht="48" x14ac:dyDescent="0.2">
      <c r="A58" s="69" t="inlineStr">
        <is>
          <r>
            <t>·</t>
          </r>
          <r>
            <rPr>
              <sz val="7"/>
              <color theme="1"/>
              <rFont val="Times New Roman"/>
            </rPr>
            <t xml:space="preserve">       </t>
          </r>
          <r>
            <rPr>
              <b/>
              <sz val="8"/>
              <color theme="1"/>
              <rFont val="Arial"/>
            </rPr>
            <t xml:space="preserve">Unsatisfactory (1-2): </t>
          </r>
        </is>
      </c>
      <c r="B58" s="66" t="inlineStr">
        <is>
          <t>Extensive damage to building interior materials/ systems obvious. Emergency attention/ possible replacement required.</t>
        </is>
      </c>
    </row>
    <row r="59" spans="1:2" x14ac:dyDescent="0.2">
      <c r="A59" s="71"/>
    </row>
    <row r="60" spans="1:2" ht="22" x14ac:dyDescent="0.2">
      <c r="A60" s="68" t="inlineStr">
        <is>
          <r>
            <t>1.3.</t>
          </r>
          <r>
            <rPr>
              <b/>
              <sz val="7"/>
              <color theme="1"/>
              <rFont val="Times New Roman"/>
            </rPr>
            <t xml:space="preserve">  </t>
          </r>
          <r>
            <rPr>
              <b/>
              <sz val="8"/>
              <color theme="1"/>
              <rFont val="Arial"/>
            </rPr>
            <t>Roof system (Score range 0-7)</t>
          </r>
        </is>
      </c>
    </row>
    <row r="61" spans="1:2" ht="48" x14ac:dyDescent="0.2">
      <c r="A61" s="69" t="inlineStr">
        <is>
          <r>
            <t>·</t>
          </r>
          <r>
            <rPr>
              <sz val="7"/>
              <color theme="1"/>
              <rFont val="Times New Roman"/>
            </rPr>
            <t xml:space="preserve">       </t>
          </r>
          <r>
            <rPr>
              <b/>
              <sz val="8"/>
              <color theme="1"/>
              <rFont val="Arial"/>
            </rPr>
            <t>Good (6-7):</t>
          </r>
          <r>
            <rPr>
              <sz val="8"/>
              <color theme="1"/>
              <rFont val="Arial"/>
            </rPr>
            <t xml:space="preserve"> </t>
          </r>
        </is>
      </c>
      <c r="B61" s="66" t="inlineStr">
        <is>
          <t>Roof membrane, flashing and entire system sound and complete. No failure or problems of any kind apparent.</t>
        </is>
      </c>
    </row>
    <row r="62" spans="1:2" ht="112" x14ac:dyDescent="0.2">
      <c r="A62" s="69" t="inlineStr">
        <is>
          <r>
            <t>·</t>
          </r>
          <r>
            <rPr>
              <sz val="7"/>
              <color theme="1"/>
              <rFont val="Times New Roman"/>
            </rPr>
            <t xml:space="preserve">       </t>
          </r>
          <r>
            <rPr>
              <b/>
              <sz val="8"/>
              <color theme="1"/>
              <rFont val="Arial"/>
            </rPr>
            <t>Fair (4-5):</t>
          </r>
          <r>
            <rPr>
              <sz val="8"/>
              <color theme="1"/>
              <rFont val="Arial"/>
            </rPr>
            <t xml:space="preserve"> </t>
          </r>
        </is>
      </c>
      <c r="B62" s="66" t="inlineStr">
        <is>
          <t>No apparent failure evident. Minor repairable problems visible such as built up membrane or roofing, loose or displaced flashing and any broken tiles/shingles/roof sheeting on a sloped roof. Slight cracking on flat concrete roofs. Minor repair required.</t>
        </is>
      </c>
    </row>
    <row r="63" spans="1:2" ht="32" x14ac:dyDescent="0.2">
      <c r="A63" s="69" t="inlineStr">
        <is>
          <r>
            <t>·</t>
          </r>
          <r>
            <rPr>
              <sz val="7"/>
              <color theme="1"/>
              <rFont val="Times New Roman"/>
            </rPr>
            <t xml:space="preserve">       </t>
          </r>
          <r>
            <rPr>
              <b/>
              <sz val="8"/>
              <color theme="1"/>
              <rFont val="Arial"/>
            </rPr>
            <t>Poor (2-3):</t>
          </r>
          <r>
            <rPr>
              <sz val="8"/>
              <color theme="1"/>
              <rFont val="Arial"/>
            </rPr>
            <t xml:space="preserve"> </t>
          </r>
        </is>
      </c>
      <c r="B63" s="66" t="inlineStr">
        <is>
          <t>Failure apparent. Water intrusion obvious. Major repair required.</t>
        </is>
      </c>
    </row>
    <row r="64" spans="1:2" ht="64" x14ac:dyDescent="0.2">
      <c r="A64" s="69" t="inlineStr">
        <is>
          <r>
            <t>·</t>
          </r>
          <r>
            <rPr>
              <sz val="7"/>
              <color theme="1"/>
              <rFont val="Times New Roman"/>
            </rPr>
            <t xml:space="preserve">       </t>
          </r>
          <r>
            <rPr>
              <b/>
              <sz val="8"/>
              <color theme="1"/>
              <rFont val="Arial"/>
            </rPr>
            <t>Unsatisfactory (0-1):</t>
          </r>
          <r>
            <rPr>
              <sz val="8"/>
              <color theme="1"/>
              <rFont val="Arial"/>
            </rPr>
            <t xml:space="preserve"> </t>
          </r>
        </is>
      </c>
      <c r="B64" s="66" t="inlineStr">
        <is>
          <t>Severe and extensive failure of system is apparent resulting in extensive damage to building, disruption of operation or damage to systems or equipment.</t>
        </is>
      </c>
    </row>
    <row r="65" spans="1:2" x14ac:dyDescent="0.2">
      <c r="A65" s="6"/>
    </row>
    <row r="66" spans="1:2" ht="22" x14ac:dyDescent="0.2">
      <c r="A66" s="68" t="inlineStr">
        <is>
          <r>
            <t>1.4.</t>
          </r>
          <r>
            <rPr>
              <b/>
              <sz val="7"/>
              <color theme="1"/>
              <rFont val="Times New Roman"/>
            </rPr>
            <t xml:space="preserve">  </t>
          </r>
          <r>
            <rPr>
              <b/>
              <sz val="8"/>
              <color theme="1"/>
              <rFont val="Arial"/>
            </rPr>
            <t>Windows/ Doors (Score range 0-3)</t>
          </r>
        </is>
      </c>
    </row>
    <row r="67" spans="1:2" ht="32" x14ac:dyDescent="0.2">
      <c r="A67" s="72" t="inlineStr">
        <is>
          <r>
            <t>·</t>
          </r>
          <r>
            <rPr>
              <sz val="7"/>
              <color theme="1"/>
              <rFont val="Times New Roman"/>
            </rPr>
            <t xml:space="preserve">       </t>
          </r>
          <r>
            <rPr>
              <b/>
              <sz val="8"/>
              <color theme="1"/>
              <rFont val="Arial"/>
            </rPr>
            <t>Good (3):</t>
          </r>
        </is>
      </c>
      <c r="B67" s="66" t="inlineStr">
        <is>
          <t xml:space="preserve"> All windows and doors in excellent shape with all operations normal.</t>
        </is>
      </c>
    </row>
    <row r="68" spans="1:2" ht="80" x14ac:dyDescent="0.2">
      <c r="A68" s="72" t="inlineStr">
        <is>
          <r>
            <t>·</t>
          </r>
          <r>
            <rPr>
              <sz val="7"/>
              <color theme="1"/>
              <rFont val="Times New Roman"/>
            </rPr>
            <t xml:space="preserve">       </t>
          </r>
          <r>
            <rPr>
              <b/>
              <sz val="8"/>
              <color theme="1"/>
              <rFont val="Arial"/>
            </rPr>
            <t>Fair (2):</t>
          </r>
          <r>
            <rPr>
              <sz val="8"/>
              <color theme="1"/>
              <rFont val="Arial"/>
            </rPr>
            <t xml:space="preserve"> </t>
          </r>
        </is>
      </c>
      <c r="B68" s="66" t="inlineStr">
        <is>
          <t>Slight problems with doors or windows which are easily repaired or adjusted such as broken panes, hardware, caulking or other operational systems. Minor repair required.</t>
        </is>
      </c>
    </row>
    <row r="69" spans="1:2" ht="96" x14ac:dyDescent="0.2">
      <c r="A69" s="72" t="inlineStr">
        <is>
          <r>
            <t>·</t>
          </r>
          <r>
            <rPr>
              <sz val="7"/>
              <color theme="1"/>
              <rFont val="Times New Roman"/>
            </rPr>
            <t xml:space="preserve">       </t>
          </r>
          <r>
            <rPr>
              <b/>
              <sz val="8"/>
              <color theme="1"/>
              <rFont val="Arial"/>
            </rPr>
            <t>Poor (1):</t>
          </r>
          <r>
            <rPr>
              <sz val="8"/>
              <color theme="1"/>
              <rFont val="Arial"/>
            </rPr>
            <t xml:space="preserve"> </t>
          </r>
        </is>
      </c>
      <c r="B69" s="66" t="inlineStr">
        <is>
          <t>Significant problems affecting the operation of doors and windows such as locking devices and ease of operating. Failure of any emergency devices and windows lacking good thermal characteristics.</t>
        </is>
      </c>
    </row>
    <row r="70" spans="1:2" ht="64" x14ac:dyDescent="0.2">
      <c r="A70" s="72" t="inlineStr">
        <is>
          <r>
            <t>·</t>
          </r>
          <r>
            <rPr>
              <sz val="7"/>
              <color theme="1"/>
              <rFont val="Times New Roman"/>
            </rPr>
            <t xml:space="preserve">       </t>
          </r>
          <r>
            <rPr>
              <b/>
              <sz val="8"/>
              <color theme="1"/>
              <rFont val="Arial"/>
            </rPr>
            <t>Unsatisfactory (0):</t>
          </r>
          <r>
            <rPr>
              <sz val="8"/>
              <color theme="1"/>
              <rFont val="Arial"/>
            </rPr>
            <t xml:space="preserve"> </t>
          </r>
        </is>
      </c>
      <c r="B70" s="66" t="inlineStr">
        <is>
          <t>Extensive failure of emergency devices, doors and windows are inoperable due to broken parts or the doors or windows themselves.</t>
        </is>
      </c>
    </row>
    <row r="71" spans="1:2" x14ac:dyDescent="0.2">
      <c r="A71" s="6"/>
    </row>
    <row r="72" spans="1:2" ht="22" x14ac:dyDescent="0.2">
      <c r="A72" s="68" t="inlineStr">
        <is>
          <r>
            <t>1.5.</t>
          </r>
          <r>
            <rPr>
              <b/>
              <sz val="7"/>
              <color theme="1"/>
              <rFont val="Times New Roman"/>
            </rPr>
            <t xml:space="preserve">  </t>
          </r>
          <r>
            <rPr>
              <b/>
              <sz val="8"/>
              <color theme="1"/>
              <rFont val="Arial"/>
            </rPr>
            <t>Trims / Finishes (Score range 0-3)</t>
          </r>
        </is>
      </c>
    </row>
    <row r="73" spans="1:2" ht="64" x14ac:dyDescent="0.2">
      <c r="A73" s="72" t="inlineStr">
        <is>
          <r>
            <t>·</t>
          </r>
          <r>
            <rPr>
              <sz val="7"/>
              <color theme="1"/>
              <rFont val="Times New Roman"/>
            </rPr>
            <t xml:space="preserve">       </t>
          </r>
          <r>
            <rPr>
              <b/>
              <sz val="8"/>
              <color theme="1"/>
              <rFont val="Arial"/>
            </rPr>
            <t xml:space="preserve">Good (3): </t>
          </r>
        </is>
      </c>
      <c r="B73" s="66" t="inlineStr">
        <is>
          <t>All trim including gutters, downspout, fascia and soffits are secured and in excellent condition. All caulking in place and complete.</t>
        </is>
      </c>
    </row>
    <row r="74" spans="1:2" ht="32" x14ac:dyDescent="0.2">
      <c r="A74" s="72" t="inlineStr">
        <is>
          <r>
            <t>·</t>
          </r>
          <r>
            <rPr>
              <sz val="7"/>
              <color theme="1"/>
              <rFont val="Times New Roman"/>
            </rPr>
            <t xml:space="preserve">       </t>
          </r>
          <r>
            <rPr>
              <b/>
              <sz val="8"/>
              <color theme="1"/>
              <rFont val="Arial"/>
            </rPr>
            <t>Fair (2):</t>
          </r>
          <r>
            <rPr>
              <sz val="8"/>
              <color theme="1"/>
              <rFont val="Arial"/>
            </rPr>
            <t xml:space="preserve"> </t>
          </r>
        </is>
      </c>
      <c r="B74" s="66" t="inlineStr">
        <is>
          <t>Only minor repair called for such as re-caulking or painting of trim.</t>
        </is>
      </c>
    </row>
    <row r="75" spans="1:2" ht="80" x14ac:dyDescent="0.2">
      <c r="A75" s="72" t="inlineStr">
        <is>
          <r>
            <t>·</t>
          </r>
          <r>
            <rPr>
              <sz val="7"/>
              <color theme="1"/>
              <rFont val="Times New Roman"/>
            </rPr>
            <t xml:space="preserve">       </t>
          </r>
          <r>
            <rPr>
              <b/>
              <sz val="8"/>
              <color theme="1"/>
              <rFont val="Arial"/>
            </rPr>
            <t>Poor (1):</t>
          </r>
          <r>
            <rPr>
              <sz val="8"/>
              <color theme="1"/>
              <rFont val="Arial"/>
            </rPr>
            <t xml:space="preserve"> </t>
          </r>
        </is>
      </c>
      <c r="B75" s="66" t="inlineStr">
        <is>
          <t>Significant problems occurring at roof fascia, gutters and/or at jambs and sills of doors and windows. Major repairs needed and apparent condition calls for immediate attention.</t>
        </is>
      </c>
    </row>
    <row r="76" spans="1:2" ht="80" x14ac:dyDescent="0.2">
      <c r="A76" s="72" t="inlineStr">
        <is>
          <r>
            <t>·</t>
          </r>
          <r>
            <rPr>
              <sz val="7"/>
              <color theme="1"/>
              <rFont val="Times New Roman"/>
            </rPr>
            <t xml:space="preserve">       </t>
          </r>
          <r>
            <rPr>
              <b/>
              <sz val="8"/>
              <color theme="1"/>
              <rFont val="Arial"/>
            </rPr>
            <t>Unsatisfactory (0):</t>
          </r>
          <r>
            <rPr>
              <sz val="8"/>
              <color theme="1"/>
              <rFont val="Arial"/>
            </rPr>
            <t xml:space="preserve"> </t>
          </r>
        </is>
      </c>
      <c r="B76" s="66" t="inlineStr">
        <is>
          <t>Obvious signs of intrusion or failure in building envelope. Damage by intrusion of elements extensive. Gutters. Downspouts, fascia and soffits in bad shape. Replacement required.</t>
        </is>
      </c>
    </row>
    <row r="77" spans="1:2" x14ac:dyDescent="0.2">
      <c r="A77" s="11"/>
    </row>
    <row r="78" spans="1:2" x14ac:dyDescent="0.2">
      <c r="A78" s="67" t="inlineStr">
        <is>
          <r>
            <t>2.</t>
          </r>
          <r>
            <rPr>
              <b/>
              <sz val="7"/>
              <color theme="1"/>
              <rFont val="Times New Roman"/>
            </rPr>
            <t xml:space="preserve">     </t>
          </r>
          <r>
            <rPr>
              <b/>
              <sz val="8"/>
              <color theme="1"/>
              <rFont val="Arial"/>
            </rPr>
            <t>Interior Building Elements</t>
          </r>
        </is>
      </c>
    </row>
    <row r="79" spans="1:2" ht="22" x14ac:dyDescent="0.2">
      <c r="A79" s="68" t="inlineStr">
        <is>
          <r>
            <t>2.1.</t>
          </r>
          <r>
            <rPr>
              <b/>
              <sz val="7"/>
              <color theme="1"/>
              <rFont val="Times New Roman"/>
            </rPr>
            <t xml:space="preserve">  </t>
          </r>
          <r>
            <rPr>
              <b/>
              <sz val="8"/>
              <color theme="1"/>
              <rFont val="Arial"/>
            </rPr>
            <t>Ceiling (Score range 0-6)</t>
          </r>
        </is>
      </c>
    </row>
    <row r="80" spans="1:2" x14ac:dyDescent="0.2">
      <c r="A80" s="72" t="inlineStr">
        <is>
          <r>
            <t>·</t>
          </r>
          <r>
            <rPr>
              <sz val="7"/>
              <color theme="1"/>
              <rFont val="Times New Roman"/>
            </rPr>
            <t xml:space="preserve">       </t>
          </r>
          <r>
            <rPr>
              <b/>
              <sz val="8"/>
              <color theme="1"/>
              <rFont val="Arial"/>
            </rPr>
            <t xml:space="preserve">Good (5-6): </t>
          </r>
        </is>
      </c>
      <c r="B80" s="66" t="inlineStr">
        <is>
          <t>No apparent deficiencies or problems</t>
        </is>
      </c>
    </row>
    <row r="81" spans="1:2" ht="48" x14ac:dyDescent="0.2">
      <c r="A81" s="72" t="inlineStr">
        <is>
          <r>
            <t>·</t>
          </r>
          <r>
            <rPr>
              <sz val="7"/>
              <color theme="1"/>
              <rFont val="Times New Roman"/>
            </rPr>
            <t xml:space="preserve">       </t>
          </r>
          <r>
            <rPr>
              <b/>
              <sz val="8"/>
              <color theme="1"/>
              <rFont val="Arial"/>
            </rPr>
            <t xml:space="preserve">Fair (3-4): </t>
          </r>
        </is>
      </c>
      <c r="B81" s="66" t="inlineStr">
        <is>
          <t>Slight soiling or discoloration visible. Minor repair needed to bring surfaces back to good appearance.</t>
        </is>
      </c>
    </row>
    <row r="82" spans="1:2" ht="96" x14ac:dyDescent="0.2">
      <c r="A82" s="72" t="inlineStr">
        <is>
          <r>
            <t>·</t>
          </r>
          <r>
            <rPr>
              <sz val="7"/>
              <color theme="1"/>
              <rFont val="Times New Roman"/>
            </rPr>
            <t xml:space="preserve">       </t>
          </r>
          <r>
            <rPr>
              <b/>
              <sz val="8"/>
              <color theme="1"/>
              <rFont val="Arial"/>
            </rPr>
            <t xml:space="preserve">Poor (1-2): </t>
          </r>
        </is>
      </c>
      <c r="B82" s="66" t="inlineStr">
        <is>
          <t>Soiled and stained condition apparent with cracking. Condition possibly caused by water or other liquids. Ceiling tiles may be missing or broken or discoloured and should be replaced. Plaster needs to be repaired or surfaces painted or treated.</t>
        </is>
      </c>
    </row>
    <row r="83" spans="1:2" ht="64" x14ac:dyDescent="0.2">
      <c r="A83" s="72" t="inlineStr">
        <is>
          <r>
            <t>·</t>
          </r>
          <r>
            <rPr>
              <sz val="7"/>
              <color theme="1"/>
              <rFont val="Times New Roman"/>
            </rPr>
            <t xml:space="preserve">       </t>
          </r>
          <r>
            <rPr>
              <b/>
              <sz val="8"/>
              <color theme="1"/>
              <rFont val="Arial"/>
            </rPr>
            <t xml:space="preserve">Unsatisfactory (0): </t>
          </r>
        </is>
      </c>
      <c r="B83" s="66" t="inlineStr">
        <is>
          <t>Broken, chipped, sagging and severely stained material present or containing asbestos. Unsafe and hazardous condition must be corrected.</t>
        </is>
      </c>
    </row>
    <row r="84" spans="1:2" x14ac:dyDescent="0.2">
      <c r="A84" s="11"/>
    </row>
    <row r="85" spans="1:2" ht="22" x14ac:dyDescent="0.2">
      <c r="A85" s="68" t="inlineStr">
        <is>
          <r>
            <t>2.2.</t>
          </r>
          <r>
            <rPr>
              <b/>
              <sz val="7"/>
              <color theme="1"/>
              <rFont val="Times New Roman"/>
            </rPr>
            <t xml:space="preserve">  </t>
          </r>
          <r>
            <rPr>
              <b/>
              <sz val="8"/>
              <color theme="1"/>
              <rFont val="Arial"/>
            </rPr>
            <t>Interior Wall/ Doors (Scoring range 0-6)</t>
          </r>
        </is>
      </c>
    </row>
    <row r="86" spans="1:2" ht="64" x14ac:dyDescent="0.2">
      <c r="A86" s="72" t="inlineStr">
        <is>
          <r>
            <t>·</t>
          </r>
          <r>
            <rPr>
              <sz val="7"/>
              <color theme="1"/>
              <rFont val="Times New Roman"/>
            </rPr>
            <t xml:space="preserve">       </t>
          </r>
          <r>
            <rPr>
              <b/>
              <sz val="8"/>
              <color theme="1"/>
              <rFont val="Arial"/>
            </rPr>
            <t>Good (5-6):</t>
          </r>
          <r>
            <rPr>
              <sz val="8"/>
              <color theme="1"/>
              <rFont val="Arial"/>
            </rPr>
            <t xml:space="preserve"> </t>
          </r>
        </is>
      </c>
      <c r="B86" s="66" t="inlineStr">
        <is>
          <t>All interior wall surfaces are in clean serviceable condition and free of cracks. Interior doors are in good condition with hardware.</t>
        </is>
      </c>
    </row>
    <row r="87" spans="1:2" ht="88" x14ac:dyDescent="0.2">
      <c r="A87" s="72" t="inlineStr">
        <is>
          <r>
            <t>·</t>
          </r>
          <r>
            <rPr>
              <sz val="7"/>
              <color theme="1"/>
              <rFont val="Times New Roman"/>
            </rPr>
            <t xml:space="preserve">       </t>
          </r>
          <r>
            <rPr>
              <b/>
              <sz val="8"/>
              <color theme="1"/>
              <rFont val="Arial"/>
            </rPr>
            <t xml:space="preserve">Fair (3-4): </t>
          </r>
          <r>
            <rPr>
              <sz val="8"/>
              <color theme="1"/>
              <rFont val="Arial"/>
            </rPr>
            <t>The walls are soiled and worn with cracked surfaces beginning to appear. Minor repair required to improve condition to walls and doors.</t>
          </r>
        </is>
      </c>
    </row>
    <row r="88" spans="1:2" ht="143" x14ac:dyDescent="0.2">
      <c r="A88" s="72" t="inlineStr">
        <is>
          <r>
            <t>·</t>
          </r>
          <r>
            <rPr>
              <sz val="7"/>
              <color theme="1"/>
              <rFont val="Times New Roman"/>
            </rPr>
            <t xml:space="preserve">       </t>
          </r>
          <r>
            <rPr>
              <b/>
              <sz val="8"/>
              <color theme="1"/>
              <rFont val="Arial"/>
            </rPr>
            <t xml:space="preserve">Poor (1-2): </t>
          </r>
          <r>
            <rPr>
              <sz val="8"/>
              <color theme="1"/>
              <rFont val="Arial"/>
            </rPr>
            <t>Walls are badly soiled or stained surfaces with cracking which can be repaired and patched. Significant problems evident to the doors such as locking devices and ease of operating. Major repair required.</t>
          </r>
        </is>
      </c>
    </row>
    <row r="89" spans="1:2" ht="154" x14ac:dyDescent="0.2">
      <c r="A89" s="72" t="inlineStr">
        <is>
          <r>
            <t>·</t>
          </r>
          <r>
            <rPr>
              <sz val="7"/>
              <color theme="1"/>
              <rFont val="Times New Roman"/>
            </rPr>
            <t xml:space="preserve">       </t>
          </r>
          <r>
            <rPr>
              <b/>
              <sz val="8"/>
              <color theme="1"/>
              <rFont val="Arial"/>
            </rPr>
            <t xml:space="preserve">Unsatisfactory (0): </t>
          </r>
          <r>
            <rPr>
              <sz val="8"/>
              <color theme="1"/>
              <rFont val="Arial"/>
            </rPr>
            <t>Walls in very bad condition with fallen plaster or severely impaired surfaces. Wall tiles broken or missing. Doors are inoperable due to broken parts and hardware. Deficiencies causing extremely unsafe conditions.</t>
          </r>
        </is>
      </c>
    </row>
    <row r="90" spans="1:2" x14ac:dyDescent="0.2">
      <c r="A90" s="11"/>
    </row>
    <row r="91" spans="1:2" ht="22" x14ac:dyDescent="0.2">
      <c r="A91" s="68" t="inlineStr">
        <is>
          <r>
            <t>2.3.</t>
          </r>
          <r>
            <rPr>
              <b/>
              <sz val="7"/>
              <color theme="1"/>
              <rFont val="Times New Roman"/>
            </rPr>
            <t xml:space="preserve">  </t>
          </r>
          <r>
            <rPr>
              <b/>
              <sz val="8"/>
              <color theme="1"/>
              <rFont val="Arial"/>
            </rPr>
            <t>Flooring (Score range 0-6)</t>
          </r>
        </is>
      </c>
    </row>
    <row r="92" spans="1:2" ht="110" x14ac:dyDescent="0.2">
      <c r="A92" s="72" t="inlineStr">
        <is>
          <r>
            <t>·</t>
          </r>
          <r>
            <rPr>
              <sz val="7"/>
              <color theme="1"/>
              <rFont val="Times New Roman"/>
            </rPr>
            <t xml:space="preserve">       </t>
          </r>
          <r>
            <rPr>
              <b/>
              <sz val="8"/>
              <color theme="1"/>
              <rFont val="Arial"/>
            </rPr>
            <t xml:space="preserve">Good (5-6): </t>
          </r>
          <r>
            <rPr>
              <sz val="8"/>
              <color theme="1"/>
              <rFont val="Arial"/>
            </rPr>
            <t>All floor tiles or treatments are in good condition. Routine maintenance is adequate to preserve quality of finishes and prevent premature aging.</t>
          </r>
        </is>
      </c>
    </row>
    <row r="93" spans="1:2" ht="66" x14ac:dyDescent="0.2">
      <c r="A93" s="72" t="inlineStr">
        <is>
          <r>
            <t>·</t>
          </r>
          <r>
            <rPr>
              <sz val="7"/>
              <color theme="1"/>
              <rFont val="Times New Roman"/>
            </rPr>
            <t xml:space="preserve">       </t>
          </r>
          <r>
            <rPr>
              <b/>
              <sz val="8"/>
              <color theme="1"/>
              <rFont val="Arial"/>
            </rPr>
            <t>Fair (3-4):</t>
          </r>
          <r>
            <rPr>
              <sz val="8"/>
              <color theme="1"/>
              <rFont val="Arial"/>
            </rPr>
            <t xml:space="preserve"> Signs of wear apparent. Will require minor repair works to improve tiles or floor treatment.</t>
          </r>
        </is>
      </c>
    </row>
    <row r="94" spans="1:2" ht="88" x14ac:dyDescent="0.2">
      <c r="A94" s="72" t="inlineStr">
        <is>
          <r>
            <t>·</t>
          </r>
          <r>
            <rPr>
              <sz val="7"/>
              <color theme="1"/>
              <rFont val="Times New Roman"/>
            </rPr>
            <t xml:space="preserve">       </t>
          </r>
          <r>
            <rPr>
              <b/>
              <sz val="8"/>
              <color theme="1"/>
              <rFont val="Arial"/>
            </rPr>
            <t>Poor (1-2):</t>
          </r>
          <r>
            <rPr>
              <sz val="8"/>
              <color theme="1"/>
              <rFont val="Arial"/>
            </rPr>
            <t xml:space="preserve"> Significant signs of wear apparent. Material nearing end of service life. Replacement and renewal of finish is required.</t>
          </r>
        </is>
      </c>
    </row>
    <row r="95" spans="1:2" ht="132" x14ac:dyDescent="0.2">
      <c r="A95" s="72" t="inlineStr">
        <is>
          <r>
            <t>·</t>
          </r>
          <r>
            <rPr>
              <sz val="7"/>
              <color theme="1"/>
              <rFont val="Times New Roman"/>
            </rPr>
            <t xml:space="preserve">       </t>
          </r>
          <r>
            <rPr>
              <b/>
              <sz val="8"/>
              <color theme="1"/>
              <rFont val="Arial"/>
            </rPr>
            <t>Unsatisfactory (0):</t>
          </r>
          <r>
            <rPr>
              <sz val="8"/>
              <color theme="1"/>
              <rFont val="Arial"/>
            </rPr>
            <t xml:space="preserve"> Condition of tiles or floor treatment poses a hazardous condition (either slipping or tripping). Finish of floor is worn out, carpet soiled, unsightly condition or floor tiles broken or chipped.</t>
          </r>
        </is>
      </c>
    </row>
    <row r="96" spans="1:2" ht="45" x14ac:dyDescent="0.2">
      <c r="A96" s="71" t="inlineStr">
        <is>
          <r>
            <t>2.4.</t>
          </r>
          <r>
            <rPr>
              <b/>
              <sz val="7"/>
              <color theme="1"/>
              <rFont val="Times New Roman"/>
            </rPr>
            <t xml:space="preserve">  </t>
          </r>
          <r>
            <rPr>
              <b/>
              <sz val="11"/>
              <color theme="1"/>
              <rFont val="Calibri"/>
              <scheme val="minor"/>
            </rPr>
            <t>Fixed Furniture Equipment (Score range 0-3)</t>
          </r>
        </is>
      </c>
    </row>
    <row r="97" spans="1:1" ht="150" x14ac:dyDescent="0.2">
      <c r="A97" s="73" t="inlineStr">
        <is>
          <r>
            <t>·</t>
          </r>
          <r>
            <rPr>
              <sz val="7"/>
              <color theme="1"/>
              <rFont val="Times New Roman"/>
            </rPr>
            <t xml:space="preserve">       </t>
          </r>
          <r>
            <rPr>
              <b/>
              <sz val="11"/>
              <color theme="1"/>
              <rFont val="Calibri"/>
              <scheme val="minor"/>
            </rPr>
            <t xml:space="preserve">Good (3): </t>
          </r>
          <r>
            <rPr>
              <sz val="11"/>
              <color theme="1"/>
              <rFont val="Calibri"/>
              <scheme val="minor"/>
            </rPr>
            <t>All equipment (eg. Kitchen refrigerator, microwave, freezers, fume hoods, stoves, etc.) are in good working condition.</t>
          </r>
        </is>
      </c>
    </row>
    <row r="98" spans="1:1" ht="150" x14ac:dyDescent="0.2">
      <c r="A98" s="73" t="inlineStr">
        <is>
          <r>
            <t>·</t>
          </r>
          <r>
            <rPr>
              <sz val="7"/>
              <color theme="1"/>
              <rFont val="Times New Roman"/>
            </rPr>
            <t xml:space="preserve">       </t>
          </r>
          <r>
            <rPr>
              <b/>
              <sz val="11"/>
              <color theme="1"/>
              <rFont val="Calibri"/>
              <scheme val="minor"/>
            </rPr>
            <t xml:space="preserve">Fair (2): </t>
          </r>
          <r>
            <rPr>
              <sz val="11"/>
              <color theme="1"/>
              <rFont val="Calibri"/>
              <scheme val="minor"/>
            </rPr>
            <t>All equipment are worn and well used. Parts may need to be replaced. Equipment is in working order but may require minor repairs.</t>
          </r>
        </is>
      </c>
    </row>
    <row r="99" spans="1:1" ht="225" x14ac:dyDescent="0.2">
      <c r="A99" s="73" t="inlineStr">
        <is>
          <r>
            <t>·</t>
          </r>
          <r>
            <rPr>
              <sz val="7"/>
              <color theme="1"/>
              <rFont val="Times New Roman"/>
            </rPr>
            <t xml:space="preserve">       </t>
          </r>
          <r>
            <rPr>
              <b/>
              <sz val="11"/>
              <color theme="1"/>
              <rFont val="Calibri"/>
              <scheme val="minor"/>
            </rPr>
            <t xml:space="preserve">Poor (1): </t>
          </r>
          <r>
            <rPr>
              <sz val="11"/>
              <color theme="1"/>
              <rFont val="Calibri"/>
              <scheme val="minor"/>
            </rPr>
            <t>Fairly frequents breakdowns with some loss of service time. Parts may be difficult to obtain or expensive. Equipment may be insufficient and service life is limited. Major repair required.</t>
          </r>
        </is>
      </c>
    </row>
    <row r="100" spans="1:1" ht="284" x14ac:dyDescent="0.2">
      <c r="A100" s="73" t="inlineStr">
        <is>
          <r>
            <t>·</t>
          </r>
          <r>
            <rPr>
              <sz val="7"/>
              <color theme="1"/>
              <rFont val="Times New Roman"/>
            </rPr>
            <t xml:space="preserve">       </t>
          </r>
          <r>
            <rPr>
              <b/>
              <sz val="11"/>
              <color theme="1"/>
              <rFont val="Calibri"/>
              <scheme val="minor"/>
            </rPr>
            <t xml:space="preserve">Unsatisfactory (0): </t>
          </r>
          <r>
            <rPr>
              <sz val="11"/>
              <color theme="1"/>
              <rFont val="Calibri"/>
              <scheme val="minor"/>
            </rPr>
            <t>Breakdowns are frequent. Parts no longer available or cost prohibitive. Equipment out of service most of the time. Safety devices missing or inadequate. Replacement required as soon as possible.</t>
          </r>
        </is>
      </c>
    </row>
    <row r="101" spans="1:1" x14ac:dyDescent="0.2">
      <c r="A101" s="71"/>
    </row>
    <row r="102" spans="1:1" x14ac:dyDescent="0.2">
      <c r="A102" s="67" t="inlineStr">
        <is>
          <r>
            <t>2.0</t>
          </r>
          <r>
            <rPr>
              <b/>
              <sz val="7"/>
              <color theme="1"/>
              <rFont val="Times New Roman"/>
            </rPr>
            <t xml:space="preserve">  </t>
          </r>
          <r>
            <rPr>
              <b/>
              <sz val="8"/>
              <color theme="1"/>
              <rFont val="Arial"/>
            </rPr>
            <t> </t>
          </r>
        </is>
      </c>
    </row>
    <row r="103" spans="1:1" x14ac:dyDescent="0.2">
      <c r="A103" s="67" t="inlineStr">
        <is>
          <r>
            <t>3.0</t>
          </r>
          <r>
            <rPr>
              <b/>
              <sz val="7"/>
              <color theme="1"/>
              <rFont val="Times New Roman"/>
            </rPr>
            <t xml:space="preserve">  </t>
          </r>
          <r>
            <rPr>
              <b/>
              <sz val="8"/>
              <color theme="1"/>
              <rFont val="Arial"/>
            </rPr>
            <t>Mechanical Systems</t>
          </r>
        </is>
      </c>
    </row>
    <row r="104" spans="1:1" ht="22" x14ac:dyDescent="0.2">
      <c r="A104" s="74" t="inlineStr">
        <is>
          <r>
            <t>3.1</t>
          </r>
          <r>
            <rPr>
              <b/>
              <sz val="7"/>
              <color theme="1"/>
              <rFont val="Times New Roman"/>
            </rPr>
            <t xml:space="preserve">  </t>
          </r>
          <r>
            <rPr>
              <b/>
              <sz val="8"/>
              <color theme="1"/>
              <rFont val="Arial"/>
            </rPr>
            <t>Ventilation (Score range 1-6)</t>
          </r>
        </is>
      </c>
    </row>
    <row r="105" spans="1:1" ht="198" x14ac:dyDescent="0.2">
      <c r="A105" s="72" t="inlineStr">
        <is>
          <r>
            <t>·</t>
          </r>
          <r>
            <rPr>
              <sz val="7"/>
              <color theme="1"/>
              <rFont val="Times New Roman"/>
            </rPr>
            <t xml:space="preserve">       </t>
          </r>
          <r>
            <rPr>
              <b/>
              <sz val="8"/>
              <color theme="1"/>
              <rFont val="Arial"/>
            </rPr>
            <t xml:space="preserve">Good (6): </t>
          </r>
          <r>
            <rPr>
              <sz val="8"/>
              <color theme="1"/>
              <rFont val="Arial"/>
            </rPr>
            <t>All ventilation equipment (a/c units, fans, compressors, ducts, diffusers, etc.) are in good working condition. Equipment is free from rust and maintains temperature within a reasonable comfort level. Equipment also provides high efficiency. Routine maintenance required.</t>
          </r>
        </is>
      </c>
    </row>
    <row r="106" spans="1:1" ht="66" x14ac:dyDescent="0.2">
      <c r="A106" s="72" t="inlineStr">
        <is>
          <r>
            <t>·</t>
          </r>
          <r>
            <rPr>
              <sz val="7"/>
              <color theme="1"/>
              <rFont val="Times New Roman"/>
            </rPr>
            <t xml:space="preserve">       </t>
          </r>
          <r>
            <rPr>
              <b/>
              <sz val="8"/>
              <color theme="1"/>
              <rFont val="Arial"/>
            </rPr>
            <t xml:space="preserve">Fair (4-5): </t>
          </r>
          <r>
            <rPr>
              <sz val="8"/>
              <color theme="1"/>
              <rFont val="Arial"/>
            </rPr>
            <t>Equipment in working order but parts may need to be replaced. Minor repairs required.</t>
          </r>
        </is>
      </c>
    </row>
    <row r="107" spans="1:1" ht="110" x14ac:dyDescent="0.2">
      <c r="A107" s="72" t="inlineStr">
        <is>
          <r>
            <t>·</t>
          </r>
          <r>
            <rPr>
              <sz val="7"/>
              <color theme="1"/>
              <rFont val="Times New Roman"/>
            </rPr>
            <t xml:space="preserve">       </t>
          </r>
          <r>
            <rPr>
              <b/>
              <sz val="8"/>
              <color theme="1"/>
              <rFont val="Arial"/>
            </rPr>
            <t xml:space="preserve">Poor (2-3): </t>
          </r>
          <r>
            <rPr>
              <sz val="8"/>
              <color theme="1"/>
              <rFont val="Arial"/>
            </rPr>
            <t>Ventilation systems frequently breakdown with loss of service and efficiency. Equipment may be inefficient and requires major repair.</t>
          </r>
        </is>
      </c>
    </row>
    <row r="108" spans="1:1" ht="132" x14ac:dyDescent="0.2">
      <c r="A108" s="72" t="inlineStr">
        <is>
          <r>
            <t>·</t>
          </r>
          <r>
            <rPr>
              <sz val="7"/>
              <color theme="1"/>
              <rFont val="Times New Roman"/>
            </rPr>
            <t xml:space="preserve">       </t>
          </r>
          <r>
            <rPr>
              <b/>
              <sz val="8"/>
              <color theme="1"/>
              <rFont val="Arial"/>
            </rPr>
            <t xml:space="preserve">Unsatisfactory (1): </t>
          </r>
          <r>
            <rPr>
              <sz val="8"/>
              <color theme="1"/>
              <rFont val="Arial"/>
            </rPr>
            <t>Breakdowns are frequent. Equipment’s are out of service most of the time or no ventilation equipment are available or operational. Replacements are required.</t>
          </r>
        </is>
      </c>
    </row>
    <row r="109" spans="1:1" x14ac:dyDescent="0.2">
      <c r="A109" s="68"/>
    </row>
    <row r="110" spans="1:1" ht="30" x14ac:dyDescent="0.2">
      <c r="A110" s="75" t="inlineStr">
        <is>
          <r>
            <t>3.2</t>
          </r>
          <r>
            <rPr>
              <b/>
              <sz val="7"/>
              <color theme="1"/>
              <rFont val="Times New Roman"/>
            </rPr>
            <t xml:space="preserve">  </t>
          </r>
          <r>
            <rPr>
              <b/>
              <sz val="11"/>
              <color theme="1"/>
              <rFont val="Calibri"/>
              <scheme val="minor"/>
            </rPr>
            <t>Electrical (Score range 0-6)</t>
          </r>
        </is>
      </c>
    </row>
    <row r="111" spans="1:1" ht="285" x14ac:dyDescent="0.2">
      <c r="A111" s="73" t="inlineStr">
        <is>
          <r>
            <t>·</t>
          </r>
          <r>
            <rPr>
              <sz val="7"/>
              <color theme="1"/>
              <rFont val="Times New Roman"/>
            </rPr>
            <t xml:space="preserve">       </t>
          </r>
          <r>
            <rPr>
              <b/>
              <sz val="11"/>
              <color theme="1"/>
              <rFont val="Calibri"/>
              <scheme val="minor"/>
            </rPr>
            <t xml:space="preserve">Good (5- 6): </t>
          </r>
          <r>
            <rPr>
              <sz val="11"/>
              <color theme="1"/>
              <rFont val="Calibri"/>
              <scheme val="minor"/>
            </rPr>
            <t>All electrical breakers are properly loaded, electric outlets, switches and other units are properly grounded and in good working condition. Overall electrical system has been inspected and meets electrical code requirements</t>
          </r>
        </is>
      </c>
    </row>
    <row r="112" spans="1:1" ht="255" x14ac:dyDescent="0.2">
      <c r="A112" s="73" t="inlineStr">
        <is>
          <r>
            <t>·</t>
          </r>
          <r>
            <rPr>
              <sz val="7"/>
              <color theme="1"/>
              <rFont val="Times New Roman"/>
            </rPr>
            <t xml:space="preserve">       </t>
          </r>
          <r>
            <rPr>
              <b/>
              <sz val="11"/>
              <color theme="1"/>
              <rFont val="Calibri"/>
              <scheme val="minor"/>
            </rPr>
            <t xml:space="preserve">Fair (3-4): </t>
          </r>
          <r>
            <rPr>
              <sz val="11"/>
              <color theme="1"/>
              <rFont val="Calibri"/>
              <scheme val="minor"/>
            </rPr>
            <t>Coverage and accessibility of outlets are limited. Slight problems with electrical outlets and switches with covers and possible grounding. Receptacles and breakers require minor repairs required.</t>
          </r>
        </is>
      </c>
    </row>
    <row r="113" spans="1:1" ht="270" x14ac:dyDescent="0.2">
      <c r="A113" s="73" t="inlineStr">
        <is>
          <r>
            <t>·</t>
          </r>
          <r>
            <rPr>
              <sz val="7"/>
              <color theme="1"/>
              <rFont val="Times New Roman"/>
            </rPr>
            <t xml:space="preserve">       </t>
          </r>
          <r>
            <rPr>
              <b/>
              <sz val="11"/>
              <color theme="1"/>
              <rFont val="Calibri"/>
              <scheme val="minor"/>
            </rPr>
            <t xml:space="preserve">Poor (1-2): </t>
          </r>
          <r>
            <rPr>
              <sz val="11"/>
              <color theme="1"/>
              <rFont val="Calibri"/>
              <scheme val="minor"/>
            </rPr>
            <t xml:space="preserve">Faulty wiring and receptacles (outlets and switches) apparent in the building causing frequent power surges and possible damage to equipment. Evidence of exposed conduits and electrical wiring. Major repair required. </t>
          </r>
        </is>
      </c>
    </row>
    <row r="114" spans="1:1" ht="220" x14ac:dyDescent="0.2">
      <c r="A114" s="72" t="inlineStr">
        <is>
          <r>
            <t>·</t>
          </r>
          <r>
            <rPr>
              <sz val="7"/>
              <color theme="1"/>
              <rFont val="Times New Roman"/>
            </rPr>
            <t xml:space="preserve">       </t>
          </r>
          <r>
            <rPr>
              <b/>
              <sz val="8"/>
              <color theme="1"/>
              <rFont val="Arial"/>
            </rPr>
            <t xml:space="preserve">Unsatisfactory (0): </t>
          </r>
          <r>
            <rPr>
              <sz val="8"/>
              <color theme="1"/>
              <rFont val="Arial"/>
            </rPr>
            <t xml:space="preserve">Majority of electrical components (outlets, breakers, wiring, switches, etc.) are in bad shape. Extensive replacement of components required and possible overhaul of electrical wiring throughout the entire building. Electrical inspection required along with replacements of major electrical components. </t>
          </r>
        </is>
      </c>
    </row>
    <row r="115" spans="1:1" x14ac:dyDescent="0.2">
      <c r="A115" s="6"/>
    </row>
    <row r="116" spans="1:1" ht="30" x14ac:dyDescent="0.2">
      <c r="A116" s="75" t="inlineStr">
        <is>
          <r>
            <t>3.3</t>
          </r>
          <r>
            <rPr>
              <b/>
              <sz val="7"/>
              <color theme="1"/>
              <rFont val="Times New Roman"/>
            </rPr>
            <t xml:space="preserve">  </t>
          </r>
          <r>
            <rPr>
              <b/>
              <sz val="11"/>
              <color theme="1"/>
              <rFont val="Calibri"/>
              <scheme val="minor"/>
            </rPr>
            <t>Plumbing (Score range 0-4)</t>
          </r>
        </is>
      </c>
    </row>
    <row r="117" spans="1:1" ht="315" x14ac:dyDescent="0.2">
      <c r="A117" s="73" t="inlineStr">
        <is>
          <r>
            <t>·</t>
          </r>
          <r>
            <rPr>
              <sz val="7"/>
              <color theme="1"/>
              <rFont val="Times New Roman"/>
            </rPr>
            <t xml:space="preserve">       </t>
          </r>
          <r>
            <rPr>
              <b/>
              <sz val="11"/>
              <color theme="1"/>
              <rFont val="Calibri"/>
              <scheme val="minor"/>
            </rPr>
            <t xml:space="preserve">Good (3- 4): </t>
          </r>
          <r>
            <rPr>
              <sz val="11"/>
              <color theme="1"/>
              <rFont val="Calibri"/>
              <scheme val="minor"/>
            </rPr>
            <t>All water lines, drain pipes, vents, clean-outs, faucets, sinks, gas-lines, shut off values  and other sanitary fixtures are in good working condition. Overall system has been inspected and meets plumbing code requirements. Routine maintenance required.</t>
          </r>
        </is>
      </c>
    </row>
    <row r="118" spans="1:1" ht="240" x14ac:dyDescent="0.2">
      <c r="A118" s="73" t="inlineStr">
        <is>
          <r>
            <t>·</t>
          </r>
          <r>
            <rPr>
              <sz val="7"/>
              <color theme="1"/>
              <rFont val="Times New Roman"/>
            </rPr>
            <t xml:space="preserve">       </t>
          </r>
          <r>
            <rPr>
              <b/>
              <sz val="11"/>
              <color theme="1"/>
              <rFont val="Calibri"/>
              <scheme val="minor"/>
            </rPr>
            <t xml:space="preserve">Fair (2): </t>
          </r>
          <r>
            <rPr>
              <sz val="11"/>
              <color theme="1"/>
              <rFont val="Calibri"/>
              <scheme val="minor"/>
            </rPr>
            <t xml:space="preserve">Minor repairs required to all plumbing elements. Slight problems evident with faucets dripping, toilets missing seats, shower heads leaking etc. Replacement parts required to remedy minor issues. </t>
          </r>
        </is>
      </c>
    </row>
    <row r="119" spans="1:1" ht="210" x14ac:dyDescent="0.2">
      <c r="A119" s="73" t="inlineStr">
        <is>
          <r>
            <t>·</t>
          </r>
          <r>
            <rPr>
              <sz val="7"/>
              <color theme="1"/>
              <rFont val="Times New Roman"/>
            </rPr>
            <t xml:space="preserve">       </t>
          </r>
          <r>
            <rPr>
              <b/>
              <sz val="11"/>
              <color theme="1"/>
              <rFont val="Calibri"/>
              <scheme val="minor"/>
            </rPr>
            <t>Poor (1): F</t>
          </r>
          <r>
            <rPr>
              <sz val="11"/>
              <color theme="1"/>
              <rFont val="Calibri"/>
              <scheme val="minor"/>
            </rPr>
            <t xml:space="preserve">ixtures and fittings are inefficient and causing loss of water. Evidence of broken lines, vents and shut-off valves are present and causes shortage of water use. Major repair required. </t>
          </r>
        </is>
      </c>
    </row>
    <row r="120" spans="1:1" ht="154" x14ac:dyDescent="0.2">
      <c r="A120" s="72" t="inlineStr">
        <is>
          <r>
            <t>·</t>
          </r>
          <r>
            <rPr>
              <sz val="7"/>
              <color theme="1"/>
              <rFont val="Times New Roman"/>
            </rPr>
            <t xml:space="preserve">       </t>
          </r>
          <r>
            <rPr>
              <b/>
              <sz val="8"/>
              <color theme="1"/>
              <rFont val="Arial"/>
            </rPr>
            <t xml:space="preserve">Unsatisfactory (0): </t>
          </r>
          <r>
            <rPr>
              <sz val="8"/>
              <color theme="1"/>
              <rFont val="Arial"/>
            </rPr>
            <t xml:space="preserve">Majority of plumbing fixtures and fittings and other plumbing components such as shut-off values, broken pipes are in bad shape and non-operational. Extensive replacement of components required. </t>
          </r>
        </is>
      </c>
    </row>
    <row r="121" spans="1:1" x14ac:dyDescent="0.2">
      <c r="A121" s="70"/>
    </row>
    <row r="122" spans="1:1" ht="30" x14ac:dyDescent="0.2">
      <c r="A122" s="75" t="inlineStr">
        <is>
          <r>
            <t>3.4</t>
          </r>
          <r>
            <rPr>
              <b/>
              <sz val="7"/>
              <color theme="1"/>
              <rFont val="Times New Roman"/>
            </rPr>
            <t xml:space="preserve">  </t>
          </r>
          <r>
            <rPr>
              <b/>
              <sz val="11"/>
              <color theme="1"/>
              <rFont val="Calibri"/>
              <scheme val="minor"/>
            </rPr>
            <t>Lighting (Score range 0-4)</t>
          </r>
        </is>
      </c>
    </row>
    <row r="123" spans="1:1" ht="225" x14ac:dyDescent="0.2">
      <c r="A123" s="73" t="inlineStr">
        <is>
          <r>
            <t>·</t>
          </r>
          <r>
            <rPr>
              <sz val="7"/>
              <color theme="1"/>
              <rFont val="Times New Roman"/>
            </rPr>
            <t xml:space="preserve">       </t>
          </r>
          <r>
            <rPr>
              <b/>
              <sz val="11"/>
              <color theme="1"/>
              <rFont val="Calibri"/>
              <scheme val="minor"/>
            </rPr>
            <t xml:space="preserve">Good (3- 4): </t>
          </r>
          <r>
            <rPr>
              <sz val="11"/>
              <color theme="1"/>
              <rFont val="Calibri"/>
              <scheme val="minor"/>
            </rPr>
            <t>All lighting components are in good working condition and provide proper light intensity. Outdoor lighting is controlled by photocell. Routine maintenance required.</t>
          </r>
        </is>
      </c>
    </row>
    <row r="124" spans="1:1" ht="150" x14ac:dyDescent="0.2">
      <c r="A124" s="73" t="inlineStr">
        <is>
          <r>
            <t>·</t>
          </r>
          <r>
            <rPr>
              <sz val="7"/>
              <color theme="1"/>
              <rFont val="Times New Roman"/>
            </rPr>
            <t xml:space="preserve">       </t>
          </r>
          <r>
            <rPr>
              <b/>
              <sz val="11"/>
              <color theme="1"/>
              <rFont val="Calibri"/>
              <scheme val="minor"/>
            </rPr>
            <t xml:space="preserve">Fair (2): </t>
          </r>
          <r>
            <rPr>
              <sz val="11"/>
              <color theme="1"/>
              <rFont val="Calibri"/>
              <scheme val="minor"/>
            </rPr>
            <t xml:space="preserve">Light fixtures shows signs of worn and slight deterioration. Components are still in working order but require minor repairs.  </t>
          </r>
        </is>
      </c>
    </row>
    <row r="125" spans="1:1" ht="225" x14ac:dyDescent="0.2">
      <c r="A125" s="73" t="inlineStr">
        <is>
          <r>
            <t>·</t>
          </r>
          <r>
            <rPr>
              <sz val="7"/>
              <color theme="1"/>
              <rFont val="Times New Roman"/>
            </rPr>
            <t xml:space="preserve">       </t>
          </r>
          <r>
            <rPr>
              <b/>
              <sz val="11"/>
              <color theme="1"/>
              <rFont val="Calibri"/>
              <scheme val="minor"/>
            </rPr>
            <t xml:space="preserve">Poor (1): </t>
          </r>
          <r>
            <rPr>
              <sz val="11"/>
              <color theme="1"/>
              <rFont val="Calibri"/>
              <scheme val="minor"/>
            </rPr>
            <t xml:space="preserve">Lighting may be inefficient and service life is limited. Some fixtures are hanging from connections and provide limited illumination or coverage to rooms or grounds. Major repair required. </t>
          </r>
        </is>
      </c>
    </row>
    <row r="126" spans="1:1" ht="110" x14ac:dyDescent="0.2">
      <c r="A126" s="72" t="inlineStr">
        <is>
          <r>
            <t>·</t>
          </r>
          <r>
            <rPr>
              <sz val="7"/>
              <color theme="1"/>
              <rFont val="Times New Roman"/>
            </rPr>
            <t xml:space="preserve">       </t>
          </r>
          <r>
            <rPr>
              <b/>
              <sz val="8"/>
              <color theme="1"/>
              <rFont val="Arial"/>
            </rPr>
            <t xml:space="preserve">Unsatisfactory (0): </t>
          </r>
          <r>
            <rPr>
              <sz val="8"/>
              <color theme="1"/>
              <rFont val="Arial"/>
            </rPr>
            <t>Most light fixtures are out-dated and non-operational. Safety devices are missing or photocells not available. Replacements required.</t>
          </r>
        </is>
      </c>
    </row>
    <row r="127" spans="1:1" x14ac:dyDescent="0.2">
      <c r="A127" s="6"/>
    </row>
    <row r="128" spans="1:1" x14ac:dyDescent="0.2">
      <c r="A128" s="67" t="inlineStr">
        <is>
          <r>
            <t>4.0</t>
          </r>
          <r>
            <rPr>
              <b/>
              <sz val="7"/>
              <color theme="1"/>
              <rFont val="Times New Roman"/>
            </rPr>
            <t xml:space="preserve">  </t>
          </r>
          <r>
            <rPr>
              <b/>
              <sz val="8"/>
              <color theme="1"/>
              <rFont val="Arial"/>
            </rPr>
            <t>Mechanical Systems</t>
          </r>
        </is>
      </c>
    </row>
    <row r="129" spans="1:1" ht="22" x14ac:dyDescent="0.2">
      <c r="A129" s="74" t="inlineStr">
        <is>
          <r>
            <t>4.1</t>
          </r>
          <r>
            <rPr>
              <b/>
              <sz val="7"/>
              <color theme="1"/>
              <rFont val="Times New Roman"/>
            </rPr>
            <t xml:space="preserve">  </t>
          </r>
          <r>
            <rPr>
              <b/>
              <sz val="8"/>
              <color theme="1"/>
              <rFont val="Arial"/>
            </rPr>
            <t>Means of Exit (Score range 0-6)</t>
          </r>
        </is>
      </c>
    </row>
    <row r="130" spans="1:1" ht="253" x14ac:dyDescent="0.2">
      <c r="A130" s="72" t="inlineStr">
        <is>
          <r>
            <t>·</t>
          </r>
          <r>
            <rPr>
              <sz val="7"/>
              <color theme="1"/>
              <rFont val="Times New Roman"/>
            </rPr>
            <t xml:space="preserve">       </t>
          </r>
          <r>
            <rPr>
              <b/>
              <sz val="8"/>
              <color theme="1"/>
              <rFont val="Arial"/>
            </rPr>
            <t xml:space="preserve">Good (5-6): </t>
          </r>
          <r>
            <rPr>
              <sz val="8"/>
              <color theme="1"/>
              <rFont val="Arial"/>
            </rPr>
            <t>All exit doors are easy to open with panic bar locks and are visible with well-lighted exit signage above doors. Exit and exit access corridors are well lighted with every area of the building providing at least 2 exits. Width of exit doors, staircases (two or more story bldgs.) are wide enough for evacuation and comply with local building codes. Routine maintenance required.</t>
          </r>
        </is>
      </c>
    </row>
    <row r="131" spans="1:1" ht="110" x14ac:dyDescent="0.2">
      <c r="A131" s="72" t="inlineStr">
        <is>
          <r>
            <t>·</t>
          </r>
          <r>
            <rPr>
              <sz val="7"/>
              <color theme="1"/>
              <rFont val="Times New Roman"/>
            </rPr>
            <t xml:space="preserve">       </t>
          </r>
          <r>
            <rPr>
              <b/>
              <sz val="8"/>
              <color theme="1"/>
              <rFont val="Arial"/>
            </rPr>
            <t xml:space="preserve">Fair (3-4): </t>
          </r>
          <r>
            <rPr>
              <sz val="8"/>
              <color theme="1"/>
              <rFont val="Arial"/>
            </rPr>
            <t>All exit door safety mechanism and exit signage are</t>
          </r>
          <r>
            <rPr>
              <b/>
              <sz val="8"/>
              <color theme="1"/>
              <rFont val="Arial"/>
            </rPr>
            <t xml:space="preserve"> </t>
          </r>
          <r>
            <rPr>
              <sz val="8"/>
              <color theme="1"/>
              <rFont val="Arial"/>
            </rPr>
            <t xml:space="preserve">in good working order but may need replacement parts or minor repairs. Exit routes provide fair means of exit. </t>
          </r>
        </is>
      </c>
    </row>
    <row r="132" spans="1:1" ht="121" x14ac:dyDescent="0.2">
      <c r="A132" s="72" t="inlineStr">
        <is>
          <r>
            <t>·</t>
          </r>
          <r>
            <rPr>
              <sz val="7"/>
              <color theme="1"/>
              <rFont val="Times New Roman"/>
            </rPr>
            <t xml:space="preserve">       </t>
          </r>
          <r>
            <rPr>
              <b/>
              <sz val="8"/>
              <color theme="1"/>
              <rFont val="Arial"/>
            </rPr>
            <t xml:space="preserve">Poor (1-2): </t>
          </r>
          <r>
            <rPr>
              <sz val="8"/>
              <color theme="1"/>
              <rFont val="Arial"/>
            </rPr>
            <t xml:space="preserve">Exit access routes are limited and accessible. Upgrade of exit signage and safety mechanisms to exit doors required. Corridors are not well lighted. Major works required. </t>
          </r>
        </is>
      </c>
    </row>
    <row r="133" spans="1:1" ht="121" x14ac:dyDescent="0.2">
      <c r="A133" s="72" t="inlineStr">
        <is>
          <r>
            <t>·</t>
          </r>
          <r>
            <rPr>
              <sz val="7"/>
              <color theme="1"/>
              <rFont val="Times New Roman"/>
            </rPr>
            <t xml:space="preserve">       </t>
          </r>
          <r>
            <rPr>
              <b/>
              <sz val="8"/>
              <color theme="1"/>
              <rFont val="Arial"/>
            </rPr>
            <t xml:space="preserve">Unsatisfactory (0): </t>
          </r>
          <r>
            <rPr>
              <sz val="8"/>
              <color theme="1"/>
              <rFont val="Arial"/>
            </rPr>
            <t xml:space="preserve">Exit doors are damaged and/or not equipped with safety mechanism. Corridors are not well lighted and exit signage are damaged and needs replacement or not available. </t>
          </r>
        </is>
      </c>
    </row>
    <row r="135" spans="1:1" x14ac:dyDescent="0.2">
      <c r="A135" s="76"/>
    </row>
    <row r="136" spans="1:1" ht="22" x14ac:dyDescent="0.2">
      <c r="A136" s="74" t="inlineStr">
        <is>
          <r>
            <t>4.2</t>
          </r>
          <r>
            <rPr>
              <b/>
              <sz val="7"/>
              <color theme="1"/>
              <rFont val="Times New Roman"/>
            </rPr>
            <t xml:space="preserve">  </t>
          </r>
          <r>
            <rPr>
              <b/>
              <sz val="8"/>
              <color theme="1"/>
              <rFont val="Arial"/>
            </rPr>
            <t>Fire Control (Score range 1-4)</t>
          </r>
        </is>
      </c>
    </row>
    <row r="137" spans="1:1" ht="264" x14ac:dyDescent="0.2">
      <c r="A137" s="72" t="inlineStr">
        <is>
          <r>
            <t>·</t>
          </r>
          <r>
            <rPr>
              <sz val="7"/>
              <color theme="1"/>
              <rFont val="Times New Roman"/>
            </rPr>
            <t xml:space="preserve">       </t>
          </r>
          <r>
            <rPr>
              <b/>
              <sz val="8"/>
              <color theme="1"/>
              <rFont val="Arial"/>
            </rPr>
            <t xml:space="preserve">Good (4): </t>
          </r>
          <r>
            <rPr>
              <sz val="8"/>
              <color theme="1"/>
              <rFont val="Arial"/>
            </rPr>
            <t>Portable chemical fire extinguishers and fire hoses are located throughout the building. All extinguishers have been checked by the local fire department authorities and are annually checked and certified. Special extinguishing systems (halon or CO2) are available for hazardous areas such as electrical rooms Fire separation walls exist for shafts and corridors. Systems are in good working condition.</t>
          </r>
        </is>
      </c>
    </row>
    <row r="138" spans="1:1" ht="110" x14ac:dyDescent="0.2">
      <c r="A138" s="72" t="inlineStr">
        <is>
          <r>
            <t>·</t>
          </r>
          <r>
            <rPr>
              <sz val="7"/>
              <color theme="1"/>
              <rFont val="Times New Roman"/>
            </rPr>
            <t xml:space="preserve">       </t>
          </r>
          <r>
            <rPr>
              <b/>
              <sz val="8"/>
              <color theme="1"/>
              <rFont val="Arial"/>
            </rPr>
            <t xml:space="preserve">Fair (3): </t>
          </r>
          <r>
            <rPr>
              <sz val="8"/>
              <color theme="1"/>
              <rFont val="Arial"/>
            </rPr>
            <t>Fire control equipment is in working order but parts may need to be replaced in the system. Fire extinguishers require charge and recertification. Minor repairs required.</t>
          </r>
        </is>
      </c>
    </row>
    <row r="139" spans="1:1" ht="110" x14ac:dyDescent="0.2">
      <c r="A139" s="72" t="inlineStr">
        <is>
          <r>
            <t>·</t>
          </r>
          <r>
            <rPr>
              <sz val="7"/>
              <color theme="1"/>
              <rFont val="Times New Roman"/>
            </rPr>
            <t xml:space="preserve">       </t>
          </r>
          <r>
            <rPr>
              <b/>
              <sz val="8"/>
              <color theme="1"/>
              <rFont val="Arial"/>
            </rPr>
            <t xml:space="preserve">Poor (2): </t>
          </r>
          <r>
            <rPr>
              <sz val="8"/>
              <color theme="1"/>
              <rFont val="Arial"/>
            </rPr>
            <t xml:space="preserve">Equipment may be inefficient and limited throughout the building. Fire extinguishers are damaged and required major repair or replacement. </t>
          </r>
        </is>
      </c>
    </row>
    <row r="140" spans="1:1" ht="55" x14ac:dyDescent="0.2">
      <c r="A140" s="72" t="inlineStr">
        <is>
          <r>
            <t>·</t>
          </r>
          <r>
            <rPr>
              <sz val="7"/>
              <color theme="1"/>
              <rFont val="Times New Roman"/>
            </rPr>
            <t xml:space="preserve">       </t>
          </r>
          <r>
            <rPr>
              <b/>
              <sz val="8"/>
              <color theme="1"/>
              <rFont val="Arial"/>
            </rPr>
            <t xml:space="preserve">Unsatisfactory (1): </t>
          </r>
          <r>
            <rPr>
              <sz val="8"/>
              <color theme="1"/>
              <rFont val="Arial"/>
            </rPr>
            <t>No fire control elements present. Fire extinguishers are not available.</t>
          </r>
        </is>
      </c>
    </row>
    <row r="141" spans="1:1" x14ac:dyDescent="0.2">
      <c r="A141" s="6"/>
    </row>
    <row r="142" spans="1:1" ht="22" x14ac:dyDescent="0.2">
      <c r="A142" s="74" t="inlineStr">
        <is>
          <r>
            <t>4.3</t>
          </r>
          <r>
            <rPr>
              <b/>
              <sz val="7"/>
              <color theme="1"/>
              <rFont val="Times New Roman"/>
            </rPr>
            <t xml:space="preserve">  </t>
          </r>
          <r>
            <rPr>
              <b/>
              <sz val="8"/>
              <color theme="1"/>
              <rFont val="Arial"/>
            </rPr>
            <t>Fire Alarm (Score range 1-4)</t>
          </r>
        </is>
      </c>
    </row>
    <row r="143" spans="1:1" ht="319" x14ac:dyDescent="0.2">
      <c r="A143" s="72" t="inlineStr">
        <is>
          <r>
            <t>·</t>
          </r>
          <r>
            <rPr>
              <sz val="7"/>
              <color theme="1"/>
              <rFont val="Times New Roman"/>
            </rPr>
            <t xml:space="preserve">       </t>
          </r>
          <r>
            <rPr>
              <b/>
              <sz val="8"/>
              <color theme="1"/>
              <rFont val="Arial"/>
            </rPr>
            <t xml:space="preserve">Good (4): </t>
          </r>
          <r>
            <rPr>
              <sz val="8"/>
              <color theme="1"/>
              <rFont val="Arial"/>
            </rPr>
            <t>The building is equipped with a fire alarm system supplied with emergency power and smoke detectors that are connected to a permanent and visible central fire alarm panel. The system is also connected to the local fire department system. A voice communication system is integrated in the system with a sound alarm that exists throughout the building. If sprinkler system exists, a hydraulic operated alarm bell, actuated by the flow of sprinkler water is present. System in good working condition.</t>
          </r>
        </is>
      </c>
    </row>
    <row r="144" spans="1:1" ht="77" x14ac:dyDescent="0.2">
      <c r="A144" s="72" t="inlineStr">
        <is>
          <r>
            <t>·</t>
          </r>
          <r>
            <rPr>
              <sz val="7"/>
              <color theme="1"/>
              <rFont val="Times New Roman"/>
            </rPr>
            <t xml:space="preserve">       </t>
          </r>
          <r>
            <rPr>
              <b/>
              <sz val="8"/>
              <color theme="1"/>
              <rFont val="Arial"/>
            </rPr>
            <t xml:space="preserve">Fair (3): </t>
          </r>
          <r>
            <rPr>
              <sz val="8"/>
              <color theme="1"/>
              <rFont val="Arial"/>
            </rPr>
            <t>Equipment is in working order but parts may need to be replaced in the system. Minor repairs required.</t>
          </r>
        </is>
      </c>
    </row>
    <row r="145" spans="1:1" ht="143" x14ac:dyDescent="0.2">
      <c r="A145" s="72" t="inlineStr">
        <is>
          <r>
            <t>·</t>
          </r>
          <r>
            <rPr>
              <sz val="7"/>
              <color theme="1"/>
              <rFont val="Times New Roman"/>
            </rPr>
            <t xml:space="preserve">       </t>
          </r>
          <r>
            <rPr>
              <b/>
              <sz val="8"/>
              <color theme="1"/>
              <rFont val="Arial"/>
            </rPr>
            <t xml:space="preserve">Poor (2): </t>
          </r>
          <r>
            <rPr>
              <sz val="8"/>
              <color theme="1"/>
              <rFont val="Arial"/>
            </rPr>
            <t>The fire alarm systems frequently breakdown with loss of service. Equipment may be inefficient and requires major repair. If no fire alarm present, smoke detectors are available for means of fire alarm.</t>
          </r>
        </is>
      </c>
    </row>
    <row r="146" spans="1:1" ht="55" x14ac:dyDescent="0.2">
      <c r="A146" s="72" t="inlineStr">
        <is>
          <r>
            <t>·</t>
          </r>
          <r>
            <rPr>
              <sz val="7"/>
              <color theme="1"/>
              <rFont val="Times New Roman"/>
            </rPr>
            <t xml:space="preserve">       </t>
          </r>
          <r>
            <rPr>
              <b/>
              <sz val="8"/>
              <color theme="1"/>
              <rFont val="Arial"/>
            </rPr>
            <t xml:space="preserve">Unsatisfactory (1): </t>
          </r>
          <r>
            <rPr>
              <sz val="8"/>
              <color theme="1"/>
              <rFont val="Arial"/>
            </rPr>
            <t>No fire alarm systems and smoke detectors are available.</t>
          </r>
        </is>
      </c>
    </row>
    <row r="147" spans="1:1" x14ac:dyDescent="0.2">
      <c r="A147" s="6"/>
    </row>
    <row r="148" spans="1:1" ht="22" x14ac:dyDescent="0.2">
      <c r="A148" s="74" t="inlineStr">
        <is>
          <r>
            <t>4.4</t>
          </r>
          <r>
            <rPr>
              <b/>
              <sz val="7"/>
              <color theme="1"/>
              <rFont val="Times New Roman"/>
            </rPr>
            <t xml:space="preserve">  </t>
          </r>
          <r>
            <rPr>
              <b/>
              <sz val="8"/>
              <color theme="1"/>
              <rFont val="Arial"/>
            </rPr>
            <t>Emergency Lighting (Score range 0-2)</t>
          </r>
        </is>
      </c>
    </row>
    <row r="149" spans="1:1" ht="176" x14ac:dyDescent="0.2">
      <c r="A149" s="72" t="inlineStr">
        <is>
          <r>
            <t>·</t>
          </r>
          <r>
            <rPr>
              <sz val="7"/>
              <color theme="1"/>
              <rFont val="Times New Roman"/>
            </rPr>
            <t xml:space="preserve">       </t>
          </r>
          <r>
            <rPr>
              <b/>
              <sz val="8"/>
              <color theme="1"/>
              <rFont val="Arial"/>
            </rPr>
            <t xml:space="preserve">Good (2): </t>
          </r>
          <r>
            <rPr>
              <sz val="8"/>
              <color theme="1"/>
              <rFont val="Arial"/>
            </rPr>
            <t xml:space="preserve">All Emergency lighting is in good working condition and meets local and international standards. Equipment is free from rust and provides adequate illumination in large areas such as corridors and exits. Equipment also provides high efficiency. </t>
          </r>
        </is>
      </c>
    </row>
    <row r="150" spans="1:1" ht="88" x14ac:dyDescent="0.2">
      <c r="A150" s="72" t="inlineStr">
        <is>
          <r>
            <t>·</t>
          </r>
          <r>
            <rPr>
              <sz val="7"/>
              <color theme="1"/>
              <rFont val="Times New Roman"/>
            </rPr>
            <t xml:space="preserve">       </t>
          </r>
          <r>
            <rPr>
              <b/>
              <sz val="8"/>
              <color theme="1"/>
              <rFont val="Arial"/>
            </rPr>
            <t xml:space="preserve">Fair (1): </t>
          </r>
          <r>
            <rPr>
              <sz val="8"/>
              <color theme="1"/>
              <rFont val="Arial"/>
            </rPr>
            <t>Equipment is in working order but parts (backup batteries or cells) may need to be replaced. Minor repairs required.</t>
          </r>
        </is>
      </c>
    </row>
    <row r="151" spans="1:1" ht="88" x14ac:dyDescent="0.2">
      <c r="A151" s="72" t="inlineStr">
        <is>
          <r>
            <t>·</t>
          </r>
          <r>
            <rPr>
              <sz val="7"/>
              <color theme="1"/>
              <rFont val="Times New Roman"/>
            </rPr>
            <t xml:space="preserve">       </t>
          </r>
          <r>
            <rPr>
              <b/>
              <sz val="8"/>
              <color theme="1"/>
              <rFont val="Arial"/>
            </rPr>
            <t xml:space="preserve">Unsatisfactory (0): </t>
          </r>
          <r>
            <rPr>
              <sz val="8"/>
              <color theme="1"/>
              <rFont val="Arial"/>
            </rPr>
            <t xml:space="preserve">The emergency lightings are non-operational and require replacement. Lighting not available in the building.  </t>
          </r>
        </is>
      </c>
    </row>
    <row r="152" spans="1:1" x14ac:dyDescent="0.2">
      <c r="A152" s="6"/>
    </row>
    <row r="153" spans="1:1" ht="22" x14ac:dyDescent="0.2">
      <c r="A153" s="74" t="inlineStr">
        <is>
          <r>
            <t>4.5</t>
          </r>
          <r>
            <rPr>
              <b/>
              <sz val="7"/>
              <color theme="1"/>
              <rFont val="Times New Roman"/>
            </rPr>
            <t xml:space="preserve">  </t>
          </r>
          <r>
            <rPr>
              <b/>
              <sz val="8"/>
              <color theme="1"/>
              <rFont val="Arial"/>
            </rPr>
            <t>Fire Resistance (Score range 1-4)</t>
          </r>
        </is>
      </c>
    </row>
    <row r="154" spans="1:1" ht="209" x14ac:dyDescent="0.2">
      <c r="A154" s="72" t="inlineStr">
        <is>
          <r>
            <t>·</t>
          </r>
          <r>
            <rPr>
              <sz val="7"/>
              <color theme="1"/>
              <rFont val="Times New Roman"/>
            </rPr>
            <t xml:space="preserve">       </t>
          </r>
          <r>
            <rPr>
              <b/>
              <sz val="8"/>
              <color theme="1"/>
              <rFont val="Arial"/>
            </rPr>
            <t xml:space="preserve">Good (4): </t>
          </r>
          <r>
            <rPr>
              <sz val="8"/>
              <color theme="1"/>
              <rFont val="Arial"/>
            </rPr>
            <t>All floors and columns are constructed of concrete and walls of concrete or blocks. Timber columns, walls and metal stud walls are covered with gypsum board (all sides). All stairs are concrete or fire proofed steel; one hour rated fire separation walls for one story building and two hour rated for two story buildings.</t>
          </r>
        </is>
      </c>
    </row>
    <row r="155" spans="1:1" ht="55" x14ac:dyDescent="0.2">
      <c r="A155" s="72" t="inlineStr">
        <is>
          <r>
            <t>·</t>
          </r>
          <r>
            <rPr>
              <sz val="7"/>
              <color theme="1"/>
              <rFont val="Times New Roman"/>
            </rPr>
            <t xml:space="preserve">       </t>
          </r>
          <r>
            <rPr>
              <b/>
              <sz val="8"/>
              <color theme="1"/>
              <rFont val="Arial"/>
            </rPr>
            <t xml:space="preserve">Fair (3): </t>
          </r>
          <r>
            <rPr>
              <sz val="8"/>
              <color theme="1"/>
              <rFont val="Arial"/>
            </rPr>
            <t>Fire resistance is possible but minor upgrades needed of critical elements.</t>
          </r>
        </is>
      </c>
    </row>
    <row r="156" spans="1:1" ht="88" x14ac:dyDescent="0.2">
      <c r="A156" s="72" t="inlineStr">
        <is>
          <r>
            <t>·</t>
          </r>
          <r>
            <rPr>
              <sz val="7"/>
              <color theme="1"/>
              <rFont val="Times New Roman"/>
            </rPr>
            <t xml:space="preserve">       </t>
          </r>
          <r>
            <rPr>
              <b/>
              <sz val="8"/>
              <color theme="1"/>
              <rFont val="Arial"/>
            </rPr>
            <t xml:space="preserve">Poor (2): </t>
          </r>
          <r>
            <rPr>
              <sz val="8"/>
              <color theme="1"/>
              <rFont val="Arial"/>
            </rPr>
            <t>Certain elements of fire resistance are not met. Building provides little fire resistance. Major upgrades are required.</t>
          </r>
        </is>
      </c>
    </row>
    <row r="157" spans="1:1" ht="44" x14ac:dyDescent="0.2">
      <c r="A157" s="72" t="inlineStr">
        <is>
          <r>
            <t>·</t>
          </r>
          <r>
            <rPr>
              <sz val="7"/>
              <color theme="1"/>
              <rFont val="Times New Roman"/>
            </rPr>
            <t xml:space="preserve">       </t>
          </r>
          <r>
            <rPr>
              <b/>
              <sz val="8"/>
              <color theme="1"/>
              <rFont val="Arial"/>
            </rPr>
            <t xml:space="preserve">Unsatisfactory (1): </t>
          </r>
          <r>
            <rPr>
              <sz val="8"/>
              <color theme="1"/>
              <rFont val="Arial"/>
            </rPr>
            <t>Building provides no fire resistance.</t>
          </r>
        </is>
      </c>
    </row>
    <row r="158" spans="1:1" x14ac:dyDescent="0.2">
      <c r="A158" s="6"/>
    </row>
    <row r="159" spans="1:1" ht="33" x14ac:dyDescent="0.2">
      <c r="A159" s="74" t="inlineStr">
        <is>
          <r>
            <t>4.6</t>
          </r>
          <r>
            <rPr>
              <b/>
              <sz val="7"/>
              <color theme="1"/>
              <rFont val="Times New Roman"/>
            </rPr>
            <t xml:space="preserve">  </t>
          </r>
          <r>
            <rPr>
              <b/>
              <sz val="8"/>
              <color theme="1"/>
              <rFont val="Arial"/>
            </rPr>
            <t>Provision for Accessibility (Score range 1-6)</t>
          </r>
        </is>
      </c>
    </row>
    <row r="160" spans="1:1" ht="154" x14ac:dyDescent="0.2">
      <c r="A160" s="72" t="inlineStr">
        <is>
          <r>
            <t>·</t>
          </r>
          <r>
            <rPr>
              <sz val="7"/>
              <color theme="1"/>
              <rFont val="Times New Roman"/>
            </rPr>
            <t xml:space="preserve">       </t>
          </r>
          <r>
            <rPr>
              <b/>
              <sz val="8"/>
              <color theme="1"/>
              <rFont val="Arial"/>
            </rPr>
            <t xml:space="preserve">Good (6): </t>
          </r>
          <r>
            <rPr>
              <sz val="8"/>
              <color theme="1"/>
              <rFont val="Arial"/>
            </rPr>
            <t xml:space="preserve">Accessibility requirements for physically disabled are completely met. All levels of the building are accessible. All doorways and corridors are of adequate width. All bathrooms are appropriately equipped. </t>
          </r>
        </is>
      </c>
    </row>
    <row r="161" spans="1:1" ht="143" x14ac:dyDescent="0.2">
      <c r="A161" s="72" t="inlineStr">
        <is>
          <r>
            <t>·</t>
          </r>
          <r>
            <rPr>
              <sz val="7"/>
              <color theme="1"/>
              <rFont val="Times New Roman"/>
            </rPr>
            <t xml:space="preserve">       </t>
          </r>
          <r>
            <rPr>
              <b/>
              <sz val="8"/>
              <color theme="1"/>
              <rFont val="Arial"/>
            </rPr>
            <t xml:space="preserve">Fair (4-5): </t>
          </r>
          <r>
            <rPr>
              <sz val="8"/>
              <color theme="1"/>
              <rFont val="Arial"/>
            </rPr>
            <t>Accessibility is possible but inconvenient or, due to the age of the building, all levels are not directly accessible (e.g. travel between levels require exiting the building or using a long or indirect route)</t>
          </r>
        </is>
      </c>
    </row>
    <row r="162" spans="1:1" ht="154" x14ac:dyDescent="0.2">
      <c r="A162" s="72" t="inlineStr">
        <is>
          <r>
            <t>·</t>
          </r>
          <r>
            <rPr>
              <sz val="7"/>
              <color theme="1"/>
              <rFont val="Times New Roman"/>
            </rPr>
            <t xml:space="preserve">       </t>
          </r>
          <r>
            <rPr>
              <b/>
              <sz val="8"/>
              <color theme="1"/>
              <rFont val="Arial"/>
            </rPr>
            <t xml:space="preserve">Poor (2-3): </t>
          </r>
          <r>
            <rPr>
              <sz val="8"/>
              <color theme="1"/>
              <rFont val="Arial"/>
            </rPr>
            <t>Certain accessibility requirements are not met and special measures have to be taken to assist the physically challenged to function. Some levels or areas not accessible. Bathrooms not appropriately equipped.</t>
          </r>
        </is>
      </c>
    </row>
    <row r="164" spans="1:1" ht="66" x14ac:dyDescent="0.2">
      <c r="A164" s="72" t="inlineStr">
        <is>
          <r>
            <t>·</t>
          </r>
          <r>
            <rPr>
              <sz val="7"/>
              <color theme="1"/>
              <rFont val="Times New Roman"/>
            </rPr>
            <t xml:space="preserve">       </t>
          </r>
          <r>
            <rPr>
              <b/>
              <sz val="8"/>
              <color theme="1"/>
              <rFont val="Arial"/>
            </rPr>
            <t xml:space="preserve">Unsatisfactory (1): </t>
          </r>
          <r>
            <rPr>
              <sz val="8"/>
              <color theme="1"/>
              <rFont val="Arial"/>
            </rPr>
            <t>Building inaccessible to physically challenged. No access to any level</t>
          </r>
        </is>
      </c>
    </row>
  </sheetData>
  <mergeCells count="76">
    <mergeCell ref="A45:G45"/>
    <mergeCell ref="A3:G3"/>
    <mergeCell ref="B2:G2"/>
    <mergeCell ref="A1:G1"/>
    <mergeCell ref="A16:A19"/>
    <mergeCell ref="A11:A14"/>
    <mergeCell ref="A5:A9"/>
    <mergeCell ref="A21:A26"/>
    <mergeCell ref="G40:G41"/>
    <mergeCell ref="G38:G39"/>
    <mergeCell ref="D36:G36"/>
    <mergeCell ref="D35:G35"/>
    <mergeCell ref="D34:G34"/>
    <mergeCell ref="B37:G37"/>
    <mergeCell ref="D32:G32"/>
    <mergeCell ref="D31:G31"/>
    <mergeCell ref="A31:A36"/>
    <mergeCell ref="F30:G30"/>
    <mergeCell ref="B30:C30"/>
    <mergeCell ref="F29:G29"/>
    <mergeCell ref="B29:C29"/>
    <mergeCell ref="D33:G33"/>
    <mergeCell ref="F28:G28"/>
    <mergeCell ref="B28:C28"/>
    <mergeCell ref="F27:G27"/>
    <mergeCell ref="B27:C27"/>
    <mergeCell ref="F26:G26"/>
    <mergeCell ref="B26:C26"/>
    <mergeCell ref="F25:G25"/>
    <mergeCell ref="B25:C25"/>
    <mergeCell ref="F24:G24"/>
    <mergeCell ref="B24:C24"/>
    <mergeCell ref="F23:G23"/>
    <mergeCell ref="B23:C23"/>
    <mergeCell ref="F18:G18"/>
    <mergeCell ref="B18:C18"/>
    <mergeCell ref="F17:G17"/>
    <mergeCell ref="B17:C17"/>
    <mergeCell ref="F22:G22"/>
    <mergeCell ref="B22:C22"/>
    <mergeCell ref="F21:G21"/>
    <mergeCell ref="B21:C21"/>
    <mergeCell ref="F20:G20"/>
    <mergeCell ref="B20:C20"/>
    <mergeCell ref="F4:G4"/>
    <mergeCell ref="B4:C4"/>
    <mergeCell ref="A38:F38"/>
    <mergeCell ref="A39:F39"/>
    <mergeCell ref="A40:F40"/>
    <mergeCell ref="F5:G5"/>
    <mergeCell ref="B5:C5"/>
    <mergeCell ref="F10:G10"/>
    <mergeCell ref="B10:C10"/>
    <mergeCell ref="F9:G9"/>
    <mergeCell ref="B9:C9"/>
    <mergeCell ref="F8:G8"/>
    <mergeCell ref="B8:C8"/>
    <mergeCell ref="F13:G13"/>
    <mergeCell ref="B13:C13"/>
    <mergeCell ref="F12:G12"/>
    <mergeCell ref="A41:F41"/>
    <mergeCell ref="F7:G7"/>
    <mergeCell ref="B7:C7"/>
    <mergeCell ref="F6:G6"/>
    <mergeCell ref="B6:C6"/>
    <mergeCell ref="B12:C12"/>
    <mergeCell ref="F11:G11"/>
    <mergeCell ref="B11:C11"/>
    <mergeCell ref="F16:G16"/>
    <mergeCell ref="B16:C16"/>
    <mergeCell ref="F15:G15"/>
    <mergeCell ref="B15:C15"/>
    <mergeCell ref="F14:G14"/>
    <mergeCell ref="B14:C14"/>
    <mergeCell ref="F19:G19"/>
    <mergeCell ref="B19:C19"/>
  </mergeCells>
  <dataValidations count="9">
    <dataValidation type="whole" allowBlank="1" showInputMessage="1" showErrorMessage="1" sqref="E5">
      <formula1>4</formula1>
      <formula2>12</formula2>
    </dataValidation>
    <dataValidation type="whole" allowBlank="1" showInputMessage="1" showErrorMessage="1" sqref="E6">
      <formula1>1</formula1>
      <formula2>8</formula2>
    </dataValidation>
    <dataValidation type="whole" allowBlank="1" showInputMessage="1" showErrorMessage="1" sqref="E7">
      <formula1>0</formula1>
      <formula2>7</formula2>
    </dataValidation>
    <dataValidation type="whole" allowBlank="1" showInputMessage="1" showErrorMessage="1" sqref="E8 E9 E14">
      <formula1>0</formula1>
      <formula2>3</formula2>
    </dataValidation>
    <dataValidation type="whole" allowBlank="1" showInputMessage="1" showErrorMessage="1" sqref="E11:E13 E17 E21">
      <formula1>0</formula1>
      <formula2>6</formula2>
    </dataValidation>
    <dataValidation type="whole" allowBlank="1" showInputMessage="1" showErrorMessage="1" sqref="E16 E26">
      <formula1>1</formula1>
      <formula2>6</formula2>
    </dataValidation>
    <dataValidation type="whole" allowBlank="1" showInputMessage="1" showErrorMessage="1" sqref="E18 E19">
      <formula1>0</formula1>
      <formula2>4</formula2>
    </dataValidation>
    <dataValidation type="whole" allowBlank="1" showInputMessage="1" showErrorMessage="1" sqref="E22 E23 E25">
      <formula1>1</formula1>
      <formula2>4</formula2>
    </dataValidation>
    <dataValidation type="whole" allowBlank="1" showInputMessage="1" showErrorMessage="1" sqref="E24">
      <formula1>0</formula1>
      <formula2>2</formula2>
    </dataValidation>
  </dataValidations>
  <pageMargins left="0.7" right="0.7" top="0.75" bottom="0.75" header="0.3" footer="0.3"/>
</worksheet>
</file>

<file path=xl/worksheets/sheet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2:R166"/>
  <sheetViews>
    <sheetView topLeftCell="C5" zoomScale="63" workbookViewId="0">
      <selection activeCell="N2" sqref="N2:U158"/>
    </sheetView>
  </sheetViews>
  <sheetFormatPr baseColWidth="10" defaultRowHeight="16" x14ac:dyDescent="0.2"/>
  <cols>
    <col min="1" max="1" width="5.83203125" customWidth="1"/>
    <col min="2" max="2" width="5.83203125" style="46" customWidth="1"/>
    <col min="3" max="3" width="18.83203125" style="46" customWidth="1"/>
    <col min="4" max="4" width="45.83203125" customWidth="1"/>
    <col min="5" max="5" width="7.83203125" style="46" customWidth="1"/>
    <col min="6" max="6" width="58.83203125" customWidth="1"/>
    <col min="7" max="13" width="7.83203125" style="46" customWidth="1"/>
  </cols>
  <sheetData>
    <row r="2" spans="1:18" x14ac:dyDescent="0.2">
      <c r="A2" s="10" t="inlineStr">
        <is>
          <t>Table4: Green Assessment</t>
        </is>
      </c>
    </row>
    <row r="3" spans="1:18" x14ac:dyDescent="0.2">
      <c r="A3" s="7" t="inlineStr">
        <is>
          <t>Name of School:</t>
        </is>
      </c>
    </row>
    <row r="4" spans="1:18" x14ac:dyDescent="0.2">
      <c r="A4" s="144" t="inlineStr">
        <is>
          <t>Green Theme</t>
        </is>
      </c>
      <c r="B4" s="144" t="inlineStr">
        <is>
          <t>Green Area</t>
        </is>
      </c>
      <c r="C4" s="144" t="inlineStr">
        <is>
          <t>Green Section</t>
        </is>
      </c>
      <c r="D4" s="144" t="inlineStr">
        <is>
          <t>Question</t>
        </is>
      </c>
      <c r="E4" s="12" t="inlineStr">
        <is>
          <t>Answer</t>
        </is>
      </c>
      <c r="F4" s="144" t="inlineStr">
        <is>
          <t>Comments</t>
        </is>
      </c>
      <c r="G4" s="144" t="inlineStr">
        <is>
          <t xml:space="preserve">Weight </t>
        </is>
      </c>
      <c r="H4" s="144" t="inlineStr">
        <is>
          <t>Score</t>
        </is>
      </c>
      <c r="I4" s="144" t="inlineStr">
        <is>
          <r>
            <t xml:space="preserve">Educational Institutional Type </t>
          </r>
          <r>
            <rPr>
              <i/>
              <sz val="10"/>
              <color rgb="FFFFFFFF"/>
              <rFont val="Calibri"/>
              <scheme val="minor"/>
            </rPr>
            <t>(Early Childhood, Primary, Secondary, Tertiary)</t>
          </r>
        </is>
      </c>
      <c r="J4" s="144"/>
      <c r="K4" s="144"/>
      <c r="L4" s="144"/>
      <c r="M4" s="144" t="inlineStr">
        <is>
          <t>Critical Standard</t>
        </is>
      </c>
      <c r="N4" s="5"/>
      <c r="O4" s="5"/>
      <c r="P4" s="5"/>
      <c r="Q4" s="5"/>
      <c r="R4" s="5"/>
    </row>
    <row r="5" spans="1:18" x14ac:dyDescent="0.2">
      <c r="A5" s="144"/>
      <c r="B5" s="144"/>
      <c r="C5" s="144"/>
      <c r="D5" s="144"/>
      <c r="E5" s="12" t="inlineStr">
        <is>
          <t>(Yes/No)</t>
        </is>
      </c>
      <c r="F5" s="144"/>
      <c r="G5" s="144"/>
      <c r="H5" s="144"/>
      <c r="I5" s="144"/>
      <c r="J5" s="144"/>
      <c r="K5" s="144"/>
      <c r="L5" s="144"/>
      <c r="M5" s="144"/>
    </row>
    <row r="6" spans="1:18" x14ac:dyDescent="0.2">
      <c r="A6" s="18"/>
      <c r="B6" s="18"/>
      <c r="C6" s="18"/>
      <c r="D6" s="19"/>
      <c r="E6" s="18"/>
      <c r="F6" s="18"/>
      <c r="G6" s="18"/>
      <c r="H6" s="18"/>
      <c r="I6" s="18" t="inlineStr">
        <is>
          <t>N</t>
        </is>
      </c>
      <c r="J6" s="18" t="inlineStr">
        <is>
          <r>
            <t>1</t>
          </r>
          <r>
            <rPr>
              <b/>
              <vertAlign val="superscript"/>
              <sz val="10"/>
              <color theme="1"/>
              <rFont val="Calibri"/>
              <scheme val="minor"/>
            </rPr>
            <t>o</t>
          </r>
        </is>
      </c>
      <c r="K6" s="18" t="inlineStr">
        <is>
          <r>
            <t>2</t>
          </r>
          <r>
            <rPr>
              <b/>
              <vertAlign val="superscript"/>
              <sz val="10"/>
              <color theme="1"/>
              <rFont val="Calibri"/>
              <scheme val="minor"/>
            </rPr>
            <t>o</t>
          </r>
        </is>
      </c>
      <c r="L6" s="18" t="inlineStr">
        <is>
          <r>
            <t>3</t>
          </r>
          <r>
            <rPr>
              <b/>
              <vertAlign val="superscript"/>
              <sz val="10"/>
              <color theme="1"/>
              <rFont val="Calibri"/>
              <scheme val="minor"/>
            </rPr>
            <t>o</t>
          </r>
        </is>
      </c>
      <c r="M6" s="20"/>
    </row>
    <row r="7" spans="1:18" ht="30" x14ac:dyDescent="0.2">
      <c r="A7" s="4">
        <v>1</v>
      </c>
      <c r="B7" s="4">
        <v>1.1000000000000001</v>
      </c>
      <c r="C7" s="49" t="inlineStr">
        <is>
          <t>Sustainability Management</t>
        </is>
      </c>
      <c r="D7" s="48" t="inlineStr">
        <is>
          <t>1)Has a Green Policy Statement been developed for the school?</t>
        </is>
      </c>
      <c r="E7" s="49"/>
      <c r="F7" s="49"/>
      <c r="G7" s="49">
        <v>5</v>
      </c>
      <c r="H7" s="49">
        <f>SUM(E7*G7)</f>
        <v>0</v>
      </c>
      <c r="I7" s="97" t="inlineStr">
        <is>
          <t>X</t>
        </is>
      </c>
      <c r="J7" s="97" t="inlineStr">
        <is>
          <t>X</t>
        </is>
      </c>
      <c r="K7" s="97" t="inlineStr">
        <is>
          <t>X</t>
        </is>
      </c>
      <c r="L7" s="97" t="inlineStr">
        <is>
          <t>X</t>
        </is>
      </c>
      <c r="M7" s="98" t="inlineStr">
        <is>
          <t>X</t>
        </is>
      </c>
    </row>
    <row r="8" spans="1:18" ht="45" x14ac:dyDescent="0.2">
      <c r="A8" s="4">
        <v>1</v>
      </c>
      <c r="B8" s="4">
        <v>1.1000000000000001</v>
      </c>
      <c r="C8" s="49" t="inlineStr">
        <is>
          <t>Sustainability Management</t>
        </is>
      </c>
      <c r="D8" s="48" t="inlineStr">
        <is>
          <t xml:space="preserve">2)Has a coordinator/ champion been appointed to oversee the application of Green initiatives throughout the school and to work on such efforts? </t>
        </is>
      </c>
      <c r="E8" s="49"/>
      <c r="F8" s="49"/>
      <c r="G8" s="49">
        <v>5</v>
      </c>
      <c r="H8" s="49">
        <f t="shared" ref="H8:H20" si="0">SUM(E8*G8)</f>
        <v>0</v>
      </c>
      <c r="I8" s="97" t="inlineStr">
        <is>
          <t>X</t>
        </is>
      </c>
      <c r="J8" s="97" t="inlineStr">
        <is>
          <t>X</t>
        </is>
      </c>
      <c r="K8" s="97" t="inlineStr">
        <is>
          <t>X</t>
        </is>
      </c>
      <c r="L8" s="97" t="inlineStr">
        <is>
          <t>X</t>
        </is>
      </c>
      <c r="M8" s="49"/>
    </row>
    <row r="9" spans="1:18" ht="45" x14ac:dyDescent="0.2">
      <c r="A9" s="4">
        <v>1</v>
      </c>
      <c r="B9" s="4">
        <v>1.1000000000000001</v>
      </c>
      <c r="C9" s="49" t="inlineStr">
        <is>
          <t>Sustainability Management</t>
        </is>
      </c>
      <c r="D9" s="48" t="inlineStr">
        <is>
          <t>3)Has a walk -through of the school been completed to assess current environmental conditions and areas for improvement?</t>
        </is>
      </c>
      <c r="E9" s="49"/>
      <c r="F9" s="49"/>
      <c r="G9" s="49">
        <v>5</v>
      </c>
      <c r="H9" s="49">
        <f t="shared" si="0"/>
        <v>0</v>
      </c>
      <c r="I9" s="97" t="inlineStr">
        <is>
          <t>X</t>
        </is>
      </c>
      <c r="J9" s="97" t="inlineStr">
        <is>
          <t>X</t>
        </is>
      </c>
      <c r="K9" s="97" t="inlineStr">
        <is>
          <t>X</t>
        </is>
      </c>
      <c r="L9" s="97" t="inlineStr">
        <is>
          <t>X</t>
        </is>
      </c>
      <c r="M9" s="49"/>
    </row>
    <row r="10" spans="1:18" ht="30" x14ac:dyDescent="0.2">
      <c r="A10" s="4">
        <v>1</v>
      </c>
      <c r="B10" s="4">
        <v>1.4</v>
      </c>
      <c r="C10" s="49" t="inlineStr">
        <is>
          <t>Sustainability Management</t>
        </is>
      </c>
      <c r="D10" s="48" t="inlineStr">
        <is>
          <t>4)Has a water audit been completed?</t>
        </is>
      </c>
      <c r="E10" s="49"/>
      <c r="F10" s="49"/>
      <c r="G10" s="49">
        <v>5</v>
      </c>
      <c r="H10" s="49">
        <f t="shared" si="0"/>
        <v>0</v>
      </c>
      <c r="I10" s="97" t="inlineStr">
        <is>
          <t>X</t>
        </is>
      </c>
      <c r="J10" s="97" t="inlineStr">
        <is>
          <t>X</t>
        </is>
      </c>
      <c r="K10" s="97" t="inlineStr">
        <is>
          <t>X</t>
        </is>
      </c>
      <c r="L10" s="97" t="inlineStr">
        <is>
          <t>X</t>
        </is>
      </c>
      <c r="M10" s="98" t="inlineStr">
        <is>
          <t>X</t>
        </is>
      </c>
    </row>
    <row r="11" spans="1:18" ht="30" x14ac:dyDescent="0.2">
      <c r="A11" s="4">
        <v>1</v>
      </c>
      <c r="B11" s="4">
        <v>1.4</v>
      </c>
      <c r="C11" s="49" t="inlineStr">
        <is>
          <t>Sustainability Management</t>
        </is>
      </c>
      <c r="D11" s="48" t="inlineStr">
        <is>
          <t xml:space="preserve">5)Has an energy audit been conducted? </t>
        </is>
      </c>
      <c r="E11" s="49"/>
      <c r="F11" s="49"/>
      <c r="G11" s="49">
        <v>5</v>
      </c>
      <c r="H11" s="49">
        <f t="shared" si="0"/>
        <v>0</v>
      </c>
      <c r="I11" s="97" t="inlineStr">
        <is>
          <t>X</t>
        </is>
      </c>
      <c r="J11" s="97" t="inlineStr">
        <is>
          <t>X</t>
        </is>
      </c>
      <c r="K11" s="97" t="inlineStr">
        <is>
          <t>X</t>
        </is>
      </c>
      <c r="L11" s="97" t="inlineStr">
        <is>
          <t>X</t>
        </is>
      </c>
      <c r="M11" s="98" t="inlineStr">
        <is>
          <t>X</t>
        </is>
      </c>
    </row>
    <row r="12" spans="1:18" ht="30" x14ac:dyDescent="0.2">
      <c r="A12" s="4">
        <v>1</v>
      </c>
      <c r="B12" s="4">
        <v>1.4</v>
      </c>
      <c r="C12" s="49" t="inlineStr">
        <is>
          <t>Sustainability Management</t>
        </is>
      </c>
      <c r="D12" s="48" t="inlineStr">
        <is>
          <t>6)Has a facility wide waste audit been conduced?</t>
        </is>
      </c>
      <c r="E12" s="49"/>
      <c r="F12" s="49"/>
      <c r="G12" s="49">
        <v>5</v>
      </c>
      <c r="H12" s="49">
        <f t="shared" si="0"/>
        <v>0</v>
      </c>
      <c r="I12" s="97" t="inlineStr">
        <is>
          <t>X</t>
        </is>
      </c>
      <c r="J12" s="97" t="inlineStr">
        <is>
          <t>X</t>
        </is>
      </c>
      <c r="K12" s="97" t="inlineStr">
        <is>
          <t>X</t>
        </is>
      </c>
      <c r="L12" s="97" t="inlineStr">
        <is>
          <t>X</t>
        </is>
      </c>
      <c r="M12" s="98" t="inlineStr">
        <is>
          <t>X</t>
        </is>
      </c>
    </row>
    <row r="13" spans="1:18" ht="30" x14ac:dyDescent="0.2">
      <c r="A13" s="4">
        <v>1</v>
      </c>
      <c r="B13" s="4">
        <v>1.2</v>
      </c>
      <c r="C13" s="49" t="inlineStr">
        <is>
          <t>Sustainability Management</t>
        </is>
      </c>
      <c r="D13" s="48" t="inlineStr">
        <is>
          <t>7)Have operations within the school been identified where large quantities of water and energy are used?</t>
        </is>
      </c>
      <c r="E13" s="49"/>
      <c r="F13" s="49"/>
      <c r="G13" s="49">
        <v>5</v>
      </c>
      <c r="H13" s="49">
        <f t="shared" si="0"/>
        <v>0</v>
      </c>
      <c r="I13" s="97" t="inlineStr">
        <is>
          <t>X</t>
        </is>
      </c>
      <c r="J13" s="97" t="inlineStr">
        <is>
          <t>X</t>
        </is>
      </c>
      <c r="K13" s="97" t="inlineStr">
        <is>
          <t>X</t>
        </is>
      </c>
      <c r="L13" s="97" t="inlineStr">
        <is>
          <t>X</t>
        </is>
      </c>
      <c r="M13" s="49"/>
    </row>
    <row r="14" spans="1:18" ht="60" x14ac:dyDescent="0.2">
      <c r="A14" s="4">
        <v>1</v>
      </c>
      <c r="B14" s="4">
        <v>1.3</v>
      </c>
      <c r="C14" s="49" t="inlineStr">
        <is>
          <t>Sustainability Management</t>
        </is>
      </c>
      <c r="D14" s="48" t="inlineStr">
        <is>
          <t xml:space="preserve">8)Has a method been developed to capture baseline data, track and report on the progress being made with the school’s greening efforts including calculation and quantification of savings? </t>
        </is>
      </c>
      <c r="E14" s="49"/>
      <c r="F14" s="49"/>
      <c r="G14" s="49">
        <v>5</v>
      </c>
      <c r="H14" s="49">
        <f t="shared" si="0"/>
        <v>0</v>
      </c>
      <c r="I14" s="97" t="inlineStr">
        <is>
          <t>X</t>
        </is>
      </c>
      <c r="J14" s="97" t="inlineStr">
        <is>
          <t>X</t>
        </is>
      </c>
      <c r="K14" s="97" t="inlineStr">
        <is>
          <t>X</t>
        </is>
      </c>
      <c r="L14" s="97" t="inlineStr">
        <is>
          <t>X</t>
        </is>
      </c>
      <c r="M14" s="49"/>
    </row>
    <row r="15" spans="1:18" ht="45" x14ac:dyDescent="0.2">
      <c r="A15" s="4">
        <v>1</v>
      </c>
      <c r="B15" s="4">
        <v>1.4</v>
      </c>
      <c r="C15" s="49" t="inlineStr">
        <is>
          <t>Sustainability Management</t>
        </is>
      </c>
      <c r="D15" s="48" t="inlineStr">
        <is>
          <t>9)Have suggestions from employees and students been documented and have these been incorporated in an environmental programme?</t>
        </is>
      </c>
      <c r="E15" s="49"/>
      <c r="F15" s="49"/>
      <c r="G15" s="49">
        <v>4</v>
      </c>
      <c r="H15" s="49">
        <f>SUM(E15*G15)</f>
        <v>0</v>
      </c>
      <c r="I15" s="97" t="inlineStr">
        <is>
          <t>X</t>
        </is>
      </c>
      <c r="J15" s="97" t="inlineStr">
        <is>
          <t>X</t>
        </is>
      </c>
      <c r="K15" s="97" t="inlineStr">
        <is>
          <t>X</t>
        </is>
      </c>
      <c r="L15" s="97" t="inlineStr">
        <is>
          <t>X</t>
        </is>
      </c>
      <c r="M15" s="49"/>
    </row>
    <row r="16" spans="1:18" ht="58" customHeight="1" x14ac:dyDescent="0.2">
      <c r="A16" s="4">
        <v>1</v>
      </c>
      <c r="B16" s="4">
        <v>1.1000000000000001</v>
      </c>
      <c r="C16" s="49" t="inlineStr">
        <is>
          <t>Sustainability Management</t>
        </is>
      </c>
      <c r="D16" s="48" t="inlineStr">
        <is>
          <r>
            <t>10)</t>
          </r>
          <r>
            <rPr>
              <sz val="7"/>
              <color theme="1"/>
              <rFont val="Times New Roman"/>
            </rPr>
            <t xml:space="preserve">           </t>
          </r>
          <r>
            <rPr>
              <sz val="11"/>
              <color theme="1"/>
              <rFont val="Calibri"/>
              <scheme val="minor"/>
            </rPr>
            <t>Have incentives, rewards or recognition for employees and students who take a leadership role in the school’s greening efforts been developed and offered?</t>
          </r>
        </is>
      </c>
      <c r="E16" s="49"/>
      <c r="F16" s="49"/>
      <c r="G16" s="49">
        <v>3</v>
      </c>
      <c r="H16" s="49">
        <f t="shared" si="0"/>
        <v>0</v>
      </c>
      <c r="I16" s="97" t="inlineStr">
        <is>
          <t>X</t>
        </is>
      </c>
      <c r="J16" s="97" t="inlineStr">
        <is>
          <t>X</t>
        </is>
      </c>
      <c r="K16" s="97" t="inlineStr">
        <is>
          <t>X</t>
        </is>
      </c>
      <c r="L16" s="97" t="inlineStr">
        <is>
          <t>X</t>
        </is>
      </c>
      <c r="M16" s="49"/>
    </row>
    <row r="17" spans="1:18" ht="30" x14ac:dyDescent="0.2">
      <c r="A17" s="4">
        <v>1</v>
      </c>
      <c r="B17" s="4">
        <v>1.4</v>
      </c>
      <c r="C17" s="49" t="inlineStr">
        <is>
          <t>Sustainability Management</t>
        </is>
      </c>
      <c r="D17" s="48" t="inlineStr">
        <is>
          <r>
            <t>11)</t>
          </r>
          <r>
            <rPr>
              <sz val="7"/>
              <color theme="1"/>
              <rFont val="Times New Roman"/>
            </rPr>
            <t xml:space="preserve">           </t>
          </r>
          <r>
            <rPr>
              <sz val="11"/>
              <color theme="1"/>
              <rFont val="Calibri"/>
              <scheme val="minor"/>
            </rPr>
            <t>Has training been provided to staff and students on new products, equipment and processes?</t>
          </r>
        </is>
      </c>
      <c r="E17" s="49"/>
      <c r="F17" s="49"/>
      <c r="G17" s="49">
        <v>4</v>
      </c>
      <c r="H17" s="49">
        <f t="shared" si="0"/>
        <v>0</v>
      </c>
      <c r="I17" s="97" t="inlineStr">
        <is>
          <t>X</t>
        </is>
      </c>
      <c r="J17" s="97" t="inlineStr">
        <is>
          <t>X</t>
        </is>
      </c>
      <c r="K17" s="97" t="inlineStr">
        <is>
          <t>X</t>
        </is>
      </c>
      <c r="L17" s="97" t="inlineStr">
        <is>
          <t>X</t>
        </is>
      </c>
      <c r="M17" s="49"/>
    </row>
    <row r="18" spans="1:18" ht="30" x14ac:dyDescent="0.2">
      <c r="A18" s="4">
        <v>1</v>
      </c>
      <c r="B18" s="4">
        <v>1.4</v>
      </c>
      <c r="C18" s="49" t="inlineStr">
        <is>
          <t>Sustainability Management</t>
        </is>
      </c>
      <c r="D18" s="48" t="inlineStr">
        <is>
          <r>
            <t>12)</t>
          </r>
          <r>
            <rPr>
              <sz val="7"/>
              <color theme="1"/>
              <rFont val="Times New Roman"/>
            </rPr>
            <t xml:space="preserve">           </t>
          </r>
          <r>
            <rPr>
              <sz val="11"/>
              <color theme="1"/>
              <rFont val="Calibri"/>
              <scheme val="minor"/>
            </rPr>
            <t>Has the school sought recognition for its green efforts and shared its experiences with other schools?</t>
          </r>
        </is>
      </c>
      <c r="E18" s="49"/>
      <c r="F18" s="49"/>
      <c r="G18" s="49">
        <v>3</v>
      </c>
      <c r="H18" s="49">
        <f t="shared" si="0"/>
        <v>0</v>
      </c>
      <c r="I18" s="97" t="inlineStr">
        <is>
          <t>X</t>
        </is>
      </c>
      <c r="J18" s="97" t="inlineStr">
        <is>
          <t>X</t>
        </is>
      </c>
      <c r="K18" s="97" t="inlineStr">
        <is>
          <t>X</t>
        </is>
      </c>
      <c r="L18" s="97" t="inlineStr">
        <is>
          <t>X</t>
        </is>
      </c>
      <c r="M18" s="49"/>
    </row>
    <row r="19" spans="1:18" ht="45" x14ac:dyDescent="0.2">
      <c r="A19" s="4">
        <v>1</v>
      </c>
      <c r="B19" s="4">
        <v>1.4</v>
      </c>
      <c r="C19" s="49" t="inlineStr">
        <is>
          <t>Sustainability Management</t>
        </is>
      </c>
      <c r="D19" s="48" t="inlineStr">
        <is>
          <r>
            <t>13)</t>
          </r>
          <r>
            <rPr>
              <sz val="7"/>
              <color theme="1"/>
              <rFont val="Times New Roman"/>
            </rPr>
            <t xml:space="preserve">           </t>
          </r>
          <r>
            <rPr>
              <sz val="11"/>
              <color theme="1"/>
              <rFont val="Calibri"/>
              <scheme val="minor"/>
            </rPr>
            <t>Has a system been developed to build permanence into the school’s green programme through incorporation into core operations and curriculum?</t>
          </r>
        </is>
      </c>
      <c r="E19" s="49"/>
      <c r="F19" s="49"/>
      <c r="G19" s="49">
        <v>5</v>
      </c>
      <c r="H19" s="49">
        <f t="shared" si="0"/>
        <v>0</v>
      </c>
      <c r="I19" s="97" t="inlineStr">
        <is>
          <t>X</t>
        </is>
      </c>
      <c r="J19" s="97" t="inlineStr">
        <is>
          <t>X</t>
        </is>
      </c>
      <c r="K19" s="97" t="inlineStr">
        <is>
          <t>X</t>
        </is>
      </c>
      <c r="L19" s="97" t="inlineStr">
        <is>
          <t>X</t>
        </is>
      </c>
      <c r="M19" s="49"/>
    </row>
    <row r="20" spans="1:18" ht="30" x14ac:dyDescent="0.2">
      <c r="A20" s="4">
        <v>1</v>
      </c>
      <c r="B20" s="4">
        <v>1.1000000000000001</v>
      </c>
      <c r="C20" s="49" t="inlineStr">
        <is>
          <t>Sustainability Management</t>
        </is>
      </c>
      <c r="D20" s="48" t="inlineStr">
        <is>
          <r>
            <t>14)</t>
          </r>
          <r>
            <rPr>
              <sz val="7"/>
              <color theme="1"/>
              <rFont val="Times New Roman"/>
            </rPr>
            <t xml:space="preserve">           </t>
          </r>
          <r>
            <rPr>
              <sz val="11"/>
              <color theme="1"/>
              <rFont val="Calibri"/>
              <scheme val="minor"/>
            </rPr>
            <t>Are local produce or products utilized in food preparation??</t>
          </r>
        </is>
      </c>
      <c r="E20" s="49"/>
      <c r="F20" s="49"/>
      <c r="G20" s="49">
        <v>4</v>
      </c>
      <c r="H20" s="49">
        <f t="shared" si="0"/>
        <v>0</v>
      </c>
      <c r="I20" s="49"/>
      <c r="J20" s="49"/>
      <c r="K20" s="97" t="inlineStr">
        <is>
          <t>X</t>
        </is>
      </c>
      <c r="L20" s="97" t="inlineStr">
        <is>
          <t>X</t>
        </is>
      </c>
      <c r="M20" s="98" t="inlineStr">
        <is>
          <t>X</t>
        </is>
      </c>
    </row>
    <row r="21" spans="1:18" x14ac:dyDescent="0.2">
      <c r="A21" s="145" t="inlineStr">
        <is>
          <t>MAXIMUM POINTS ACHIEVABLE</t>
        </is>
      </c>
      <c r="B21" s="145"/>
      <c r="C21" s="145"/>
      <c r="D21" s="145"/>
      <c r="E21" s="145"/>
      <c r="F21" s="145"/>
      <c r="G21" s="17">
        <v>63</v>
      </c>
      <c r="H21" s="52"/>
      <c r="I21" s="53">
        <v>59</v>
      </c>
      <c r="J21" s="53">
        <v>59</v>
      </c>
      <c r="K21" s="53">
        <v>63</v>
      </c>
      <c r="L21" s="53">
        <v>63</v>
      </c>
      <c r="M21" s="54"/>
    </row>
    <row r="22" spans="1:18" x14ac:dyDescent="0.2">
      <c r="A22" s="145" t="inlineStr">
        <is>
          <t>POINTS ACHEIVED</t>
        </is>
      </c>
      <c r="B22" s="145"/>
      <c r="C22" s="145"/>
      <c r="D22" s="145"/>
      <c r="E22" s="145"/>
      <c r="F22" s="145"/>
      <c r="G22" s="17"/>
      <c r="H22" s="52"/>
      <c r="I22" s="53">
        <f>SUM(H7:H19)</f>
        <v>0</v>
      </c>
      <c r="J22" s="53">
        <f>SUM(H7:H19)</f>
        <v>0</v>
      </c>
      <c r="K22" s="53">
        <f>SUM(H7:H20)</f>
        <v>0</v>
      </c>
      <c r="L22" s="53">
        <f>SUM(H7:H20)</f>
        <v>0</v>
      </c>
      <c r="M22" s="54"/>
    </row>
    <row r="23" spans="1:18" x14ac:dyDescent="0.2">
      <c r="A23" s="56"/>
      <c r="B23" s="56"/>
      <c r="C23" s="56"/>
      <c r="D23" s="56"/>
      <c r="E23" s="56"/>
      <c r="F23" s="56" t="inlineStr">
        <is>
          <t>CRITICAL STANDARDS MET</t>
        </is>
      </c>
      <c r="G23" s="17"/>
      <c r="H23" s="52"/>
      <c r="I23" s="53"/>
      <c r="J23" s="53"/>
      <c r="K23" s="53"/>
      <c r="L23" s="53"/>
      <c r="M23" s="54" t="str">
        <f>IF($E$7+$E$10+$E$11+$E$12+$E$20=5,"Yes","No")</f>
        <v>No</v>
      </c>
    </row>
    <row r="24" spans="1:18" x14ac:dyDescent="0.2">
      <c r="A24" s="144" t="inlineStr">
        <is>
          <t>Green Theme</t>
        </is>
      </c>
      <c r="B24" s="144" t="inlineStr">
        <is>
          <t>Green Area</t>
        </is>
      </c>
      <c r="C24" s="144" t="inlineStr">
        <is>
          <t>Green Section</t>
        </is>
      </c>
      <c r="D24" s="144" t="inlineStr">
        <is>
          <t>Question</t>
        </is>
      </c>
      <c r="E24" s="12" t="inlineStr">
        <is>
          <t>Answer</t>
        </is>
      </c>
      <c r="F24" s="144" t="inlineStr">
        <is>
          <t>Comments</t>
        </is>
      </c>
      <c r="G24" s="144" t="inlineStr">
        <is>
          <t xml:space="preserve">Weight </t>
        </is>
      </c>
      <c r="H24" s="144" t="inlineStr">
        <is>
          <t>Score</t>
        </is>
      </c>
      <c r="I24" s="144" t="inlineStr">
        <is>
          <r>
            <t xml:space="preserve">Educational Institutional Type </t>
          </r>
          <r>
            <rPr>
              <i/>
              <sz val="10"/>
              <color rgb="FFFFFFFF"/>
              <rFont val="Calibri"/>
              <scheme val="minor"/>
            </rPr>
            <t>(Early Childhood, Primary, Secondary, Tertiary)</t>
          </r>
        </is>
      </c>
      <c r="J24" s="144"/>
      <c r="K24" s="144"/>
      <c r="L24" s="144"/>
      <c r="M24" s="144" t="inlineStr">
        <is>
          <t>Critical Standard</t>
        </is>
      </c>
    </row>
    <row r="25" spans="1:18" x14ac:dyDescent="0.2">
      <c r="A25" s="144"/>
      <c r="B25" s="144"/>
      <c r="C25" s="144"/>
      <c r="D25" s="144"/>
      <c r="E25" s="12" t="inlineStr">
        <is>
          <t>(Yes/No)</t>
        </is>
      </c>
      <c r="F25" s="144"/>
      <c r="G25" s="144"/>
      <c r="H25" s="144"/>
      <c r="I25" s="144"/>
      <c r="J25" s="144"/>
      <c r="K25" s="144"/>
      <c r="L25" s="144"/>
      <c r="M25" s="144"/>
    </row>
    <row r="26" spans="1:18" ht="30" x14ac:dyDescent="0.2">
      <c r="A26" s="4">
        <v>2</v>
      </c>
      <c r="B26" s="4">
        <v>2.1</v>
      </c>
      <c r="C26" s="49" t="inlineStr">
        <is>
          <t>Natural Resources</t>
        </is>
      </c>
      <c r="D26" s="48" t="inlineStr">
        <is>
          <r>
            <t>15)</t>
          </r>
          <r>
            <rPr>
              <sz val="7"/>
              <color theme="1"/>
              <rFont val="Times New Roman"/>
            </rPr>
            <t xml:space="preserve">           </t>
          </r>
          <r>
            <rPr>
              <sz val="11"/>
              <color theme="1"/>
              <rFont val="Calibri"/>
              <scheme val="minor"/>
            </rPr>
            <t>Have purchasing records been reviewed to determine where the highest expenses are located?</t>
          </r>
        </is>
      </c>
      <c r="E26" s="49"/>
      <c r="F26" s="49"/>
      <c r="G26" s="49">
        <v>4</v>
      </c>
      <c r="H26" s="49">
        <f>SUM(E26*G26)</f>
        <v>0</v>
      </c>
      <c r="I26" s="97" t="inlineStr">
        <is>
          <t>X</t>
        </is>
      </c>
      <c r="J26" s="97" t="inlineStr">
        <is>
          <t>X</t>
        </is>
      </c>
      <c r="K26" s="97" t="inlineStr">
        <is>
          <t>X</t>
        </is>
      </c>
      <c r="L26" s="97" t="inlineStr">
        <is>
          <t>X</t>
        </is>
      </c>
      <c r="M26" s="49"/>
    </row>
    <row r="27" spans="1:18" ht="30" x14ac:dyDescent="0.2">
      <c r="A27" s="4">
        <v>2</v>
      </c>
      <c r="B27" s="4">
        <v>2.1</v>
      </c>
      <c r="C27" s="49" t="inlineStr">
        <is>
          <t>Natural Resources</t>
        </is>
      </c>
      <c r="D27" s="48" t="inlineStr">
        <is>
          <r>
            <t>16)</t>
          </r>
          <r>
            <rPr>
              <sz val="7"/>
              <color theme="1"/>
              <rFont val="Times New Roman"/>
            </rPr>
            <t xml:space="preserve">           </t>
          </r>
          <r>
            <rPr>
              <sz val="11"/>
              <color theme="1"/>
              <rFont val="Calibri"/>
              <scheme val="minor"/>
            </rPr>
            <t>Are print jobs ordered on post consumer recycled paper?</t>
          </r>
        </is>
      </c>
      <c r="E27" s="49"/>
      <c r="F27" s="49"/>
      <c r="G27" s="49">
        <v>4</v>
      </c>
      <c r="H27" s="49">
        <f t="shared" ref="H27:H70" si="1">SUM(E27*G27)</f>
        <v>0</v>
      </c>
      <c r="I27" s="97" t="inlineStr">
        <is>
          <t>X</t>
        </is>
      </c>
      <c r="J27" s="97" t="inlineStr">
        <is>
          <t>X</t>
        </is>
      </c>
      <c r="K27" s="97" t="inlineStr">
        <is>
          <t>X</t>
        </is>
      </c>
      <c r="L27" s="97" t="inlineStr">
        <is>
          <t>X</t>
        </is>
      </c>
      <c r="M27" s="49"/>
    </row>
    <row r="28" spans="1:18" ht="30" x14ac:dyDescent="0.2">
      <c r="A28" s="4">
        <v>2</v>
      </c>
      <c r="B28" s="4">
        <v>2.1</v>
      </c>
      <c r="C28" s="49" t="inlineStr">
        <is>
          <t>Natural Resources</t>
        </is>
      </c>
      <c r="D28" s="48" t="inlineStr">
        <is>
          <r>
            <t>17)</t>
          </r>
          <r>
            <rPr>
              <sz val="7"/>
              <color theme="1"/>
              <rFont val="Times New Roman"/>
            </rPr>
            <t xml:space="preserve">           </t>
          </r>
          <r>
            <rPr>
              <sz val="11"/>
              <color theme="1"/>
              <rFont val="Calibri"/>
              <scheme val="minor"/>
            </rPr>
            <t>Are supplies and equipment purchased made with recycled materials?</t>
          </r>
        </is>
      </c>
      <c r="E28" s="49"/>
      <c r="F28" s="49"/>
      <c r="G28" s="49">
        <v>4</v>
      </c>
      <c r="H28" s="49">
        <f t="shared" si="1"/>
        <v>0</v>
      </c>
      <c r="I28" s="97" t="inlineStr">
        <is>
          <t>X</t>
        </is>
      </c>
      <c r="J28" s="97" t="inlineStr">
        <is>
          <t>X</t>
        </is>
      </c>
      <c r="K28" s="97" t="inlineStr">
        <is>
          <t>X</t>
        </is>
      </c>
      <c r="L28" s="97" t="inlineStr">
        <is>
          <t>X</t>
        </is>
      </c>
      <c r="M28" s="49"/>
    </row>
    <row r="29" spans="1:18" ht="32" customHeight="1" x14ac:dyDescent="0.2">
      <c r="A29" s="4">
        <v>2</v>
      </c>
      <c r="B29" s="4">
        <v>2.1</v>
      </c>
      <c r="C29" s="49" t="inlineStr">
        <is>
          <t>Natural Resources</t>
        </is>
      </c>
      <c r="D29" s="48" t="inlineStr">
        <is>
          <r>
            <t>18)</t>
          </r>
          <r>
            <rPr>
              <sz val="7"/>
              <color theme="1"/>
              <rFont val="Times New Roman"/>
            </rPr>
            <t xml:space="preserve">           </t>
          </r>
          <r>
            <rPr>
              <sz val="11"/>
              <color theme="1"/>
              <rFont val="Calibri"/>
              <scheme val="minor"/>
            </rPr>
            <t>Is a recycling programme developed and enforced?</t>
          </r>
        </is>
      </c>
      <c r="E29" s="49"/>
      <c r="F29" s="49"/>
      <c r="G29" s="49">
        <v>5</v>
      </c>
      <c r="H29" s="49">
        <f t="shared" si="1"/>
        <v>0</v>
      </c>
      <c r="I29" s="97" t="inlineStr">
        <is>
          <t>X</t>
        </is>
      </c>
      <c r="J29" s="97" t="inlineStr">
        <is>
          <t>X</t>
        </is>
      </c>
      <c r="K29" s="97" t="inlineStr">
        <is>
          <t>X</t>
        </is>
      </c>
      <c r="L29" s="97" t="inlineStr">
        <is>
          <t>X</t>
        </is>
      </c>
      <c r="M29" s="98" t="inlineStr">
        <is>
          <t>X</t>
        </is>
      </c>
    </row>
    <row r="30" spans="1:18" ht="30" x14ac:dyDescent="0.2">
      <c r="A30" s="4">
        <v>2</v>
      </c>
      <c r="B30" s="4">
        <v>2.2000000000000002</v>
      </c>
      <c r="C30" s="49" t="inlineStr">
        <is>
          <t>Natural Resources</t>
        </is>
      </c>
      <c r="D30" s="48" t="inlineStr">
        <is>
          <r>
            <t>19)</t>
          </r>
          <r>
            <rPr>
              <sz val="7"/>
              <color theme="1"/>
              <rFont val="Times New Roman"/>
            </rPr>
            <t xml:space="preserve">           </t>
          </r>
          <r>
            <rPr>
              <sz val="11"/>
              <color theme="1"/>
              <rFont val="Calibri"/>
              <scheme val="minor"/>
            </rPr>
            <t>Have sub-meters been installed monitor water use and identify leaks?</t>
          </r>
        </is>
      </c>
      <c r="E30" s="49"/>
      <c r="F30" s="49"/>
      <c r="G30" s="49">
        <v>3</v>
      </c>
      <c r="H30" s="49">
        <f t="shared" si="1"/>
        <v>0</v>
      </c>
      <c r="I30" s="97" t="inlineStr">
        <is>
          <t>X</t>
        </is>
      </c>
      <c r="J30" s="97" t="inlineStr">
        <is>
          <t>X</t>
        </is>
      </c>
      <c r="K30" s="97" t="inlineStr">
        <is>
          <t>X</t>
        </is>
      </c>
      <c r="L30" s="97" t="inlineStr">
        <is>
          <t>X</t>
        </is>
      </c>
      <c r="M30" s="17"/>
    </row>
    <row r="31" spans="1:18" ht="45" x14ac:dyDescent="0.2">
      <c r="A31" s="4">
        <v>2</v>
      </c>
      <c r="B31" s="4">
        <v>2.2000000000000002</v>
      </c>
      <c r="C31" s="49" t="inlineStr">
        <is>
          <t>Natural Resources</t>
        </is>
      </c>
      <c r="D31" s="48" t="inlineStr">
        <is>
          <r>
            <t>20)</t>
          </r>
          <r>
            <rPr>
              <sz val="7"/>
              <color theme="1"/>
              <rFont val="Times New Roman"/>
            </rPr>
            <t xml:space="preserve">           </t>
          </r>
          <r>
            <rPr>
              <sz val="11"/>
              <color theme="1"/>
              <rFont val="Calibri"/>
              <scheme val="minor"/>
            </rPr>
            <t xml:space="preserve">Is there a system for reporting leaks to maintenance staff and having them fixed in a timely fashion? </t>
          </r>
        </is>
      </c>
      <c r="E31" s="49"/>
      <c r="F31" s="49"/>
      <c r="G31" s="49">
        <v>5</v>
      </c>
      <c r="H31" s="49">
        <f t="shared" si="1"/>
        <v>0</v>
      </c>
      <c r="I31" s="97" t="inlineStr">
        <is>
          <t>X</t>
        </is>
      </c>
      <c r="J31" s="97" t="inlineStr">
        <is>
          <t>X</t>
        </is>
      </c>
      <c r="K31" s="97" t="inlineStr">
        <is>
          <t>X</t>
        </is>
      </c>
      <c r="L31" s="97" t="inlineStr">
        <is>
          <t>X</t>
        </is>
      </c>
      <c r="M31" s="17"/>
    </row>
    <row r="32" spans="1:18" ht="30" x14ac:dyDescent="0.2">
      <c r="A32" s="4">
        <v>2</v>
      </c>
      <c r="B32" s="4">
        <v>2.2000000000000002</v>
      </c>
      <c r="C32" s="49" t="inlineStr">
        <is>
          <t>Natural Resources</t>
        </is>
      </c>
      <c r="D32" s="48" t="inlineStr">
        <is>
          <r>
            <t>21)</t>
          </r>
          <r>
            <rPr>
              <sz val="7"/>
              <color theme="1"/>
              <rFont val="Times New Roman"/>
            </rPr>
            <t xml:space="preserve">           </t>
          </r>
          <r>
            <rPr>
              <sz val="11"/>
              <color theme="1"/>
              <rFont val="Calibri"/>
              <scheme val="minor"/>
            </rPr>
            <t>Is running water discouraged when washing hands?</t>
          </r>
        </is>
      </c>
      <c r="E32" s="49"/>
      <c r="F32" s="49"/>
      <c r="G32" s="49">
        <v>4</v>
      </c>
      <c r="H32" s="49">
        <f t="shared" si="1"/>
        <v>0</v>
      </c>
      <c r="I32" s="97" t="inlineStr">
        <is>
          <t>X</t>
        </is>
      </c>
      <c r="J32" s="97" t="inlineStr">
        <is>
          <t>X</t>
        </is>
      </c>
      <c r="K32" s="97" t="inlineStr">
        <is>
          <t>X</t>
        </is>
      </c>
      <c r="L32" s="97" t="inlineStr">
        <is>
          <t>X</t>
        </is>
      </c>
      <c r="M32" s="17"/>
    </row>
    <row r="33" spans="1:13" x14ac:dyDescent="0.2">
      <c r="A33" s="4">
        <v>2</v>
      </c>
      <c r="B33" s="4">
        <v>2.2000000000000002</v>
      </c>
      <c r="C33" s="49" t="inlineStr">
        <is>
          <t>Natural Resources</t>
        </is>
      </c>
      <c r="D33" s="48" t="inlineStr">
        <is>
          <r>
            <t>22)</t>
          </r>
          <r>
            <rPr>
              <sz val="7"/>
              <color theme="1"/>
              <rFont val="Times New Roman"/>
            </rPr>
            <t xml:space="preserve">           </t>
          </r>
          <r>
            <rPr>
              <sz val="11"/>
              <color theme="1"/>
              <rFont val="Calibri"/>
              <scheme val="minor"/>
            </rPr>
            <t>Are hardy, native vegetation used in landscaping?</t>
          </r>
        </is>
      </c>
      <c r="E33" s="49"/>
      <c r="F33" s="49"/>
      <c r="G33" s="49">
        <v>4</v>
      </c>
      <c r="H33" s="49">
        <f t="shared" si="1"/>
        <v>0</v>
      </c>
      <c r="I33" s="97" t="inlineStr">
        <is>
          <t>X</t>
        </is>
      </c>
      <c r="J33" s="97" t="inlineStr">
        <is>
          <t>X</t>
        </is>
      </c>
      <c r="K33" s="97" t="inlineStr">
        <is>
          <t>X</t>
        </is>
      </c>
      <c r="L33" s="97" t="inlineStr">
        <is>
          <t>X</t>
        </is>
      </c>
      <c r="M33" s="17"/>
    </row>
    <row r="34" spans="1:13" ht="30" x14ac:dyDescent="0.2">
      <c r="A34" s="4">
        <v>2</v>
      </c>
      <c r="B34" s="4">
        <v>2.2000000000000002</v>
      </c>
      <c r="C34" s="49" t="inlineStr">
        <is>
          <t>Natural Resources</t>
        </is>
      </c>
      <c r="D34" s="48" t="inlineStr">
        <is>
          <r>
            <t>23)</t>
          </r>
          <r>
            <rPr>
              <sz val="7"/>
              <color theme="1"/>
              <rFont val="Times New Roman"/>
            </rPr>
            <t xml:space="preserve">           </t>
          </r>
          <r>
            <rPr>
              <sz val="11"/>
              <color theme="1"/>
              <rFont val="Calibri"/>
              <scheme val="minor"/>
            </rPr>
            <t>Is mulch used around plants and trees to retain moisture?</t>
          </r>
        </is>
      </c>
      <c r="E34" s="49"/>
      <c r="F34" s="49"/>
      <c r="G34" s="49">
        <v>4</v>
      </c>
      <c r="H34" s="49">
        <f t="shared" si="1"/>
        <v>0</v>
      </c>
      <c r="I34" s="97" t="inlineStr">
        <is>
          <t>X</t>
        </is>
      </c>
      <c r="J34" s="97" t="inlineStr">
        <is>
          <t>X</t>
        </is>
      </c>
      <c r="K34" s="97" t="inlineStr">
        <is>
          <t>X</t>
        </is>
      </c>
      <c r="L34" s="97" t="inlineStr">
        <is>
          <t>X</t>
        </is>
      </c>
      <c r="M34" s="17"/>
    </row>
    <row r="35" spans="1:13" ht="30" x14ac:dyDescent="0.2">
      <c r="A35" s="4">
        <v>2</v>
      </c>
      <c r="B35" s="4">
        <v>2.1</v>
      </c>
      <c r="C35" s="49" t="inlineStr">
        <is>
          <t>Natural Resources</t>
        </is>
      </c>
      <c r="D35" s="48" t="inlineStr">
        <is>
          <r>
            <t>24)</t>
          </r>
          <r>
            <rPr>
              <sz val="7"/>
              <color theme="1"/>
              <rFont val="Times New Roman"/>
            </rPr>
            <t xml:space="preserve">           </t>
          </r>
          <r>
            <rPr>
              <sz val="11"/>
              <color theme="1"/>
              <rFont val="Calibri"/>
              <scheme val="minor"/>
            </rPr>
            <t>If sprinklers are available, are they kept directly on grassy areas and not on pavements?</t>
          </r>
        </is>
      </c>
      <c r="E35" s="49"/>
      <c r="F35" s="49"/>
      <c r="G35" s="49">
        <v>4</v>
      </c>
      <c r="H35" s="49">
        <f t="shared" si="1"/>
        <v>0</v>
      </c>
      <c r="I35" s="97" t="inlineStr">
        <is>
          <t>X</t>
        </is>
      </c>
      <c r="J35" s="97" t="inlineStr">
        <is>
          <t>X</t>
        </is>
      </c>
      <c r="K35" s="97" t="inlineStr">
        <is>
          <t>X</t>
        </is>
      </c>
      <c r="L35" s="97" t="inlineStr">
        <is>
          <t>X</t>
        </is>
      </c>
      <c r="M35" s="17"/>
    </row>
    <row r="36" spans="1:13" ht="30" x14ac:dyDescent="0.2">
      <c r="A36" s="4">
        <v>2</v>
      </c>
      <c r="B36" s="4">
        <v>2.1</v>
      </c>
      <c r="C36" s="49" t="inlineStr">
        <is>
          <t>Natural Resources</t>
        </is>
      </c>
      <c r="D36" s="48" t="inlineStr">
        <is>
          <r>
            <t>25)</t>
          </r>
          <r>
            <rPr>
              <sz val="7"/>
              <color theme="1"/>
              <rFont val="Times New Roman"/>
            </rPr>
            <t xml:space="preserve">           </t>
          </r>
          <r>
            <rPr>
              <sz val="11"/>
              <color theme="1"/>
              <rFont val="Calibri"/>
              <scheme val="minor"/>
            </rPr>
            <t>Is watering of landscape performed during the cooler parts of the day to minimize evaporative loss?</t>
          </r>
        </is>
      </c>
      <c r="E36" s="49"/>
      <c r="F36" s="49"/>
      <c r="G36" s="49">
        <v>3</v>
      </c>
      <c r="H36" s="49">
        <f t="shared" si="1"/>
        <v>0</v>
      </c>
      <c r="I36" s="97" t="inlineStr">
        <is>
          <t>X</t>
        </is>
      </c>
      <c r="J36" s="97" t="inlineStr">
        <is>
          <t>X</t>
        </is>
      </c>
      <c r="K36" s="97" t="inlineStr">
        <is>
          <t>X</t>
        </is>
      </c>
      <c r="L36" s="97" t="inlineStr">
        <is>
          <t>X</t>
        </is>
      </c>
      <c r="M36" s="17"/>
    </row>
    <row r="37" spans="1:13" ht="45" x14ac:dyDescent="0.2">
      <c r="A37" s="4">
        <v>2</v>
      </c>
      <c r="B37" s="4">
        <v>2.2000000000000002</v>
      </c>
      <c r="C37" s="49" t="inlineStr">
        <is>
          <t>Natural Resources</t>
        </is>
      </c>
      <c r="D37" s="48" t="inlineStr">
        <is>
          <r>
            <t>26)</t>
          </r>
          <r>
            <rPr>
              <sz val="7"/>
              <color theme="1"/>
              <rFont val="Times New Roman"/>
            </rPr>
            <t xml:space="preserve">           </t>
          </r>
          <r>
            <rPr>
              <sz val="11"/>
              <color theme="1"/>
              <rFont val="Calibri"/>
              <scheme val="minor"/>
            </rPr>
            <t>Are water efficient plumbing fixtures such as aerators, dual flush toilets, motion-activated or touch- faucets for lavatories or aerated showerheads used?</t>
          </r>
        </is>
      </c>
      <c r="E37" s="49"/>
      <c r="F37" s="49"/>
      <c r="G37" s="49">
        <v>5</v>
      </c>
      <c r="H37" s="49">
        <f t="shared" si="1"/>
        <v>0</v>
      </c>
      <c r="I37" s="97" t="inlineStr">
        <is>
          <t>X</t>
        </is>
      </c>
      <c r="J37" s="97" t="inlineStr">
        <is>
          <t>X</t>
        </is>
      </c>
      <c r="K37" s="97" t="inlineStr">
        <is>
          <t>X</t>
        </is>
      </c>
      <c r="L37" s="97" t="inlineStr">
        <is>
          <t>X</t>
        </is>
      </c>
      <c r="M37" s="17"/>
    </row>
    <row r="38" spans="1:13" ht="30" x14ac:dyDescent="0.2">
      <c r="A38" s="4">
        <v>2</v>
      </c>
      <c r="B38" s="4">
        <v>2.1</v>
      </c>
      <c r="C38" s="49" t="inlineStr">
        <is>
          <t>Natural Resources</t>
        </is>
      </c>
      <c r="D38" s="48" t="inlineStr">
        <is>
          <r>
            <t>27)</t>
          </r>
          <r>
            <rPr>
              <sz val="7"/>
              <color theme="1"/>
              <rFont val="Times New Roman"/>
            </rPr>
            <t xml:space="preserve">           </t>
          </r>
          <r>
            <rPr>
              <sz val="11"/>
              <color theme="1"/>
              <rFont val="Calibri"/>
              <scheme val="minor"/>
            </rPr>
            <t>Is rainwater collected for irrigation and other non-potable uses?</t>
          </r>
        </is>
      </c>
      <c r="E38" s="49"/>
      <c r="F38" s="49"/>
      <c r="G38" s="49">
        <v>5</v>
      </c>
      <c r="H38" s="49">
        <f t="shared" si="1"/>
        <v>0</v>
      </c>
      <c r="I38" s="97" t="inlineStr">
        <is>
          <t>X</t>
        </is>
      </c>
      <c r="J38" s="97" t="inlineStr">
        <is>
          <t>X</t>
        </is>
      </c>
      <c r="K38" s="97" t="inlineStr">
        <is>
          <t>X</t>
        </is>
      </c>
      <c r="L38" s="97" t="inlineStr">
        <is>
          <t>X</t>
        </is>
      </c>
      <c r="M38" s="17"/>
    </row>
    <row r="39" spans="1:13" ht="45" x14ac:dyDescent="0.2">
      <c r="A39" s="4">
        <v>2</v>
      </c>
      <c r="B39" s="4">
        <v>2.2000000000000002</v>
      </c>
      <c r="C39" s="49" t="inlineStr">
        <is>
          <t>Natural Resources</t>
        </is>
      </c>
      <c r="D39" s="48" t="inlineStr">
        <is>
          <r>
            <t>28)</t>
          </r>
          <r>
            <rPr>
              <sz val="7"/>
              <color theme="1"/>
              <rFont val="Times New Roman"/>
            </rPr>
            <t xml:space="preserve">           </t>
          </r>
          <r>
            <rPr>
              <sz val="11"/>
              <color theme="1"/>
              <rFont val="Calibri"/>
              <scheme val="minor"/>
            </rPr>
            <t>Are the building systems (fans, pumps, air conditioners) operating efficiently and are regular inspections and preventative maintenance carried out?</t>
          </r>
        </is>
      </c>
      <c r="E39" s="49"/>
      <c r="F39" s="49"/>
      <c r="G39" s="49">
        <v>5</v>
      </c>
      <c r="H39" s="49">
        <f t="shared" si="1"/>
        <v>0</v>
      </c>
      <c r="I39" s="97" t="inlineStr">
        <is>
          <t>X</t>
        </is>
      </c>
      <c r="J39" s="97" t="inlineStr">
        <is>
          <t>X</t>
        </is>
      </c>
      <c r="K39" s="97" t="inlineStr">
        <is>
          <t>X</t>
        </is>
      </c>
      <c r="L39" s="97" t="inlineStr">
        <is>
          <t>X</t>
        </is>
      </c>
      <c r="M39" s="17"/>
    </row>
    <row r="40" spans="1:13" x14ac:dyDescent="0.2">
      <c r="A40" s="4">
        <v>2</v>
      </c>
      <c r="B40" s="4">
        <v>2.1</v>
      </c>
      <c r="C40" s="49" t="inlineStr">
        <is>
          <t>Natural Resources</t>
        </is>
      </c>
      <c r="D40" s="48" t="inlineStr">
        <is>
          <r>
            <t>29)</t>
          </r>
          <r>
            <rPr>
              <sz val="7"/>
              <color theme="1"/>
              <rFont val="Times New Roman"/>
            </rPr>
            <t xml:space="preserve">           </t>
          </r>
          <r>
            <rPr>
              <sz val="11"/>
              <color theme="1"/>
              <rFont val="Calibri"/>
              <scheme val="minor"/>
            </rPr>
            <t xml:space="preserve">Are energy efficient light bulbs used? </t>
          </r>
        </is>
      </c>
      <c r="E40" s="49"/>
      <c r="F40" s="49"/>
      <c r="G40" s="49">
        <v>5</v>
      </c>
      <c r="H40" s="49">
        <f t="shared" si="1"/>
        <v>0</v>
      </c>
      <c r="I40" s="97" t="inlineStr">
        <is>
          <t>X</t>
        </is>
      </c>
      <c r="J40" s="97" t="inlineStr">
        <is>
          <t>X</t>
        </is>
      </c>
      <c r="K40" s="97" t="inlineStr">
        <is>
          <t>X</t>
        </is>
      </c>
      <c r="L40" s="97" t="inlineStr">
        <is>
          <t>X</t>
        </is>
      </c>
      <c r="M40" s="17"/>
    </row>
    <row r="41" spans="1:13" ht="30" x14ac:dyDescent="0.2">
      <c r="A41" s="4">
        <v>2</v>
      </c>
      <c r="B41" s="4">
        <v>2.1</v>
      </c>
      <c r="C41" s="49" t="inlineStr">
        <is>
          <t>Natural Resources</t>
        </is>
      </c>
      <c r="D41" s="48" t="inlineStr">
        <is>
          <r>
            <t>30)</t>
          </r>
          <r>
            <rPr>
              <sz val="7"/>
              <color theme="1"/>
              <rFont val="Times New Roman"/>
            </rPr>
            <t xml:space="preserve">           </t>
          </r>
          <r>
            <rPr>
              <sz val="11"/>
              <color theme="1"/>
              <rFont val="Calibri"/>
              <scheme val="minor"/>
            </rPr>
            <t>Are lights and fixtures cleaned at least every 2 years to keep light output high?</t>
          </r>
        </is>
      </c>
      <c r="E41" s="49"/>
      <c r="F41" s="49"/>
      <c r="G41" s="49">
        <v>4</v>
      </c>
      <c r="H41" s="49">
        <f t="shared" si="1"/>
        <v>0</v>
      </c>
      <c r="I41" s="97" t="inlineStr">
        <is>
          <t>X</t>
        </is>
      </c>
      <c r="J41" s="97" t="inlineStr">
        <is>
          <t>X</t>
        </is>
      </c>
      <c r="K41" s="97" t="inlineStr">
        <is>
          <t>X</t>
        </is>
      </c>
      <c r="L41" s="97" t="inlineStr">
        <is>
          <t>X</t>
        </is>
      </c>
      <c r="M41" s="17"/>
    </row>
    <row r="42" spans="1:13" ht="30" x14ac:dyDescent="0.2">
      <c r="A42" s="4">
        <v>2</v>
      </c>
      <c r="B42" s="4">
        <v>2.2000000000000002</v>
      </c>
      <c r="C42" s="49" t="inlineStr">
        <is>
          <t>Natural Resources</t>
        </is>
      </c>
      <c r="D42" s="48" t="inlineStr">
        <is>
          <r>
            <t>31)</t>
          </r>
          <r>
            <rPr>
              <sz val="7"/>
              <color theme="1"/>
              <rFont val="Times New Roman"/>
            </rPr>
            <t xml:space="preserve">           </t>
          </r>
          <r>
            <rPr>
              <sz val="11"/>
              <color theme="1"/>
              <rFont val="Calibri"/>
              <scheme val="minor"/>
            </rPr>
            <t>If tubular light fixtures are present, have they been converted to models that use higher efficiency bulbs?</t>
          </r>
        </is>
      </c>
      <c r="E42" s="49"/>
      <c r="F42" s="49"/>
      <c r="G42" s="49">
        <v>5</v>
      </c>
      <c r="H42" s="49">
        <f t="shared" si="1"/>
        <v>0</v>
      </c>
      <c r="I42" s="97" t="inlineStr">
        <is>
          <t>X</t>
        </is>
      </c>
      <c r="J42" s="97" t="inlineStr">
        <is>
          <t>X</t>
        </is>
      </c>
      <c r="K42" s="97" t="inlineStr">
        <is>
          <t>X</t>
        </is>
      </c>
      <c r="L42" s="97" t="inlineStr">
        <is>
          <t>X</t>
        </is>
      </c>
      <c r="M42" s="17"/>
    </row>
    <row r="43" spans="1:13" ht="30" x14ac:dyDescent="0.2">
      <c r="A43" s="4">
        <v>2</v>
      </c>
      <c r="B43" s="4">
        <v>2.1</v>
      </c>
      <c r="C43" s="49" t="inlineStr">
        <is>
          <t>Natural Resources</t>
        </is>
      </c>
      <c r="D43" s="48" t="inlineStr">
        <is>
          <r>
            <t>32)</t>
          </r>
          <r>
            <rPr>
              <sz val="7"/>
              <color theme="1"/>
              <rFont val="Times New Roman"/>
            </rPr>
            <t xml:space="preserve">           </t>
          </r>
          <r>
            <rPr>
              <sz val="11"/>
              <color theme="1"/>
              <rFont val="Calibri"/>
              <scheme val="minor"/>
            </rPr>
            <t>If exit signs contain incandescent bulbs, have they been replaced with energy efficient bulbs?</t>
          </r>
        </is>
      </c>
      <c r="E43" s="49"/>
      <c r="F43" s="49"/>
      <c r="G43" s="49">
        <v>3</v>
      </c>
      <c r="H43" s="49">
        <f t="shared" si="1"/>
        <v>0</v>
      </c>
      <c r="I43" s="97" t="inlineStr">
        <is>
          <t>X</t>
        </is>
      </c>
      <c r="J43" s="97" t="inlineStr">
        <is>
          <t>X</t>
        </is>
      </c>
      <c r="K43" s="97" t="inlineStr">
        <is>
          <t>X</t>
        </is>
      </c>
      <c r="L43" s="97" t="inlineStr">
        <is>
          <t>X</t>
        </is>
      </c>
      <c r="M43" s="17"/>
    </row>
    <row r="44" spans="1:13" ht="30" x14ac:dyDescent="0.2">
      <c r="A44" s="4">
        <v>2</v>
      </c>
      <c r="B44" s="4">
        <v>2.1</v>
      </c>
      <c r="C44" s="49" t="inlineStr">
        <is>
          <t>Natural Resources</t>
        </is>
      </c>
      <c r="D44" s="48" t="inlineStr">
        <is>
          <r>
            <t>33)</t>
          </r>
          <r>
            <rPr>
              <sz val="7"/>
              <color theme="1"/>
              <rFont val="Times New Roman"/>
            </rPr>
            <t xml:space="preserve">           </t>
          </r>
          <r>
            <rPr>
              <sz val="11"/>
              <color theme="1"/>
              <rFont val="Calibri"/>
              <scheme val="minor"/>
            </rPr>
            <t>Have double pane windows or windows with low emission coating been installed in air conditioned spaces?</t>
          </r>
        </is>
      </c>
      <c r="E44" s="49"/>
      <c r="F44" s="49"/>
      <c r="G44" s="49">
        <v>4</v>
      </c>
      <c r="H44" s="49">
        <f t="shared" si="1"/>
        <v>0</v>
      </c>
      <c r="I44" s="97" t="inlineStr">
        <is>
          <t>X</t>
        </is>
      </c>
      <c r="J44" s="97" t="inlineStr">
        <is>
          <t>X</t>
        </is>
      </c>
      <c r="K44" s="97" t="inlineStr">
        <is>
          <t>X</t>
        </is>
      </c>
      <c r="L44" s="97" t="inlineStr">
        <is>
          <t>X</t>
        </is>
      </c>
      <c r="M44" s="17"/>
    </row>
    <row r="45" spans="1:13" ht="30" x14ac:dyDescent="0.2">
      <c r="A45" s="4">
        <v>2</v>
      </c>
      <c r="B45" s="4">
        <v>2.1</v>
      </c>
      <c r="C45" s="49" t="inlineStr">
        <is>
          <t>Natural Resources</t>
        </is>
      </c>
      <c r="D45" s="48" t="inlineStr">
        <is>
          <r>
            <t>34)</t>
          </r>
          <r>
            <rPr>
              <sz val="7"/>
              <color theme="1"/>
              <rFont val="Times New Roman"/>
            </rPr>
            <t xml:space="preserve">           </t>
          </r>
          <r>
            <rPr>
              <sz val="11"/>
              <color theme="1"/>
              <rFont val="Calibri"/>
              <scheme val="minor"/>
            </rPr>
            <t>Have damaged windows and doors been replaced to reduce cooling loads?</t>
          </r>
        </is>
      </c>
      <c r="E45" s="49"/>
      <c r="F45" s="49"/>
      <c r="G45" s="49">
        <v>5</v>
      </c>
      <c r="H45" s="49">
        <f t="shared" si="1"/>
        <v>0</v>
      </c>
      <c r="I45" s="97" t="inlineStr">
        <is>
          <t>X</t>
        </is>
      </c>
      <c r="J45" s="97" t="inlineStr">
        <is>
          <t>X</t>
        </is>
      </c>
      <c r="K45" s="97" t="inlineStr">
        <is>
          <t>X</t>
        </is>
      </c>
      <c r="L45" s="97" t="inlineStr">
        <is>
          <t>X</t>
        </is>
      </c>
      <c r="M45" s="17"/>
    </row>
    <row r="46" spans="1:13" ht="30" x14ac:dyDescent="0.2">
      <c r="A46" s="4">
        <v>2</v>
      </c>
      <c r="B46" s="4">
        <v>2.1</v>
      </c>
      <c r="C46" s="49" t="inlineStr">
        <is>
          <t>Natural Resources</t>
        </is>
      </c>
      <c r="D46" s="48" t="inlineStr">
        <is>
          <r>
            <t>35)</t>
          </r>
          <r>
            <rPr>
              <sz val="7"/>
              <color theme="1"/>
              <rFont val="Times New Roman"/>
            </rPr>
            <t xml:space="preserve">           </t>
          </r>
          <r>
            <rPr>
              <sz val="11"/>
              <color theme="1"/>
              <rFont val="Calibri"/>
              <scheme val="minor"/>
            </rPr>
            <t>Are lights in unoccupied rooms and machines turned off during non-use hours?</t>
          </r>
        </is>
      </c>
      <c r="E46" s="49"/>
      <c r="F46" s="49"/>
      <c r="G46" s="49">
        <v>5</v>
      </c>
      <c r="H46" s="49">
        <f t="shared" si="1"/>
        <v>0</v>
      </c>
      <c r="I46" s="97" t="inlineStr">
        <is>
          <t>X</t>
        </is>
      </c>
      <c r="J46" s="97" t="inlineStr">
        <is>
          <t>X</t>
        </is>
      </c>
      <c r="K46" s="97" t="inlineStr">
        <is>
          <t>X</t>
        </is>
      </c>
      <c r="L46" s="97" t="inlineStr">
        <is>
          <t>X</t>
        </is>
      </c>
      <c r="M46" s="17"/>
    </row>
    <row r="47" spans="1:13" ht="30" x14ac:dyDescent="0.2">
      <c r="A47" s="4">
        <v>2</v>
      </c>
      <c r="B47" s="4">
        <v>2.1</v>
      </c>
      <c r="C47" s="49" t="inlineStr">
        <is>
          <t>Natural Resources</t>
        </is>
      </c>
      <c r="D47" s="48" t="inlineStr">
        <is>
          <r>
            <t>36)</t>
          </r>
          <r>
            <rPr>
              <sz val="7"/>
              <color theme="1"/>
              <rFont val="Times New Roman"/>
            </rPr>
            <t xml:space="preserve">           </t>
          </r>
          <r>
            <rPr>
              <sz val="11"/>
              <color theme="1"/>
              <rFont val="Calibri"/>
              <scheme val="minor"/>
            </rPr>
            <t>Are time clocks, occupancy sensors and dimming controls installed to reduce energy use for lighting?</t>
          </r>
        </is>
      </c>
      <c r="E47" s="49"/>
      <c r="F47" s="49"/>
      <c r="G47" s="49">
        <v>3</v>
      </c>
      <c r="H47" s="49">
        <f>SUM(E47*G47)</f>
        <v>0</v>
      </c>
      <c r="I47" s="97" t="inlineStr">
        <is>
          <t>X</t>
        </is>
      </c>
      <c r="J47" s="97" t="inlineStr">
        <is>
          <t>X</t>
        </is>
      </c>
      <c r="K47" s="97" t="inlineStr">
        <is>
          <t>X</t>
        </is>
      </c>
      <c r="L47" s="97" t="inlineStr">
        <is>
          <t>X</t>
        </is>
      </c>
      <c r="M47" s="17"/>
    </row>
    <row r="48" spans="1:13" ht="30" x14ac:dyDescent="0.2">
      <c r="A48" s="4">
        <v>2</v>
      </c>
      <c r="B48" s="4">
        <v>2.2000000000000002</v>
      </c>
      <c r="C48" s="49" t="inlineStr">
        <is>
          <t>Natural Resources</t>
        </is>
      </c>
      <c r="D48" s="48" t="inlineStr">
        <is>
          <r>
            <t>37)</t>
          </r>
          <r>
            <rPr>
              <sz val="7"/>
              <color theme="1"/>
              <rFont val="Times New Roman"/>
            </rPr>
            <t xml:space="preserve">           </t>
          </r>
          <r>
            <rPr>
              <sz val="11"/>
              <color theme="1"/>
              <rFont val="Calibri"/>
              <scheme val="minor"/>
            </rPr>
            <t>Have work orders been created to report climate control problems that may require service?</t>
          </r>
        </is>
      </c>
      <c r="E48" s="49"/>
      <c r="F48" s="49"/>
      <c r="G48" s="49">
        <v>3</v>
      </c>
      <c r="H48" s="49">
        <f t="shared" si="1"/>
        <v>0</v>
      </c>
      <c r="I48" s="97" t="inlineStr">
        <is>
          <t>X</t>
        </is>
      </c>
      <c r="J48" s="97" t="inlineStr">
        <is>
          <t>X</t>
        </is>
      </c>
      <c r="K48" s="97" t="inlineStr">
        <is>
          <t>X</t>
        </is>
      </c>
      <c r="L48" s="97" t="inlineStr">
        <is>
          <t>X</t>
        </is>
      </c>
      <c r="M48" s="17"/>
    </row>
    <row r="49" spans="1:13" ht="45" x14ac:dyDescent="0.2">
      <c r="A49" s="4">
        <v>2</v>
      </c>
      <c r="B49" s="4">
        <v>2.2999999999999998</v>
      </c>
      <c r="C49" s="49" t="inlineStr">
        <is>
          <t>Natural Resources</t>
        </is>
      </c>
      <c r="D49" s="48" t="inlineStr">
        <is>
          <r>
            <t>38)</t>
          </r>
          <r>
            <rPr>
              <sz val="7"/>
              <color theme="1"/>
              <rFont val="Times New Roman"/>
            </rPr>
            <t xml:space="preserve">           </t>
          </r>
          <r>
            <rPr>
              <sz val="11"/>
              <color theme="1"/>
              <rFont val="Calibri"/>
              <scheme val="minor"/>
            </rPr>
            <t>Are Energy Star or other efficiency-labelled copiers, fax machines, refrigerators, computers and printers purchased?</t>
          </r>
        </is>
      </c>
      <c r="E49" s="49"/>
      <c r="F49" s="49"/>
      <c r="G49" s="49">
        <v>5</v>
      </c>
      <c r="H49" s="49">
        <f t="shared" si="1"/>
        <v>0</v>
      </c>
      <c r="I49" s="97" t="inlineStr">
        <is>
          <t>X</t>
        </is>
      </c>
      <c r="J49" s="97" t="inlineStr">
        <is>
          <t>X</t>
        </is>
      </c>
      <c r="K49" s="97" t="inlineStr">
        <is>
          <t>X</t>
        </is>
      </c>
      <c r="L49" s="97" t="inlineStr">
        <is>
          <t>X</t>
        </is>
      </c>
      <c r="M49" s="17"/>
    </row>
    <row r="50" spans="1:13" ht="30" x14ac:dyDescent="0.2">
      <c r="A50" s="4">
        <v>2</v>
      </c>
      <c r="B50" s="4">
        <v>2.2000000000000002</v>
      </c>
      <c r="C50" s="49" t="inlineStr">
        <is>
          <t>Natural Resources</t>
        </is>
      </c>
      <c r="D50" s="48" t="inlineStr">
        <is>
          <r>
            <t>39)</t>
          </r>
          <r>
            <rPr>
              <sz val="7"/>
              <color theme="1"/>
              <rFont val="Times New Roman"/>
            </rPr>
            <t xml:space="preserve">           </t>
          </r>
          <r>
            <rPr>
              <sz val="11"/>
              <color theme="1"/>
              <rFont val="Calibri"/>
              <scheme val="minor"/>
            </rPr>
            <t>Is air conditioning equipment sized correctly for the demands of the area/rooms they cool?</t>
          </r>
        </is>
      </c>
      <c r="E50" s="49"/>
      <c r="F50" s="49"/>
      <c r="G50" s="49">
        <v>5</v>
      </c>
      <c r="H50" s="49">
        <f t="shared" si="1"/>
        <v>0</v>
      </c>
      <c r="I50" s="97" t="inlineStr">
        <is>
          <t>X</t>
        </is>
      </c>
      <c r="J50" s="97" t="inlineStr">
        <is>
          <t>X</t>
        </is>
      </c>
      <c r="K50" s="97" t="inlineStr">
        <is>
          <t>X</t>
        </is>
      </c>
      <c r="L50" s="97" t="inlineStr">
        <is>
          <t>X</t>
        </is>
      </c>
      <c r="M50" s="17"/>
    </row>
    <row r="51" spans="1:13" ht="45" x14ac:dyDescent="0.2">
      <c r="A51" s="4">
        <v>2</v>
      </c>
      <c r="B51" s="4">
        <v>2.1</v>
      </c>
      <c r="C51" s="49" t="inlineStr">
        <is>
          <t>Natural Resources</t>
        </is>
      </c>
      <c r="D51" s="48" t="inlineStr">
        <is>
          <r>
            <t>40)</t>
          </r>
          <r>
            <rPr>
              <sz val="7"/>
              <color theme="1"/>
              <rFont val="Times New Roman"/>
            </rPr>
            <t xml:space="preserve">           </t>
          </r>
          <r>
            <rPr>
              <sz val="11"/>
              <color theme="1"/>
              <rFont val="Calibri"/>
              <scheme val="minor"/>
            </rPr>
            <t>Has on site renewable energy systems such a photovoltaic system or solar panels been considered to generate a portion of the school’s energy use?</t>
          </r>
        </is>
      </c>
      <c r="E51" s="49"/>
      <c r="F51" s="49"/>
      <c r="G51" s="49">
        <v>4</v>
      </c>
      <c r="H51" s="49">
        <f t="shared" si="1"/>
        <v>0</v>
      </c>
      <c r="I51" s="97" t="inlineStr">
        <is>
          <t>X</t>
        </is>
      </c>
      <c r="J51" s="97" t="inlineStr">
        <is>
          <t>X</t>
        </is>
      </c>
      <c r="K51" s="97" t="inlineStr">
        <is>
          <t>X</t>
        </is>
      </c>
      <c r="L51" s="97" t="inlineStr">
        <is>
          <t>X</t>
        </is>
      </c>
      <c r="M51" s="17"/>
    </row>
    <row r="52" spans="1:13" ht="30" x14ac:dyDescent="0.2">
      <c r="A52" s="4">
        <v>2</v>
      </c>
      <c r="B52" s="4">
        <v>2.1</v>
      </c>
      <c r="C52" s="49" t="inlineStr">
        <is>
          <t>Natural Resources</t>
        </is>
      </c>
      <c r="D52" s="48" t="inlineStr">
        <is>
          <r>
            <t>41)</t>
          </r>
          <r>
            <rPr>
              <sz val="7"/>
              <color theme="1"/>
              <rFont val="Times New Roman"/>
            </rPr>
            <t xml:space="preserve">           </t>
          </r>
          <r>
            <rPr>
              <sz val="11"/>
              <color theme="1"/>
              <rFont val="Calibri"/>
              <scheme val="minor"/>
            </rPr>
            <t>If hot water is provided, is it through solar hot water systems?</t>
          </r>
        </is>
      </c>
      <c r="E52" s="49"/>
      <c r="F52" s="49"/>
      <c r="G52" s="49">
        <v>5</v>
      </c>
      <c r="H52" s="49">
        <f t="shared" si="1"/>
        <v>0</v>
      </c>
      <c r="I52" s="97" t="inlineStr">
        <is>
          <t>X</t>
        </is>
      </c>
      <c r="J52" s="97" t="inlineStr">
        <is>
          <t>X</t>
        </is>
      </c>
      <c r="K52" s="97" t="inlineStr">
        <is>
          <t>X</t>
        </is>
      </c>
      <c r="L52" s="97" t="inlineStr">
        <is>
          <t>X</t>
        </is>
      </c>
      <c r="M52" s="17"/>
    </row>
    <row r="53" spans="1:13" ht="30" x14ac:dyDescent="0.2">
      <c r="A53" s="4">
        <v>2</v>
      </c>
      <c r="B53" s="4">
        <v>2.1</v>
      </c>
      <c r="C53" s="49" t="inlineStr">
        <is>
          <t>Natural Resources</t>
        </is>
      </c>
      <c r="D53" s="48" t="inlineStr">
        <is>
          <r>
            <t>42)</t>
          </r>
          <r>
            <rPr>
              <sz val="7"/>
              <color theme="1"/>
              <rFont val="Times New Roman"/>
            </rPr>
            <t xml:space="preserve">           </t>
          </r>
          <r>
            <rPr>
              <sz val="11"/>
              <color theme="1"/>
              <rFont val="Calibri"/>
              <scheme val="minor"/>
            </rPr>
            <t>Are practices that reduce waste paper encouraged?</t>
          </r>
        </is>
      </c>
      <c r="E53" s="49"/>
      <c r="F53" s="49"/>
      <c r="G53" s="49">
        <v>5</v>
      </c>
      <c r="H53" s="49">
        <f t="shared" si="1"/>
        <v>0</v>
      </c>
      <c r="I53" s="97" t="inlineStr">
        <is>
          <t>X</t>
        </is>
      </c>
      <c r="J53" s="97" t="inlineStr">
        <is>
          <t>X</t>
        </is>
      </c>
      <c r="K53" s="97" t="inlineStr">
        <is>
          <t>X</t>
        </is>
      </c>
      <c r="L53" s="97" t="inlineStr">
        <is>
          <t>X</t>
        </is>
      </c>
      <c r="M53" s="98" t="inlineStr">
        <is>
          <t>X</t>
        </is>
      </c>
    </row>
    <row r="54" spans="1:13" ht="30" x14ac:dyDescent="0.2">
      <c r="A54" s="4">
        <v>2</v>
      </c>
      <c r="B54" s="4">
        <v>2.1</v>
      </c>
      <c r="C54" s="49" t="inlineStr">
        <is>
          <t>Natural Resources</t>
        </is>
      </c>
      <c r="D54" s="48" t="inlineStr">
        <is>
          <r>
            <t>43)</t>
          </r>
          <r>
            <rPr>
              <sz val="7"/>
              <color theme="1"/>
              <rFont val="Times New Roman"/>
            </rPr>
            <t xml:space="preserve">           </t>
          </r>
          <r>
            <rPr>
              <sz val="11"/>
              <color theme="1"/>
              <rFont val="Calibri"/>
              <scheme val="minor"/>
            </rPr>
            <t xml:space="preserve">Is electronic mail used to send messages instead of written memos? </t>
          </r>
        </is>
      </c>
      <c r="E54" s="49"/>
      <c r="F54" s="49"/>
      <c r="G54" s="49">
        <v>4</v>
      </c>
      <c r="H54" s="49">
        <f t="shared" si="1"/>
        <v>0</v>
      </c>
      <c r="I54" s="97" t="inlineStr">
        <is>
          <t>X</t>
        </is>
      </c>
      <c r="J54" s="97" t="inlineStr">
        <is>
          <t>X</t>
        </is>
      </c>
      <c r="K54" s="97" t="inlineStr">
        <is>
          <t>X</t>
        </is>
      </c>
      <c r="L54" s="97" t="inlineStr">
        <is>
          <t>X</t>
        </is>
      </c>
      <c r="M54" s="17"/>
    </row>
    <row r="55" spans="1:13" ht="30" x14ac:dyDescent="0.2">
      <c r="A55" s="4">
        <v>2</v>
      </c>
      <c r="B55" s="4">
        <v>2.1</v>
      </c>
      <c r="C55" s="49" t="inlineStr">
        <is>
          <t>Natural Resources</t>
        </is>
      </c>
      <c r="D55" s="48" t="inlineStr">
        <is>
          <r>
            <t>44)</t>
          </r>
          <r>
            <rPr>
              <sz val="7"/>
              <color theme="1"/>
              <rFont val="Times New Roman"/>
            </rPr>
            <t xml:space="preserve">           </t>
          </r>
          <r>
            <rPr>
              <sz val="11"/>
              <color theme="1"/>
              <rFont val="Calibri"/>
              <scheme val="minor"/>
            </rPr>
            <t>Whenever possible are emails saved electronically instead of being printed?</t>
          </r>
        </is>
      </c>
      <c r="E55" s="49"/>
      <c r="F55" s="49"/>
      <c r="G55" s="49">
        <v>4</v>
      </c>
      <c r="H55" s="49">
        <f t="shared" si="1"/>
        <v>0</v>
      </c>
      <c r="I55" s="97" t="inlineStr">
        <is>
          <t>X</t>
        </is>
      </c>
      <c r="J55" s="97" t="inlineStr">
        <is>
          <t>X</t>
        </is>
      </c>
      <c r="K55" s="97" t="inlineStr">
        <is>
          <t>X</t>
        </is>
      </c>
      <c r="L55" s="97" t="inlineStr">
        <is>
          <t>X</t>
        </is>
      </c>
      <c r="M55" s="49"/>
    </row>
    <row r="56" spans="1:13" ht="30" x14ac:dyDescent="0.2">
      <c r="A56" s="4">
        <v>2</v>
      </c>
      <c r="B56" s="4">
        <v>2.1</v>
      </c>
      <c r="C56" s="49" t="inlineStr">
        <is>
          <t>Natural Resources</t>
        </is>
      </c>
      <c r="D56" s="48" t="inlineStr">
        <is>
          <r>
            <t>45)</t>
          </r>
          <r>
            <rPr>
              <sz val="7"/>
              <color theme="1"/>
              <rFont val="Times New Roman"/>
            </rPr>
            <t xml:space="preserve">           </t>
          </r>
          <r>
            <rPr>
              <sz val="11"/>
              <color theme="1"/>
              <rFont val="Calibri"/>
              <scheme val="minor"/>
            </rPr>
            <t>Are online library resources encouraged rather than ordering hard copies?</t>
          </r>
        </is>
      </c>
      <c r="E56" s="49"/>
      <c r="F56" s="49"/>
      <c r="G56" s="49">
        <v>3</v>
      </c>
      <c r="H56" s="49">
        <f t="shared" si="1"/>
        <v>0</v>
      </c>
      <c r="I56" s="97" t="inlineStr">
        <is>
          <t>X</t>
        </is>
      </c>
      <c r="J56" s="97" t="inlineStr">
        <is>
          <t>X</t>
        </is>
      </c>
      <c r="K56" s="97" t="inlineStr">
        <is>
          <t>X</t>
        </is>
      </c>
      <c r="L56" s="97" t="inlineStr">
        <is>
          <t>X</t>
        </is>
      </c>
      <c r="M56" s="49"/>
    </row>
    <row r="57" spans="1:13" x14ac:dyDescent="0.2">
      <c r="A57" s="4">
        <v>2</v>
      </c>
      <c r="B57" s="4">
        <v>2.1</v>
      </c>
      <c r="C57" s="49" t="inlineStr">
        <is>
          <t>Natural Resources</t>
        </is>
      </c>
      <c r="D57" s="48" t="inlineStr">
        <is>
          <r>
            <t>46)</t>
          </r>
          <r>
            <rPr>
              <sz val="7"/>
              <color theme="1"/>
              <rFont val="Times New Roman"/>
            </rPr>
            <t xml:space="preserve">           </t>
          </r>
          <r>
            <rPr>
              <sz val="11"/>
              <color theme="1"/>
              <rFont val="Calibri"/>
              <scheme val="minor"/>
            </rPr>
            <t>Are fax cover sheets avoided or reused?</t>
          </r>
        </is>
      </c>
      <c r="E57" s="49"/>
      <c r="F57" s="49"/>
      <c r="G57" s="49">
        <v>2</v>
      </c>
      <c r="H57" s="49">
        <f t="shared" si="1"/>
        <v>0</v>
      </c>
      <c r="I57" s="97" t="inlineStr">
        <is>
          <t>X</t>
        </is>
      </c>
      <c r="J57" s="97" t="inlineStr">
        <is>
          <t>X</t>
        </is>
      </c>
      <c r="K57" s="97" t="inlineStr">
        <is>
          <t>X</t>
        </is>
      </c>
      <c r="L57" s="97" t="inlineStr">
        <is>
          <t>X</t>
        </is>
      </c>
      <c r="M57" s="49"/>
    </row>
    <row r="58" spans="1:13" ht="45" x14ac:dyDescent="0.2">
      <c r="A58" s="4">
        <v>2</v>
      </c>
      <c r="B58" s="4">
        <v>2.1</v>
      </c>
      <c r="C58" s="49" t="inlineStr">
        <is>
          <t>Natural Resources</t>
        </is>
      </c>
      <c r="D58" s="48" t="inlineStr">
        <is>
          <r>
            <t>47)</t>
          </r>
          <r>
            <rPr>
              <sz val="7"/>
              <color theme="1"/>
              <rFont val="Times New Roman"/>
            </rPr>
            <t xml:space="preserve">           </t>
          </r>
          <r>
            <rPr>
              <sz val="11"/>
              <color theme="1"/>
              <rFont val="Calibri"/>
              <scheme val="minor"/>
            </rPr>
            <t>Are daily specials printed on a chalkboard or dry erase board rather than printing daily on new sheets of paper</t>
          </r>
        </is>
      </c>
      <c r="E58" s="49"/>
      <c r="F58" s="49"/>
      <c r="G58" s="49">
        <v>4</v>
      </c>
      <c r="H58" s="49">
        <f t="shared" si="1"/>
        <v>0</v>
      </c>
      <c r="I58" s="49"/>
      <c r="J58" s="49"/>
      <c r="K58" s="97" t="inlineStr">
        <is>
          <t>X</t>
        </is>
      </c>
      <c r="L58" s="97" t="inlineStr">
        <is>
          <t>X</t>
        </is>
      </c>
      <c r="M58" s="49"/>
    </row>
    <row r="59" spans="1:13" ht="30" x14ac:dyDescent="0.2">
      <c r="A59" s="4">
        <v>2</v>
      </c>
      <c r="B59" s="4">
        <v>2.1</v>
      </c>
      <c r="C59" s="49" t="inlineStr">
        <is>
          <t>Natural Resources</t>
        </is>
      </c>
      <c r="D59" s="48" t="inlineStr">
        <is>
          <r>
            <t>48)</t>
          </r>
          <r>
            <rPr>
              <sz val="7"/>
              <color theme="1"/>
              <rFont val="Times New Roman"/>
            </rPr>
            <t xml:space="preserve">           </t>
          </r>
          <r>
            <rPr>
              <sz val="11"/>
              <color theme="1"/>
              <rFont val="Calibri"/>
              <scheme val="minor"/>
            </rPr>
            <t>Are items such as paper, aluminium cans, cardboard and plastic bottles recycled?</t>
          </r>
        </is>
      </c>
      <c r="E59" s="49"/>
      <c r="F59" s="49"/>
      <c r="G59" s="49">
        <v>5</v>
      </c>
      <c r="H59" s="49">
        <f t="shared" si="1"/>
        <v>0</v>
      </c>
      <c r="I59" s="97" t="inlineStr">
        <is>
          <t>X</t>
        </is>
      </c>
      <c r="J59" s="97" t="inlineStr">
        <is>
          <t>X</t>
        </is>
      </c>
      <c r="K59" s="97" t="inlineStr">
        <is>
          <t>X</t>
        </is>
      </c>
      <c r="L59" s="97" t="inlineStr">
        <is>
          <t>X</t>
        </is>
      </c>
      <c r="M59" s="49"/>
    </row>
    <row r="60" spans="1:13" ht="30" x14ac:dyDescent="0.2">
      <c r="A60" s="4">
        <v>2</v>
      </c>
      <c r="B60" s="4">
        <v>2.1</v>
      </c>
      <c r="C60" s="49" t="inlineStr">
        <is>
          <t>Natural Resources</t>
        </is>
      </c>
      <c r="D60" s="48" t="inlineStr">
        <is>
          <r>
            <t>49)</t>
          </r>
          <r>
            <rPr>
              <sz val="7"/>
              <color theme="1"/>
              <rFont val="Times New Roman"/>
            </rPr>
            <t xml:space="preserve">           </t>
          </r>
          <r>
            <rPr>
              <sz val="11"/>
              <color theme="1"/>
              <rFont val="Calibri"/>
              <scheme val="minor"/>
            </rPr>
            <t>Are used manila envelopes and file folders saved and used for in-house purposes?</t>
          </r>
        </is>
      </c>
      <c r="E60" s="49"/>
      <c r="F60" s="49"/>
      <c r="G60" s="49">
        <v>3</v>
      </c>
      <c r="H60" s="49">
        <f t="shared" si="1"/>
        <v>0</v>
      </c>
      <c r="I60" s="97" t="inlineStr">
        <is>
          <t>X</t>
        </is>
      </c>
      <c r="J60" s="97" t="inlineStr">
        <is>
          <t>X</t>
        </is>
      </c>
      <c r="K60" s="97" t="inlineStr">
        <is>
          <t>X</t>
        </is>
      </c>
      <c r="L60" s="97" t="inlineStr">
        <is>
          <t>X</t>
        </is>
      </c>
      <c r="M60" s="49"/>
    </row>
    <row r="61" spans="1:13" x14ac:dyDescent="0.2">
      <c r="A61" s="4">
        <v>2</v>
      </c>
      <c r="B61" s="4">
        <v>2.1</v>
      </c>
      <c r="C61" s="49" t="inlineStr">
        <is>
          <t>Natural Resources</t>
        </is>
      </c>
      <c r="D61" s="48" t="inlineStr">
        <is>
          <r>
            <t>50)</t>
          </r>
          <r>
            <rPr>
              <sz val="7"/>
              <color theme="1"/>
              <rFont val="Times New Roman"/>
            </rPr>
            <t xml:space="preserve">           </t>
          </r>
          <r>
            <rPr>
              <sz val="11"/>
              <color theme="1"/>
              <rFont val="Calibri"/>
              <scheme val="minor"/>
            </rPr>
            <t>Are mailing lists updated regularly?</t>
          </r>
        </is>
      </c>
      <c r="E61" s="49"/>
      <c r="F61" s="49"/>
      <c r="G61" s="49">
        <v>3</v>
      </c>
      <c r="H61" s="49">
        <f>SUM(E61*G61)</f>
        <v>0</v>
      </c>
      <c r="I61" s="97" t="inlineStr">
        <is>
          <t>X</t>
        </is>
      </c>
      <c r="J61" s="97" t="inlineStr">
        <is>
          <t>X</t>
        </is>
      </c>
      <c r="K61" s="97" t="inlineStr">
        <is>
          <t>X</t>
        </is>
      </c>
      <c r="L61" s="97" t="inlineStr">
        <is>
          <t>X</t>
        </is>
      </c>
      <c r="M61" s="49"/>
    </row>
    <row r="62" spans="1:13" ht="30" x14ac:dyDescent="0.2">
      <c r="A62" s="4">
        <v>2</v>
      </c>
      <c r="B62" s="4">
        <v>2.2999999999999998</v>
      </c>
      <c r="C62" s="49" t="inlineStr">
        <is>
          <t>Natural Resources</t>
        </is>
      </c>
      <c r="D62" s="48" t="inlineStr">
        <is>
          <r>
            <t>51)</t>
          </r>
          <r>
            <rPr>
              <sz val="7"/>
              <color theme="1"/>
              <rFont val="Times New Roman"/>
            </rPr>
            <t xml:space="preserve">           </t>
          </r>
          <r>
            <rPr>
              <sz val="11"/>
              <color theme="1"/>
              <rFont val="Calibri"/>
              <scheme val="minor"/>
            </rPr>
            <t>Are periodicals shared rather than receiving multiple copies?</t>
          </r>
        </is>
      </c>
      <c r="E62" s="49"/>
      <c r="F62" s="49"/>
      <c r="G62" s="49">
        <v>2</v>
      </c>
      <c r="H62" s="49">
        <f t="shared" si="1"/>
        <v>0</v>
      </c>
      <c r="I62" s="97" t="inlineStr">
        <is>
          <t>X</t>
        </is>
      </c>
      <c r="J62" s="97" t="inlineStr">
        <is>
          <t>X</t>
        </is>
      </c>
      <c r="K62" s="97" t="inlineStr">
        <is>
          <t>X</t>
        </is>
      </c>
      <c r="L62" s="97" t="inlineStr">
        <is>
          <t>X</t>
        </is>
      </c>
      <c r="M62" s="49"/>
    </row>
    <row r="63" spans="1:13" ht="30" x14ac:dyDescent="0.2">
      <c r="A63" s="4">
        <v>2</v>
      </c>
      <c r="B63" s="4">
        <v>2.1</v>
      </c>
      <c r="C63" s="49" t="inlineStr">
        <is>
          <t>Natural Resources</t>
        </is>
      </c>
      <c r="D63" s="48" t="inlineStr">
        <is>
          <r>
            <t>52)</t>
          </r>
          <r>
            <rPr>
              <sz val="7"/>
              <color theme="1"/>
              <rFont val="Times New Roman"/>
            </rPr>
            <t xml:space="preserve">           </t>
          </r>
          <r>
            <rPr>
              <sz val="11"/>
              <color theme="1"/>
              <rFont val="Calibri"/>
              <scheme val="minor"/>
            </rPr>
            <t>Is old/outdated equipment, books or furniture donated to local organizations?</t>
          </r>
        </is>
      </c>
      <c r="E63" s="49"/>
      <c r="F63" s="49"/>
      <c r="G63" s="49">
        <v>3</v>
      </c>
      <c r="H63" s="49">
        <f t="shared" si="1"/>
        <v>0</v>
      </c>
      <c r="I63" s="97" t="inlineStr">
        <is>
          <t>X</t>
        </is>
      </c>
      <c r="J63" s="97" t="inlineStr">
        <is>
          <t>X</t>
        </is>
      </c>
      <c r="K63" s="97" t="inlineStr">
        <is>
          <t>X</t>
        </is>
      </c>
      <c r="L63" s="97" t="inlineStr">
        <is>
          <t>X</t>
        </is>
      </c>
      <c r="M63" s="49"/>
    </row>
    <row r="64" spans="1:13" ht="30" x14ac:dyDescent="0.2">
      <c r="A64" s="4">
        <v>2</v>
      </c>
      <c r="B64" s="4">
        <v>2.1</v>
      </c>
      <c r="C64" s="49" t="inlineStr">
        <is>
          <t>Natural Resources</t>
        </is>
      </c>
      <c r="D64" s="48" t="inlineStr">
        <is>
          <r>
            <t>53)</t>
          </r>
          <r>
            <rPr>
              <sz val="7"/>
              <color theme="1"/>
              <rFont val="Times New Roman"/>
            </rPr>
            <t xml:space="preserve">           </t>
          </r>
          <r>
            <rPr>
              <sz val="11"/>
              <color theme="1"/>
              <rFont val="Calibri"/>
              <scheme val="minor"/>
            </rPr>
            <t>Is there a printer available that can print on both sides of paper?</t>
          </r>
        </is>
      </c>
      <c r="E64" s="49"/>
      <c r="F64" s="49"/>
      <c r="G64" s="49">
        <v>3</v>
      </c>
      <c r="H64" s="49">
        <f t="shared" si="1"/>
        <v>0</v>
      </c>
      <c r="I64" s="97" t="inlineStr">
        <is>
          <t>X</t>
        </is>
      </c>
      <c r="J64" s="97" t="inlineStr">
        <is>
          <t>X</t>
        </is>
      </c>
      <c r="K64" s="97" t="inlineStr">
        <is>
          <t>X</t>
        </is>
      </c>
      <c r="L64" s="97" t="inlineStr">
        <is>
          <t>X</t>
        </is>
      </c>
      <c r="M64" s="49"/>
    </row>
    <row r="65" spans="1:18" ht="45" x14ac:dyDescent="0.2">
      <c r="A65" s="4">
        <v>2</v>
      </c>
      <c r="B65" s="4">
        <v>2.1</v>
      </c>
      <c r="C65" s="49" t="inlineStr">
        <is>
          <t>Natural Resources</t>
        </is>
      </c>
      <c r="D65" s="48" t="inlineStr">
        <is>
          <r>
            <t>54)</t>
          </r>
          <r>
            <rPr>
              <sz val="7"/>
              <color theme="1"/>
              <rFont val="Times New Roman"/>
            </rPr>
            <t xml:space="preserve">           </t>
          </r>
          <r>
            <rPr>
              <sz val="11"/>
              <color theme="1"/>
              <rFont val="Calibri"/>
              <scheme val="minor"/>
            </rPr>
            <t>Are minutes from meetings or other handouts posted on Intranet sites or circulated electronically after meetings?</t>
          </r>
        </is>
      </c>
      <c r="E65" s="49"/>
      <c r="F65" s="49"/>
      <c r="G65" s="49">
        <v>3</v>
      </c>
      <c r="H65" s="49">
        <f t="shared" si="1"/>
        <v>0</v>
      </c>
      <c r="I65" s="97" t="inlineStr">
        <is>
          <t>X</t>
        </is>
      </c>
      <c r="J65" s="97" t="inlineStr">
        <is>
          <t>X</t>
        </is>
      </c>
      <c r="K65" s="97" t="inlineStr">
        <is>
          <t>X</t>
        </is>
      </c>
      <c r="L65" s="97" t="inlineStr">
        <is>
          <t>X</t>
        </is>
      </c>
      <c r="M65" s="49"/>
    </row>
    <row r="66" spans="1:18" ht="45" x14ac:dyDescent="0.2">
      <c r="A66" s="4">
        <v>2</v>
      </c>
      <c r="B66" s="4">
        <v>2.1</v>
      </c>
      <c r="C66" s="49" t="inlineStr">
        <is>
          <t>Natural Resources</t>
        </is>
      </c>
      <c r="D66" s="48" t="inlineStr">
        <is>
          <r>
            <t>55)</t>
          </r>
          <r>
            <rPr>
              <sz val="7"/>
              <color theme="1"/>
              <rFont val="Times New Roman"/>
            </rPr>
            <t xml:space="preserve">           </t>
          </r>
          <r>
            <rPr>
              <sz val="11"/>
              <color theme="1"/>
              <rFont val="Calibri"/>
              <scheme val="minor"/>
            </rPr>
            <t>Are chalkboards and overhead projectors available for presenting information to students rather than using paper handouts?</t>
          </r>
        </is>
      </c>
      <c r="E66" s="49"/>
      <c r="F66" s="49"/>
      <c r="G66" s="49">
        <v>4</v>
      </c>
      <c r="H66" s="49">
        <f t="shared" si="1"/>
        <v>0</v>
      </c>
      <c r="I66" s="49"/>
      <c r="J66" s="97" t="inlineStr">
        <is>
          <t>X</t>
        </is>
      </c>
      <c r="K66" s="97" t="inlineStr">
        <is>
          <t>X</t>
        </is>
      </c>
      <c r="L66" s="97" t="inlineStr">
        <is>
          <t>X</t>
        </is>
      </c>
      <c r="M66" s="49"/>
    </row>
    <row r="67" spans="1:18" ht="30" x14ac:dyDescent="0.2">
      <c r="A67" s="4">
        <v>2</v>
      </c>
      <c r="B67" s="4">
        <v>2.1</v>
      </c>
      <c r="C67" s="49" t="inlineStr">
        <is>
          <t>Natural Resources</t>
        </is>
      </c>
      <c r="D67" s="48" t="inlineStr">
        <is>
          <r>
            <t>56)</t>
          </r>
          <r>
            <rPr>
              <sz val="7"/>
              <color theme="1"/>
              <rFont val="Times New Roman"/>
            </rPr>
            <t xml:space="preserve">           </t>
          </r>
          <r>
            <rPr>
              <sz val="11"/>
              <color theme="1"/>
              <rFont val="Calibri"/>
              <scheme val="minor"/>
            </rPr>
            <t>Is scrap paper reused by students to answer questions?</t>
          </r>
        </is>
      </c>
      <c r="E67" s="49"/>
      <c r="F67" s="49"/>
      <c r="G67" s="49">
        <v>2</v>
      </c>
      <c r="H67" s="49">
        <f t="shared" si="1"/>
        <v>0</v>
      </c>
      <c r="I67" s="97" t="inlineStr">
        <is>
          <t>X</t>
        </is>
      </c>
      <c r="J67" s="97" t="inlineStr">
        <is>
          <t>X</t>
        </is>
      </c>
      <c r="K67" s="97" t="inlineStr">
        <is>
          <t>X</t>
        </is>
      </c>
      <c r="L67" s="97" t="inlineStr">
        <is>
          <t>X</t>
        </is>
      </c>
      <c r="M67" s="49"/>
    </row>
    <row r="68" spans="1:18" x14ac:dyDescent="0.2">
      <c r="A68" s="4">
        <v>2</v>
      </c>
      <c r="B68" s="4">
        <v>2.1</v>
      </c>
      <c r="C68" s="49" t="inlineStr">
        <is>
          <t>Natural Resources</t>
        </is>
      </c>
      <c r="D68" s="48" t="inlineStr">
        <is>
          <r>
            <t>57)</t>
          </r>
          <r>
            <rPr>
              <sz val="7"/>
              <color theme="1"/>
              <rFont val="Times New Roman"/>
            </rPr>
            <t xml:space="preserve">           </t>
          </r>
          <r>
            <rPr>
              <sz val="11"/>
              <color theme="1"/>
              <rFont val="Calibri"/>
              <scheme val="minor"/>
            </rPr>
            <t>Are assignments emailed to students?</t>
          </r>
        </is>
      </c>
      <c r="E68" s="49"/>
      <c r="F68" s="49"/>
      <c r="G68" s="49">
        <v>3</v>
      </c>
      <c r="H68" s="49">
        <f t="shared" si="1"/>
        <v>0</v>
      </c>
      <c r="I68" s="49"/>
      <c r="J68" s="97" t="inlineStr">
        <is>
          <t>X</t>
        </is>
      </c>
      <c r="K68" s="97" t="inlineStr">
        <is>
          <t>X</t>
        </is>
      </c>
      <c r="L68" s="97" t="inlineStr">
        <is>
          <t>X</t>
        </is>
      </c>
      <c r="M68" s="49"/>
    </row>
    <row r="69" spans="1:18" ht="60" x14ac:dyDescent="0.2">
      <c r="A69" s="4">
        <v>2</v>
      </c>
      <c r="B69" s="4">
        <v>2.1</v>
      </c>
      <c r="C69" s="49" t="inlineStr">
        <is>
          <t>Natural Resources</t>
        </is>
      </c>
      <c r="D69" s="48" t="inlineStr">
        <is>
          <r>
            <t>58)</t>
          </r>
          <r>
            <rPr>
              <sz val="7"/>
              <color theme="1"/>
              <rFont val="Times New Roman"/>
            </rPr>
            <t xml:space="preserve">           </t>
          </r>
          <r>
            <rPr>
              <sz val="11"/>
              <color theme="1"/>
              <rFont val="Calibri"/>
              <scheme val="minor"/>
            </rPr>
            <t>Is janitorial staffs trained to practice resource efficiency such as reusing plastic garbage can liners in rooms that generate dry waste, buying bulk cleaning supplies and using plastic refillable spray bottles?</t>
          </r>
        </is>
      </c>
      <c r="E69" s="49"/>
      <c r="F69" s="49"/>
      <c r="G69" s="49">
        <v>5</v>
      </c>
      <c r="H69" s="49">
        <f t="shared" si="1"/>
        <v>0</v>
      </c>
      <c r="I69" s="97" t="inlineStr">
        <is>
          <t>X</t>
        </is>
      </c>
      <c r="J69" s="97" t="inlineStr">
        <is>
          <t>X</t>
        </is>
      </c>
      <c r="K69" s="97" t="inlineStr">
        <is>
          <t>X</t>
        </is>
      </c>
      <c r="L69" s="97" t="inlineStr">
        <is>
          <t>X</t>
        </is>
      </c>
      <c r="M69" s="49"/>
    </row>
    <row r="70" spans="1:18" ht="30" x14ac:dyDescent="0.2">
      <c r="A70" s="4">
        <v>2</v>
      </c>
      <c r="B70" s="4">
        <v>2.2999999999999998</v>
      </c>
      <c r="C70" s="49" t="inlineStr">
        <is>
          <t>Natural Resources</t>
        </is>
      </c>
      <c r="D70" s="48" t="inlineStr">
        <is>
          <r>
            <t>59)</t>
          </r>
          <r>
            <rPr>
              <sz val="7"/>
              <color theme="1"/>
              <rFont val="Times New Roman"/>
            </rPr>
            <t xml:space="preserve">           </t>
          </r>
          <r>
            <rPr>
              <sz val="11"/>
              <color theme="1"/>
              <rFont val="Calibri"/>
              <scheme val="minor"/>
            </rPr>
            <t>Have environmentally friendly guidelines for purchases been established?</t>
          </r>
        </is>
      </c>
      <c r="E70" s="49"/>
      <c r="F70" s="49"/>
      <c r="G70" s="49">
        <v>3</v>
      </c>
      <c r="H70" s="49">
        <f t="shared" si="1"/>
        <v>0</v>
      </c>
      <c r="I70" s="97" t="inlineStr">
        <is>
          <t>X</t>
        </is>
      </c>
      <c r="J70" s="97" t="inlineStr">
        <is>
          <t>X</t>
        </is>
      </c>
      <c r="K70" s="97" t="inlineStr">
        <is>
          <t>X</t>
        </is>
      </c>
      <c r="L70" s="97" t="inlineStr">
        <is>
          <t>X</t>
        </is>
      </c>
      <c r="M70" s="49"/>
    </row>
    <row r="71" spans="1:18" x14ac:dyDescent="0.2">
      <c r="A71" s="145" t="inlineStr">
        <is>
          <t>MAXIMUM POINTS ACHIEVABLE</t>
        </is>
      </c>
      <c r="B71" s="145"/>
      <c r="C71" s="145"/>
      <c r="D71" s="145"/>
      <c r="E71" s="145"/>
      <c r="F71" s="145"/>
      <c r="G71" s="17">
        <v>176</v>
      </c>
      <c r="H71" s="52"/>
      <c r="I71" s="53">
        <v>168</v>
      </c>
      <c r="J71" s="53">
        <v>172</v>
      </c>
      <c r="K71" s="53">
        <v>176</v>
      </c>
      <c r="L71" s="53">
        <v>176</v>
      </c>
      <c r="M71" s="54">
        <v>2</v>
      </c>
    </row>
    <row r="72" spans="1:18" x14ac:dyDescent="0.2">
      <c r="A72" s="145" t="inlineStr">
        <is>
          <t>POINTS ACHEIVED</t>
        </is>
      </c>
      <c r="B72" s="145"/>
      <c r="C72" s="145"/>
      <c r="D72" s="145"/>
      <c r="E72" s="145"/>
      <c r="F72" s="145"/>
      <c r="G72" s="17"/>
      <c r="H72" s="52"/>
      <c r="I72" s="53">
        <f>SUM(H26:H57)+SUM(H59:H65)+SUM(H67:H70)</f>
        <v>0</v>
      </c>
      <c r="J72" s="53">
        <f>SUM(H26:H57)+SUM(H59:H70)</f>
        <v>0</v>
      </c>
      <c r="K72" s="53">
        <f>SUM(H26:H70)</f>
        <v>0</v>
      </c>
      <c r="L72" s="53">
        <f>SUM(H26:H70)</f>
        <v>0</v>
      </c>
      <c r="M72" s="54"/>
    </row>
    <row r="73" spans="1:18" x14ac:dyDescent="0.2">
      <c r="A73" s="56"/>
      <c r="B73" s="56"/>
      <c r="C73" s="56"/>
      <c r="D73" s="56"/>
      <c r="E73" s="56"/>
      <c r="F73" s="56" t="inlineStr">
        <is>
          <t>CRITICAL STANDARDS MET</t>
        </is>
      </c>
      <c r="G73" s="17"/>
      <c r="H73" s="52"/>
      <c r="I73" s="53"/>
      <c r="J73" s="53"/>
      <c r="K73" s="53"/>
      <c r="L73" s="53"/>
      <c r="M73" s="54" t="str">
        <f>IF($E$29+$E$53=2,"Yes","No")</f>
        <v>No</v>
      </c>
    </row>
    <row r="74" spans="1:18" x14ac:dyDescent="0.2">
      <c r="A74" s="144" t="inlineStr">
        <is>
          <t>Green Theme</t>
        </is>
      </c>
      <c r="B74" s="144" t="inlineStr">
        <is>
          <t>Green Area</t>
        </is>
      </c>
      <c r="C74" s="144" t="inlineStr">
        <is>
          <t>Green Section</t>
        </is>
      </c>
      <c r="D74" s="144" t="inlineStr">
        <is>
          <t>Question</t>
        </is>
      </c>
      <c r="E74" s="12" t="inlineStr">
        <is>
          <t>Answer</t>
        </is>
      </c>
      <c r="F74" s="144" t="inlineStr">
        <is>
          <t>Comments</t>
        </is>
      </c>
      <c r="G74" s="144" t="inlineStr">
        <is>
          <t xml:space="preserve">Weight </t>
        </is>
      </c>
      <c r="H74" s="144" t="inlineStr">
        <is>
          <t>Score</t>
        </is>
      </c>
      <c r="I74" s="144" t="inlineStr">
        <is>
          <r>
            <t xml:space="preserve">Educational Institutional Type </t>
          </r>
          <r>
            <rPr>
              <i/>
              <sz val="10"/>
              <color rgb="FFFFFFFF"/>
              <rFont val="Calibri"/>
              <scheme val="minor"/>
            </rPr>
            <t>(Early Childhood, Primary, Secondary, Tertiary)</t>
          </r>
        </is>
      </c>
      <c r="J74" s="144"/>
      <c r="K74" s="144"/>
      <c r="L74" s="144"/>
      <c r="M74" s="144" t="inlineStr">
        <is>
          <t>Critical Standard</t>
        </is>
      </c>
    </row>
    <row r="75" spans="1:18" x14ac:dyDescent="0.2">
      <c r="A75" s="144"/>
      <c r="B75" s="144"/>
      <c r="C75" s="144"/>
      <c r="D75" s="144"/>
      <c r="E75" s="12" t="inlineStr">
        <is>
          <t>(Yes/No)</t>
        </is>
      </c>
      <c r="F75" s="144"/>
      <c r="G75" s="144"/>
      <c r="H75" s="144"/>
      <c r="I75" s="144"/>
      <c r="J75" s="144"/>
      <c r="K75" s="144"/>
      <c r="L75" s="144"/>
      <c r="M75" s="144"/>
    </row>
    <row r="76" spans="1:18" ht="30" x14ac:dyDescent="0.2">
      <c r="A76" s="4">
        <v>3</v>
      </c>
      <c r="B76" s="4">
        <v>3.6</v>
      </c>
      <c r="C76" s="49" t="inlineStr">
        <is>
          <t>Indoor Environment</t>
        </is>
      </c>
      <c r="D76" s="48" t="inlineStr">
        <is>
          <r>
            <t>60)</t>
          </r>
          <r>
            <rPr>
              <sz val="7"/>
              <color theme="1"/>
              <rFont val="Times New Roman"/>
            </rPr>
            <t xml:space="preserve">           </t>
          </r>
          <r>
            <rPr>
              <sz val="11"/>
              <color theme="1"/>
              <rFont val="Calibri"/>
              <scheme val="minor"/>
            </rPr>
            <t>Are air conditioning/ventilation equipment filters replaced regularly or as needed?</t>
          </r>
        </is>
      </c>
      <c r="E76" s="49"/>
      <c r="F76" s="49"/>
      <c r="G76" s="49">
        <v>5</v>
      </c>
      <c r="H76" s="49">
        <f>SUM(E76*G76)</f>
        <v>0</v>
      </c>
      <c r="I76" s="97" t="inlineStr">
        <is>
          <t>X</t>
        </is>
      </c>
      <c r="J76" s="97" t="inlineStr">
        <is>
          <t>X</t>
        </is>
      </c>
      <c r="K76" s="97" t="inlineStr">
        <is>
          <t>X</t>
        </is>
      </c>
      <c r="L76" s="97" t="inlineStr">
        <is>
          <t>X</t>
        </is>
      </c>
      <c r="M76" s="49"/>
    </row>
    <row r="77" spans="1:18" ht="45" x14ac:dyDescent="0.2">
      <c r="A77" s="4">
        <v>3</v>
      </c>
      <c r="B77" s="4">
        <v>3.1</v>
      </c>
      <c r="C77" s="49" t="inlineStr">
        <is>
          <t>Indoor Environment</t>
        </is>
      </c>
      <c r="D77" s="48" t="inlineStr">
        <is>
          <r>
            <t>61)</t>
          </r>
          <r>
            <rPr>
              <sz val="7"/>
              <color theme="1"/>
              <rFont val="Times New Roman"/>
            </rPr>
            <t xml:space="preserve">           </t>
          </r>
          <r>
            <rPr>
              <sz val="11"/>
              <color theme="1"/>
              <rFont val="Calibri"/>
              <scheme val="minor"/>
            </rPr>
            <t>Are maintenance supplies such as paints, finishes, cleaners, caulks and sealants low volatile organic compounds (VOC)?</t>
          </r>
        </is>
      </c>
      <c r="E77" s="49"/>
      <c r="F77" s="49"/>
      <c r="G77" s="49">
        <v>5</v>
      </c>
      <c r="H77" s="49">
        <f t="shared" ref="H77:H93" si="2">SUM(E77*G77)</f>
        <v>0</v>
      </c>
      <c r="I77" s="97" t="inlineStr">
        <is>
          <t>X</t>
        </is>
      </c>
      <c r="J77" s="97" t="inlineStr">
        <is>
          <t>X</t>
        </is>
      </c>
      <c r="K77" s="97" t="inlineStr">
        <is>
          <t>X</t>
        </is>
      </c>
      <c r="L77" s="97" t="inlineStr">
        <is>
          <t>X</t>
        </is>
      </c>
      <c r="M77" s="49"/>
    </row>
    <row r="78" spans="1:18" x14ac:dyDescent="0.2">
      <c r="A78" s="4">
        <v>4</v>
      </c>
      <c r="B78" s="4">
        <v>4.2</v>
      </c>
      <c r="C78" s="49" t="inlineStr">
        <is>
          <t>Indoor Environment</t>
        </is>
      </c>
      <c r="D78" s="48" t="inlineStr">
        <is>
          <r>
            <t>62)</t>
          </r>
          <r>
            <rPr>
              <sz val="7"/>
              <color theme="1"/>
              <rFont val="Times New Roman"/>
            </rPr>
            <t xml:space="preserve">           </t>
          </r>
          <r>
            <rPr>
              <sz val="11"/>
              <color theme="1"/>
              <rFont val="Calibri"/>
              <scheme val="minor"/>
            </rPr>
            <t>Are “green” janitorial products used?</t>
          </r>
        </is>
      </c>
      <c r="E78" s="49"/>
      <c r="F78" s="49"/>
      <c r="G78" s="49">
        <v>4</v>
      </c>
      <c r="H78" s="49">
        <f t="shared" si="2"/>
        <v>0</v>
      </c>
      <c r="I78" s="97" t="inlineStr">
        <is>
          <t>X</t>
        </is>
      </c>
      <c r="J78" s="97" t="inlineStr">
        <is>
          <t>X</t>
        </is>
      </c>
      <c r="K78" s="97" t="inlineStr">
        <is>
          <t>X</t>
        </is>
      </c>
      <c r="L78" s="97" t="inlineStr">
        <is>
          <t>X</t>
        </is>
      </c>
      <c r="M78" s="49"/>
    </row>
    <row r="79" spans="1:18" x14ac:dyDescent="0.2">
      <c r="A79" s="4">
        <v>3</v>
      </c>
      <c r="B79" s="4">
        <v>3.2</v>
      </c>
      <c r="C79" s="49" t="inlineStr">
        <is>
          <t>Indoor Environment</t>
        </is>
      </c>
      <c r="D79" s="48" t="inlineStr">
        <is>
          <r>
            <t>63)</t>
          </r>
          <r>
            <rPr>
              <sz val="7"/>
              <color theme="1"/>
              <rFont val="Times New Roman"/>
            </rPr>
            <t xml:space="preserve">           </t>
          </r>
          <r>
            <rPr>
              <sz val="11"/>
              <color theme="1"/>
              <rFont val="Calibri"/>
              <scheme val="minor"/>
            </rPr>
            <t>Are spills cleaned promptly?</t>
          </r>
        </is>
      </c>
      <c r="E79" s="49"/>
      <c r="F79" s="49"/>
      <c r="G79" s="49">
        <v>4</v>
      </c>
      <c r="H79" s="49">
        <f t="shared" si="2"/>
        <v>0</v>
      </c>
      <c r="I79" s="97" t="inlineStr">
        <is>
          <t>X</t>
        </is>
      </c>
      <c r="J79" s="97" t="inlineStr">
        <is>
          <t>X</t>
        </is>
      </c>
      <c r="K79" s="97" t="inlineStr">
        <is>
          <t>X</t>
        </is>
      </c>
      <c r="L79" s="97" t="inlineStr">
        <is>
          <t>X</t>
        </is>
      </c>
      <c r="M79" s="49"/>
    </row>
    <row r="80" spans="1:18" ht="30" x14ac:dyDescent="0.2">
      <c r="A80" s="4">
        <v>3</v>
      </c>
      <c r="B80" s="4">
        <v>3.4</v>
      </c>
      <c r="C80" s="49" t="inlineStr">
        <is>
          <t>Indoor Environment</t>
        </is>
      </c>
      <c r="D80" s="48" t="inlineStr">
        <is>
          <r>
            <t>64)</t>
          </r>
          <r>
            <rPr>
              <sz val="7"/>
              <color theme="1"/>
              <rFont val="Times New Roman"/>
            </rPr>
            <t xml:space="preserve">           </t>
          </r>
          <r>
            <rPr>
              <sz val="11"/>
              <color theme="1"/>
              <rFont val="Calibri"/>
              <scheme val="minor"/>
            </rPr>
            <t>Are trends in health complaints monitored especially in timing and location of complaints?</t>
          </r>
        </is>
      </c>
      <c r="E80" s="49"/>
      <c r="F80" s="49"/>
      <c r="G80" s="49">
        <v>4</v>
      </c>
      <c r="H80" s="49">
        <f t="shared" si="2"/>
        <v>0</v>
      </c>
      <c r="I80" s="97" t="inlineStr">
        <is>
          <t>X</t>
        </is>
      </c>
      <c r="J80" s="97" t="inlineStr">
        <is>
          <t>X</t>
        </is>
      </c>
      <c r="K80" s="97" t="inlineStr">
        <is>
          <t>X</t>
        </is>
      </c>
      <c r="L80" s="97" t="inlineStr">
        <is>
          <t>X</t>
        </is>
      </c>
      <c r="M80" s="49"/>
    </row>
    <row r="81" spans="1:13" ht="60" x14ac:dyDescent="0.2">
      <c r="A81" s="4">
        <v>3</v>
      </c>
      <c r="B81" s="4">
        <v>3.3</v>
      </c>
      <c r="C81" s="49" t="inlineStr">
        <is>
          <t>Indoor Environment</t>
        </is>
      </c>
      <c r="D81" s="48" t="inlineStr">
        <is>
          <r>
            <t>65)</t>
          </r>
          <r>
            <rPr>
              <sz val="7"/>
              <color theme="1"/>
              <rFont val="Times New Roman"/>
            </rPr>
            <t xml:space="preserve">           </t>
          </r>
          <r>
            <rPr>
              <sz val="11"/>
              <color theme="1"/>
              <rFont val="Calibri"/>
              <scheme val="minor"/>
            </rPr>
            <t>Has a regular schedule been established for inspecting roofs, ceilings, walls, floors, bathrooms and carpeting for water leakage, stains/ discoloration, odours and mold growth?</t>
          </r>
        </is>
      </c>
      <c r="E81" s="49"/>
      <c r="F81" s="49"/>
      <c r="G81" s="49">
        <v>5</v>
      </c>
      <c r="H81" s="49">
        <f t="shared" si="2"/>
        <v>0</v>
      </c>
      <c r="I81" s="97" t="inlineStr">
        <is>
          <t>X</t>
        </is>
      </c>
      <c r="J81" s="97" t="inlineStr">
        <is>
          <t>X</t>
        </is>
      </c>
      <c r="K81" s="97" t="inlineStr">
        <is>
          <t>X</t>
        </is>
      </c>
      <c r="L81" s="97" t="inlineStr">
        <is>
          <t>X</t>
        </is>
      </c>
      <c r="M81" s="98" t="inlineStr">
        <is>
          <t>X</t>
        </is>
      </c>
    </row>
    <row r="82" spans="1:13" x14ac:dyDescent="0.2">
      <c r="A82" s="4">
        <v>3</v>
      </c>
      <c r="B82" s="4">
        <v>3.3</v>
      </c>
      <c r="C82" s="49" t="inlineStr">
        <is>
          <t>Indoor Environment</t>
        </is>
      </c>
      <c r="D82" s="48" t="inlineStr">
        <is>
          <r>
            <t>66)</t>
          </r>
          <r>
            <rPr>
              <sz val="7"/>
              <color theme="1"/>
              <rFont val="Times New Roman"/>
            </rPr>
            <t xml:space="preserve">           </t>
          </r>
          <r>
            <rPr>
              <sz val="11"/>
              <color theme="1"/>
              <rFont val="Calibri"/>
              <scheme val="minor"/>
            </rPr>
            <t>Are water leaks fixed to prevent mold growth?</t>
          </r>
        </is>
      </c>
      <c r="E82" s="49"/>
      <c r="F82" s="49"/>
      <c r="G82" s="49">
        <v>5</v>
      </c>
      <c r="H82" s="49">
        <f t="shared" si="2"/>
        <v>0</v>
      </c>
      <c r="I82" s="97" t="inlineStr">
        <is>
          <t>X</t>
        </is>
      </c>
      <c r="J82" s="97" t="inlineStr">
        <is>
          <t>X</t>
        </is>
      </c>
      <c r="K82" s="97" t="inlineStr">
        <is>
          <t>X</t>
        </is>
      </c>
      <c r="L82" s="97" t="inlineStr">
        <is>
          <t>X</t>
        </is>
      </c>
      <c r="M82" s="49"/>
    </row>
    <row r="83" spans="1:13" ht="30" x14ac:dyDescent="0.2">
      <c r="A83" s="4">
        <v>3</v>
      </c>
      <c r="B83" s="4">
        <v>3.3</v>
      </c>
      <c r="C83" s="49" t="inlineStr">
        <is>
          <t>Indoor Environment</t>
        </is>
      </c>
      <c r="D83" s="48" t="inlineStr">
        <is>
          <r>
            <t>67)</t>
          </r>
          <r>
            <rPr>
              <sz val="7"/>
              <color theme="1"/>
              <rFont val="Times New Roman"/>
            </rPr>
            <t xml:space="preserve">           </t>
          </r>
          <r>
            <rPr>
              <sz val="11"/>
              <color theme="1"/>
              <rFont val="Calibri"/>
              <scheme val="minor"/>
            </rPr>
            <t>Are showers and moisture generating sources vented to the outside?</t>
          </r>
        </is>
      </c>
      <c r="E83" s="49"/>
      <c r="F83" s="49"/>
      <c r="G83" s="49">
        <v>5</v>
      </c>
      <c r="H83" s="49">
        <f t="shared" si="2"/>
        <v>0</v>
      </c>
      <c r="I83" s="97" t="inlineStr">
        <is>
          <t>X</t>
        </is>
      </c>
      <c r="J83" s="97" t="inlineStr">
        <is>
          <t>X</t>
        </is>
      </c>
      <c r="K83" s="97" t="inlineStr">
        <is>
          <t>X</t>
        </is>
      </c>
      <c r="L83" s="97" t="inlineStr">
        <is>
          <t>X</t>
        </is>
      </c>
      <c r="M83" s="49"/>
    </row>
    <row r="84" spans="1:13" ht="30" x14ac:dyDescent="0.2">
      <c r="A84" s="4">
        <v>3</v>
      </c>
      <c r="B84" s="4">
        <v>3.3</v>
      </c>
      <c r="C84" s="49" t="inlineStr">
        <is>
          <t>Indoor Environment</t>
        </is>
      </c>
      <c r="D84" s="48" t="inlineStr">
        <is>
          <r>
            <t>68)</t>
          </r>
          <r>
            <rPr>
              <sz val="7"/>
              <color theme="1"/>
              <rFont val="Times New Roman"/>
            </rPr>
            <t xml:space="preserve">           </t>
          </r>
          <r>
            <rPr>
              <sz val="11"/>
              <color theme="1"/>
              <rFont val="Calibri"/>
              <scheme val="minor"/>
            </rPr>
            <t>Are building material such as wood, insulation, paper and fabric kept dry?</t>
          </r>
        </is>
      </c>
      <c r="E84" s="49"/>
      <c r="F84" s="49"/>
      <c r="G84" s="49">
        <v>4</v>
      </c>
      <c r="H84" s="49">
        <f t="shared" si="2"/>
        <v>0</v>
      </c>
      <c r="I84" s="97" t="inlineStr">
        <is>
          <t>X</t>
        </is>
      </c>
      <c r="J84" s="97" t="inlineStr">
        <is>
          <t>X</t>
        </is>
      </c>
      <c r="K84" s="97" t="inlineStr">
        <is>
          <t>X</t>
        </is>
      </c>
      <c r="L84" s="97" t="inlineStr">
        <is>
          <t>X</t>
        </is>
      </c>
      <c r="M84" s="49"/>
    </row>
    <row r="85" spans="1:13" ht="30" x14ac:dyDescent="0.2">
      <c r="A85" s="4">
        <v>3</v>
      </c>
      <c r="B85" s="4">
        <v>3.3</v>
      </c>
      <c r="C85" s="49" t="inlineStr">
        <is>
          <t>Indoor Environment</t>
        </is>
      </c>
      <c r="D85" s="48" t="inlineStr">
        <is>
          <r>
            <t>69)</t>
          </r>
          <r>
            <rPr>
              <sz val="7"/>
              <color theme="1"/>
              <rFont val="Times New Roman"/>
            </rPr>
            <t xml:space="preserve">           </t>
          </r>
          <r>
            <rPr>
              <sz val="11"/>
              <color theme="1"/>
              <rFont val="Calibri"/>
              <scheme val="minor"/>
            </rPr>
            <t>Is adequate ventilation provided to maintain comfortable indoor temperature and humidity levels?</t>
          </r>
        </is>
      </c>
      <c r="E85" s="49"/>
      <c r="F85" s="49"/>
      <c r="G85" s="49">
        <v>5</v>
      </c>
      <c r="H85" s="49">
        <f t="shared" si="2"/>
        <v>0</v>
      </c>
      <c r="I85" s="97" t="inlineStr">
        <is>
          <t>X</t>
        </is>
      </c>
      <c r="J85" s="97" t="inlineStr">
        <is>
          <t>X</t>
        </is>
      </c>
      <c r="K85" s="97" t="inlineStr">
        <is>
          <t>X</t>
        </is>
      </c>
      <c r="L85" s="97" t="inlineStr">
        <is>
          <t>X</t>
        </is>
      </c>
      <c r="M85" s="49"/>
    </row>
    <row r="86" spans="1:13" ht="30" x14ac:dyDescent="0.2">
      <c r="A86" s="4">
        <v>3</v>
      </c>
      <c r="B86" s="4">
        <v>3.6</v>
      </c>
      <c r="C86" s="49" t="inlineStr">
        <is>
          <t>Indoor Environment</t>
        </is>
      </c>
      <c r="D86" s="48" t="inlineStr">
        <is>
          <r>
            <t>70)</t>
          </r>
          <r>
            <rPr>
              <sz val="7"/>
              <color theme="1"/>
              <rFont val="Times New Roman"/>
            </rPr>
            <t xml:space="preserve">           </t>
          </r>
          <r>
            <rPr>
              <sz val="11"/>
              <color theme="1"/>
              <rFont val="Calibri"/>
              <scheme val="minor"/>
            </rPr>
            <t>Are exhaust fans used in cooking and food preparation areas?</t>
          </r>
        </is>
      </c>
      <c r="E86" s="49"/>
      <c r="F86" s="49"/>
      <c r="G86" s="49">
        <v>3</v>
      </c>
      <c r="H86" s="49">
        <f t="shared" si="2"/>
        <v>0</v>
      </c>
      <c r="I86" s="97" t="inlineStr">
        <is>
          <t>X</t>
        </is>
      </c>
      <c r="J86" s="97" t="inlineStr">
        <is>
          <t>X</t>
        </is>
      </c>
      <c r="K86" s="97" t="inlineStr">
        <is>
          <t>X</t>
        </is>
      </c>
      <c r="L86" s="97" t="inlineStr">
        <is>
          <t>X</t>
        </is>
      </c>
      <c r="M86" s="49"/>
    </row>
    <row r="87" spans="1:13" ht="30" x14ac:dyDescent="0.2">
      <c r="A87" s="4">
        <v>3</v>
      </c>
      <c r="B87" s="4">
        <v>3.3</v>
      </c>
      <c r="C87" s="49" t="inlineStr">
        <is>
          <t>Indoor Environment</t>
        </is>
      </c>
      <c r="D87" s="48" t="inlineStr">
        <is>
          <r>
            <t>71)</t>
          </r>
          <r>
            <rPr>
              <sz val="7"/>
              <color theme="1"/>
              <rFont val="Times New Roman"/>
            </rPr>
            <t xml:space="preserve">           </t>
          </r>
          <r>
            <rPr>
              <sz val="11"/>
              <color theme="1"/>
              <rFont val="Calibri"/>
              <scheme val="minor"/>
            </rPr>
            <t>Is standing water eliminated from ventilation systems, air conditioners or refrigerator pans?</t>
          </r>
        </is>
      </c>
      <c r="E87" s="49"/>
      <c r="F87" s="49"/>
      <c r="G87" s="49">
        <v>4</v>
      </c>
      <c r="H87" s="49">
        <f t="shared" si="2"/>
        <v>0</v>
      </c>
      <c r="I87" s="97" t="inlineStr">
        <is>
          <t>X</t>
        </is>
      </c>
      <c r="J87" s="97" t="inlineStr">
        <is>
          <t>X</t>
        </is>
      </c>
      <c r="K87" s="97" t="inlineStr">
        <is>
          <t>X</t>
        </is>
      </c>
      <c r="L87" s="97" t="inlineStr">
        <is>
          <t>X</t>
        </is>
      </c>
      <c r="M87" s="49"/>
    </row>
    <row r="88" spans="1:13" ht="45" x14ac:dyDescent="0.2">
      <c r="A88" s="4">
        <v>3</v>
      </c>
      <c r="B88" s="4">
        <v>3.3</v>
      </c>
      <c r="C88" s="49" t="inlineStr">
        <is>
          <t>Indoor Environment</t>
        </is>
      </c>
      <c r="D88" s="48" t="inlineStr">
        <is>
          <r>
            <t>72)</t>
          </r>
          <r>
            <rPr>
              <sz val="7"/>
              <color theme="1"/>
              <rFont val="Times New Roman"/>
            </rPr>
            <t xml:space="preserve">           </t>
          </r>
          <r>
            <rPr>
              <sz val="11"/>
              <color theme="1"/>
              <rFont val="Calibri"/>
              <scheme val="minor"/>
            </rPr>
            <t>Has carpeting been eliminated in areas where there is a perpetual moisture problem and as per manufacturers/suppliers recommendations?</t>
          </r>
        </is>
      </c>
      <c r="E88" s="49"/>
      <c r="F88" s="49"/>
      <c r="G88" s="49">
        <v>4</v>
      </c>
      <c r="H88" s="49">
        <f>SUM(E88*G88)</f>
        <v>0</v>
      </c>
      <c r="I88" s="97" t="inlineStr">
        <is>
          <t>X</t>
        </is>
      </c>
      <c r="J88" s="97" t="inlineStr">
        <is>
          <t>X</t>
        </is>
      </c>
      <c r="K88" s="97" t="inlineStr">
        <is>
          <t>X</t>
        </is>
      </c>
      <c r="L88" s="97" t="inlineStr">
        <is>
          <t>X</t>
        </is>
      </c>
      <c r="M88" s="49"/>
    </row>
    <row r="89" spans="1:13" ht="30" x14ac:dyDescent="0.2">
      <c r="A89" s="4">
        <v>3</v>
      </c>
      <c r="B89" s="4">
        <v>3.2</v>
      </c>
      <c r="C89" s="49" t="inlineStr">
        <is>
          <t>Indoor Environment</t>
        </is>
      </c>
      <c r="D89" s="48" t="inlineStr">
        <is>
          <r>
            <t>73)</t>
          </r>
          <r>
            <rPr>
              <sz val="7"/>
              <color theme="1"/>
              <rFont val="Times New Roman"/>
            </rPr>
            <t xml:space="preserve">           </t>
          </r>
          <r>
            <rPr>
              <sz val="11"/>
              <color theme="1"/>
              <rFont val="Calibri"/>
              <scheme val="minor"/>
            </rPr>
            <t>Are chemicals stored and labelled properly to avoid spills and contamination?</t>
          </r>
        </is>
      </c>
      <c r="E89" s="49"/>
      <c r="F89" s="49"/>
      <c r="G89" s="49">
        <v>5</v>
      </c>
      <c r="H89" s="49">
        <f t="shared" si="2"/>
        <v>0</v>
      </c>
      <c r="I89" s="97" t="inlineStr">
        <is>
          <t>X</t>
        </is>
      </c>
      <c r="J89" s="97" t="inlineStr">
        <is>
          <t>X</t>
        </is>
      </c>
      <c r="K89" s="97" t="inlineStr">
        <is>
          <t>X</t>
        </is>
      </c>
      <c r="L89" s="97" t="inlineStr">
        <is>
          <t>X</t>
        </is>
      </c>
      <c r="M89" s="98" t="inlineStr">
        <is>
          <t>X</t>
        </is>
      </c>
    </row>
    <row r="90" spans="1:13" ht="30" x14ac:dyDescent="0.2">
      <c r="A90" s="4">
        <v>3</v>
      </c>
      <c r="B90" s="4">
        <v>3.2</v>
      </c>
      <c r="C90" s="49" t="inlineStr">
        <is>
          <t>Indoor Environment</t>
        </is>
      </c>
      <c r="D90" s="48" t="inlineStr">
        <is>
          <r>
            <t>74)</t>
          </r>
          <r>
            <rPr>
              <sz val="7"/>
              <color theme="1"/>
              <rFont val="Times New Roman"/>
            </rPr>
            <t xml:space="preserve">           </t>
          </r>
          <r>
            <rPr>
              <sz val="11"/>
              <color theme="1"/>
              <rFont val="Calibri"/>
              <scheme val="minor"/>
            </rPr>
            <t>Are oil cans, paint cans and other liquid materials stored in drip pans or trays to catch leaks and spills?</t>
          </r>
        </is>
      </c>
      <c r="E90" s="49"/>
      <c r="F90" s="49"/>
      <c r="G90" s="49">
        <v>3</v>
      </c>
      <c r="H90" s="49">
        <f t="shared" si="2"/>
        <v>0</v>
      </c>
      <c r="I90" s="97" t="inlineStr">
        <is>
          <t>X</t>
        </is>
      </c>
      <c r="J90" s="97" t="inlineStr">
        <is>
          <t>X</t>
        </is>
      </c>
      <c r="K90" s="97" t="inlineStr">
        <is>
          <t>X</t>
        </is>
      </c>
      <c r="L90" s="97" t="inlineStr">
        <is>
          <t>X</t>
        </is>
      </c>
      <c r="M90" s="49"/>
    </row>
    <row r="91" spans="1:13" ht="45" x14ac:dyDescent="0.2">
      <c r="A91" s="4">
        <v>3</v>
      </c>
      <c r="B91" s="4">
        <v>3.2</v>
      </c>
      <c r="C91" s="49" t="inlineStr">
        <is>
          <t>Indoor Environment</t>
        </is>
      </c>
      <c r="D91" s="48" t="inlineStr">
        <is>
          <r>
            <t>75)</t>
          </r>
          <r>
            <rPr>
              <sz val="7"/>
              <color theme="1"/>
              <rFont val="Times New Roman"/>
            </rPr>
            <t xml:space="preserve">           </t>
          </r>
          <r>
            <rPr>
              <sz val="11"/>
              <color theme="1"/>
              <rFont val="Calibri"/>
              <scheme val="minor"/>
            </rPr>
            <t>Are stored chemicals periodically inspected for signs of leakage, rusting, peeled labels, poor storage practices and other problems?</t>
          </r>
        </is>
      </c>
      <c r="E91" s="49"/>
      <c r="F91" s="49"/>
      <c r="G91" s="49">
        <v>4</v>
      </c>
      <c r="H91" s="49">
        <f t="shared" si="2"/>
        <v>0</v>
      </c>
      <c r="I91" s="97" t="inlineStr">
        <is>
          <t>X</t>
        </is>
      </c>
      <c r="J91" s="97" t="inlineStr">
        <is>
          <t>X</t>
        </is>
      </c>
      <c r="K91" s="97" t="inlineStr">
        <is>
          <t>X</t>
        </is>
      </c>
      <c r="L91" s="97" t="inlineStr">
        <is>
          <t>X</t>
        </is>
      </c>
      <c r="M91" s="49"/>
    </row>
    <row r="92" spans="1:13" ht="30" x14ac:dyDescent="0.2">
      <c r="A92" s="4">
        <v>3</v>
      </c>
      <c r="B92" s="4">
        <v>3.1</v>
      </c>
      <c r="C92" s="49" t="inlineStr">
        <is>
          <t>Indoor Environment</t>
        </is>
      </c>
      <c r="D92" s="48" t="inlineStr">
        <is>
          <r>
            <t>76)</t>
          </r>
          <r>
            <rPr>
              <sz val="7"/>
              <color theme="1"/>
              <rFont val="Times New Roman"/>
            </rPr>
            <t xml:space="preserve">           </t>
          </r>
          <r>
            <rPr>
              <sz val="11"/>
              <color theme="1"/>
              <rFont val="Calibri"/>
              <scheme val="minor"/>
            </rPr>
            <t>Are lids available on all containers with chemicals to reduce evaporation?</t>
          </r>
        </is>
      </c>
      <c r="E92" s="49"/>
      <c r="F92" s="49"/>
      <c r="G92" s="49">
        <v>4</v>
      </c>
      <c r="H92" s="49">
        <f t="shared" si="2"/>
        <v>0</v>
      </c>
      <c r="I92" s="97" t="inlineStr">
        <is>
          <t>X</t>
        </is>
      </c>
      <c r="J92" s="97" t="inlineStr">
        <is>
          <t>X</t>
        </is>
      </c>
      <c r="K92" s="97" t="inlineStr">
        <is>
          <t>X</t>
        </is>
      </c>
      <c r="L92" s="97" t="inlineStr">
        <is>
          <t>X</t>
        </is>
      </c>
      <c r="M92" s="49"/>
    </row>
    <row r="93" spans="1:13" ht="30" x14ac:dyDescent="0.2">
      <c r="A93" s="4">
        <v>3</v>
      </c>
      <c r="B93" s="4">
        <v>3.2</v>
      </c>
      <c r="C93" s="49" t="inlineStr">
        <is>
          <t>Indoor Environment</t>
        </is>
      </c>
      <c r="D93" s="48" t="inlineStr">
        <is>
          <r>
            <t>77)</t>
          </r>
          <r>
            <rPr>
              <sz val="7"/>
              <color theme="1"/>
              <rFont val="Times New Roman"/>
            </rPr>
            <t xml:space="preserve">           </t>
          </r>
          <r>
            <rPr>
              <sz val="11"/>
              <color theme="1"/>
              <rFont val="Calibri"/>
              <scheme val="minor"/>
            </rPr>
            <t>Are containers stacked in a way to minimize overturning, puncturing or breaking?</t>
          </r>
        </is>
      </c>
      <c r="E93" s="49"/>
      <c r="F93" s="49"/>
      <c r="G93" s="49">
        <v>3</v>
      </c>
      <c r="H93" s="49">
        <f t="shared" si="2"/>
        <v>0</v>
      </c>
      <c r="I93" s="97" t="inlineStr">
        <is>
          <t>X</t>
        </is>
      </c>
      <c r="J93" s="97" t="inlineStr">
        <is>
          <t>X</t>
        </is>
      </c>
      <c r="K93" s="97" t="inlineStr">
        <is>
          <t>X</t>
        </is>
      </c>
      <c r="L93" s="97" t="inlineStr">
        <is>
          <t>X</t>
        </is>
      </c>
      <c r="M93" s="49"/>
    </row>
    <row r="94" spans="1:13" x14ac:dyDescent="0.2">
      <c r="A94" s="145" t="inlineStr">
        <is>
          <t>MAXIMUM POINTS ACHIEVABLE</t>
        </is>
      </c>
      <c r="B94" s="145"/>
      <c r="C94" s="145"/>
      <c r="D94" s="145"/>
      <c r="E94" s="145"/>
      <c r="F94" s="145"/>
      <c r="G94" s="17">
        <v>76</v>
      </c>
      <c r="H94" s="52"/>
      <c r="I94" s="53">
        <v>76</v>
      </c>
      <c r="J94" s="53">
        <v>76</v>
      </c>
      <c r="K94" s="53">
        <v>76</v>
      </c>
      <c r="L94" s="53">
        <v>76</v>
      </c>
      <c r="M94" s="54"/>
    </row>
    <row r="95" spans="1:13" ht="17" customHeight="1" x14ac:dyDescent="0.2">
      <c r="A95" s="145" t="inlineStr">
        <is>
          <t>POINTS ACHEIVED</t>
        </is>
      </c>
      <c r="B95" s="145"/>
      <c r="C95" s="145"/>
      <c r="D95" s="145"/>
      <c r="E95" s="145"/>
      <c r="F95" s="145"/>
      <c r="G95" s="17"/>
      <c r="H95" s="52"/>
      <c r="I95" s="53">
        <f>SUM($H$76:$H$93)</f>
        <v>0</v>
      </c>
      <c r="J95" s="53">
        <f t="shared" ref="J95:L95" si="3">SUM($H$76:$H$93)</f>
        <v>0</v>
      </c>
      <c r="K95" s="53">
        <f t="shared" si="3"/>
        <v>0</v>
      </c>
      <c r="L95" s="53">
        <f t="shared" si="3"/>
        <v>0</v>
      </c>
      <c r="M95" s="54"/>
    </row>
    <row r="96" spans="1:13" ht="17" customHeight="1" x14ac:dyDescent="0.2">
      <c r="A96" s="56"/>
      <c r="B96" s="56"/>
      <c r="C96" s="56"/>
      <c r="D96" s="56"/>
      <c r="E96" s="56"/>
      <c r="F96" s="56" t="inlineStr">
        <is>
          <t>CRITICAL STANDARDS MET</t>
        </is>
      </c>
      <c r="G96" s="17"/>
      <c r="H96" s="52"/>
      <c r="I96" s="53"/>
      <c r="J96" s="53"/>
      <c r="K96" s="53"/>
      <c r="L96" s="53"/>
      <c r="M96" s="54" t="str">
        <f>IF($E$81+$E$89=2,"Yes","No")</f>
        <v>No</v>
      </c>
    </row>
    <row r="97" spans="1:18" x14ac:dyDescent="0.2">
      <c r="A97" s="144" t="inlineStr">
        <is>
          <t>Green Theme</t>
        </is>
      </c>
      <c r="B97" s="144" t="inlineStr">
        <is>
          <t>Green Area</t>
        </is>
      </c>
      <c r="C97" s="144" t="inlineStr">
        <is>
          <t>Green Section</t>
        </is>
      </c>
      <c r="D97" s="144" t="inlineStr">
        <is>
          <t>Question</t>
        </is>
      </c>
      <c r="E97" s="12" t="inlineStr">
        <is>
          <t>Answer</t>
        </is>
      </c>
      <c r="F97" s="144" t="inlineStr">
        <is>
          <t>Comments</t>
        </is>
      </c>
      <c r="G97" s="144" t="inlineStr">
        <is>
          <t xml:space="preserve">Weight </t>
        </is>
      </c>
      <c r="H97" s="144" t="inlineStr">
        <is>
          <t>Score</t>
        </is>
      </c>
      <c r="I97" s="144" t="inlineStr">
        <is>
          <r>
            <t xml:space="preserve">Educational Institutional Type </t>
          </r>
          <r>
            <rPr>
              <i/>
              <sz val="10"/>
              <color rgb="FFFFFFFF"/>
              <rFont val="Calibri"/>
              <scheme val="minor"/>
            </rPr>
            <t>(Early Childhood, Primary, Secondary, Tertiary)</t>
          </r>
        </is>
      </c>
      <c r="J97" s="144"/>
      <c r="K97" s="144"/>
      <c r="L97" s="144"/>
      <c r="M97" s="144" t="inlineStr">
        <is>
          <t>Critical Standard</t>
        </is>
      </c>
    </row>
    <row r="98" spans="1:18" x14ac:dyDescent="0.2">
      <c r="A98" s="144"/>
      <c r="B98" s="144"/>
      <c r="C98" s="144"/>
      <c r="D98" s="144"/>
      <c r="E98" s="12" t="inlineStr">
        <is>
          <t>(Yes/No)</t>
        </is>
      </c>
      <c r="F98" s="144"/>
      <c r="G98" s="144"/>
      <c r="H98" s="144"/>
      <c r="I98" s="144"/>
      <c r="J98" s="144"/>
      <c r="K98" s="144"/>
      <c r="L98" s="144"/>
      <c r="M98" s="144"/>
    </row>
    <row r="99" spans="1:18" ht="30" x14ac:dyDescent="0.2">
      <c r="A99" s="4">
        <v>4</v>
      </c>
      <c r="B99" s="4">
        <v>4.0999999999999996</v>
      </c>
      <c r="C99" s="49" t="inlineStr">
        <is>
          <t>Hazardous chemicals and Materials</t>
        </is>
      </c>
      <c r="D99" s="48" t="inlineStr">
        <is>
          <r>
            <t>78)</t>
          </r>
          <r>
            <rPr>
              <sz val="7"/>
              <color theme="1"/>
              <rFont val="Times New Roman"/>
            </rPr>
            <t xml:space="preserve">           </t>
          </r>
          <r>
            <rPr>
              <sz val="11"/>
              <color theme="1"/>
              <rFont val="Calibri"/>
              <scheme val="minor"/>
            </rPr>
            <t>Are volatile and hazardous liquids stored in sealed containers?</t>
          </r>
        </is>
      </c>
      <c r="E99" s="49"/>
      <c r="F99" s="49"/>
      <c r="G99" s="49">
        <v>5</v>
      </c>
      <c r="H99" s="49">
        <f>SUM(E99*G99)</f>
        <v>0</v>
      </c>
      <c r="I99" s="97" t="inlineStr">
        <is>
          <t>X</t>
        </is>
      </c>
      <c r="J99" s="97" t="inlineStr">
        <is>
          <t>X</t>
        </is>
      </c>
      <c r="K99" s="97" t="inlineStr">
        <is>
          <t>X</t>
        </is>
      </c>
      <c r="L99" s="97" t="inlineStr">
        <is>
          <t>X</t>
        </is>
      </c>
      <c r="M99" s="49"/>
    </row>
    <row r="100" spans="1:18" ht="30" x14ac:dyDescent="0.2">
      <c r="A100" s="4">
        <v>4</v>
      </c>
      <c r="B100" s="4">
        <v>4.0999999999999996</v>
      </c>
      <c r="C100" s="49" t="inlineStr">
        <is>
          <t>Hazardous Chemicals and Materials</t>
        </is>
      </c>
      <c r="D100" s="48" t="inlineStr">
        <is>
          <r>
            <t>79)</t>
          </r>
          <r>
            <rPr>
              <sz val="7"/>
              <color theme="1"/>
              <rFont val="Times New Roman"/>
            </rPr>
            <t xml:space="preserve">           </t>
          </r>
          <r>
            <rPr>
              <sz val="11"/>
              <color theme="1"/>
              <rFont val="Calibri"/>
              <scheme val="minor"/>
            </rPr>
            <t>Is a chemical inventory kept up to date to eliminate over purchasing and reduce disposal costs?</t>
          </r>
        </is>
      </c>
      <c r="E100" s="49"/>
      <c r="F100" s="49"/>
      <c r="G100" s="49">
        <v>5</v>
      </c>
      <c r="H100" s="49">
        <f t="shared" ref="H100:H115" si="4">SUM(E100*G100)</f>
        <v>0</v>
      </c>
      <c r="I100" s="49"/>
      <c r="J100" s="49"/>
      <c r="K100" s="97" t="inlineStr">
        <is>
          <t>X</t>
        </is>
      </c>
      <c r="L100" s="97" t="inlineStr">
        <is>
          <t>X</t>
        </is>
      </c>
      <c r="M100" s="49"/>
    </row>
    <row r="101" spans="1:18" ht="30" x14ac:dyDescent="0.2">
      <c r="A101" s="4">
        <v>4</v>
      </c>
      <c r="B101" s="4">
        <v>4.2</v>
      </c>
      <c r="C101" s="49" t="inlineStr">
        <is>
          <t>Hazardous Chemicals and Materials</t>
        </is>
      </c>
      <c r="D101" s="48" t="inlineStr">
        <is>
          <r>
            <t>80)</t>
          </r>
          <r>
            <rPr>
              <sz val="7"/>
              <color theme="1"/>
              <rFont val="Times New Roman"/>
            </rPr>
            <t xml:space="preserve">           </t>
          </r>
          <r>
            <rPr>
              <sz val="11"/>
              <color theme="1"/>
              <rFont val="Calibri"/>
              <scheme val="minor"/>
            </rPr>
            <t>Are lab specimens purchased in non-formaldehyde preservatives, whenever possible?</t>
          </r>
        </is>
      </c>
      <c r="E101" s="49"/>
      <c r="F101" s="49"/>
      <c r="G101" s="49">
        <v>4</v>
      </c>
      <c r="H101" s="49">
        <f t="shared" si="4"/>
        <v>0</v>
      </c>
      <c r="I101" s="49"/>
      <c r="J101" s="49"/>
      <c r="K101" s="97" t="inlineStr">
        <is>
          <t>X</t>
        </is>
      </c>
      <c r="L101" s="97" t="inlineStr">
        <is>
          <t>X</t>
        </is>
      </c>
      <c r="M101" s="49"/>
    </row>
    <row r="102" spans="1:18" ht="30" x14ac:dyDescent="0.2">
      <c r="A102" s="4">
        <v>4</v>
      </c>
      <c r="B102" s="4">
        <v>4.0999999999999996</v>
      </c>
      <c r="C102" s="49" t="inlineStr">
        <is>
          <t>Hazardous Chemicals and Materials</t>
        </is>
      </c>
      <c r="D102" s="48" t="inlineStr">
        <is>
          <r>
            <t>81)</t>
          </r>
          <r>
            <rPr>
              <sz val="7"/>
              <color theme="1"/>
              <rFont val="Times New Roman"/>
            </rPr>
            <t xml:space="preserve">           </t>
          </r>
          <r>
            <rPr>
              <sz val="11"/>
              <color theme="1"/>
              <rFont val="Calibri"/>
              <scheme val="minor"/>
            </rPr>
            <t>Is expired material returned to suppliers for proper disposal?</t>
          </r>
        </is>
      </c>
      <c r="E102" s="49"/>
      <c r="F102" s="49"/>
      <c r="G102" s="49">
        <v>3</v>
      </c>
      <c r="H102" s="49">
        <f t="shared" si="4"/>
        <v>0</v>
      </c>
      <c r="I102" s="49"/>
      <c r="J102" s="49"/>
      <c r="K102" s="97" t="inlineStr">
        <is>
          <t>X</t>
        </is>
      </c>
      <c r="L102" s="97" t="inlineStr">
        <is>
          <t>X</t>
        </is>
      </c>
      <c r="M102" s="49"/>
    </row>
    <row r="103" spans="1:18" ht="30" x14ac:dyDescent="0.2">
      <c r="A103" s="4">
        <v>4</v>
      </c>
      <c r="B103" s="4">
        <v>4.0999999999999996</v>
      </c>
      <c r="C103" s="49" t="inlineStr">
        <is>
          <t>Hazardous Chemicals and Materials</t>
        </is>
      </c>
      <c r="D103" s="48" t="inlineStr">
        <is>
          <r>
            <t>82)</t>
          </r>
          <r>
            <rPr>
              <sz val="7"/>
              <color theme="1"/>
              <rFont val="Times New Roman"/>
            </rPr>
            <t xml:space="preserve">           </t>
          </r>
          <r>
            <rPr>
              <sz val="11"/>
              <color theme="1"/>
              <rFont val="Calibri"/>
              <scheme val="minor"/>
            </rPr>
            <t>Are spill and leak protection installed in chemical storerooms?</t>
          </r>
        </is>
      </c>
      <c r="E103" s="49"/>
      <c r="F103" s="49"/>
      <c r="G103" s="49">
        <v>4</v>
      </c>
      <c r="H103" s="49">
        <f t="shared" si="4"/>
        <v>0</v>
      </c>
      <c r="I103" s="97" t="inlineStr">
        <is>
          <t>X</t>
        </is>
      </c>
      <c r="J103" s="97" t="inlineStr">
        <is>
          <t>X</t>
        </is>
      </c>
      <c r="K103" s="97" t="inlineStr">
        <is>
          <t>X</t>
        </is>
      </c>
      <c r="L103" s="97" t="inlineStr">
        <is>
          <t>X</t>
        </is>
      </c>
      <c r="M103" s="49"/>
    </row>
    <row r="104" spans="1:18" ht="60" x14ac:dyDescent="0.2">
      <c r="A104" s="4">
        <v>4</v>
      </c>
      <c r="B104" s="4">
        <v>4.0999999999999996</v>
      </c>
      <c r="C104" s="49" t="inlineStr">
        <is>
          <t>Hazardous Chemicals and Materials</t>
        </is>
      </c>
      <c r="D104" s="48" t="inlineStr">
        <is>
          <r>
            <t>83)</t>
          </r>
          <r>
            <rPr>
              <sz val="7"/>
              <color theme="1"/>
              <rFont val="Times New Roman"/>
            </rPr>
            <t xml:space="preserve">           </t>
          </r>
          <r>
            <rPr>
              <sz val="11"/>
              <color theme="1"/>
              <rFont val="Calibri"/>
              <scheme val="minor"/>
            </rPr>
            <t>Has an inventory of mercury containing devices/equipment in science labs, maintenance areas, art rooms, nurse’s office, home economic rooms and industrial art/metal shop areas been conducted?</t>
          </r>
        </is>
      </c>
      <c r="E104" s="49"/>
      <c r="F104" s="49"/>
      <c r="G104" s="49">
        <v>5</v>
      </c>
      <c r="H104" s="49">
        <f t="shared" si="4"/>
        <v>0</v>
      </c>
      <c r="I104" s="49"/>
      <c r="J104" s="49"/>
      <c r="K104" s="97" t="inlineStr">
        <is>
          <t>X</t>
        </is>
      </c>
      <c r="L104" s="97" t="inlineStr">
        <is>
          <t>X</t>
        </is>
      </c>
      <c r="M104" s="98" t="inlineStr">
        <is>
          <t>X</t>
        </is>
      </c>
    </row>
    <row r="105" spans="1:18" ht="30" x14ac:dyDescent="0.2">
      <c r="A105" s="4">
        <v>4</v>
      </c>
      <c r="B105" s="4">
        <v>4.0999999999999996</v>
      </c>
      <c r="C105" s="49" t="inlineStr">
        <is>
          <t>Hazardous Chemicals and Materials</t>
        </is>
      </c>
      <c r="D105" s="48" t="inlineStr">
        <is>
          <r>
            <t>84)</t>
          </r>
          <r>
            <rPr>
              <sz val="7"/>
              <color theme="1"/>
              <rFont val="Times New Roman"/>
            </rPr>
            <t xml:space="preserve">           </t>
          </r>
          <r>
            <rPr>
              <sz val="11"/>
              <color theme="1"/>
              <rFont val="Calibri"/>
              <scheme val="minor"/>
            </rPr>
            <t>Are instruments/devices/equipment containing mercury properly labelled?</t>
          </r>
        </is>
      </c>
      <c r="E105" s="49"/>
      <c r="F105" s="49"/>
      <c r="G105" s="49">
        <v>5</v>
      </c>
      <c r="H105" s="49">
        <f t="shared" si="4"/>
        <v>0</v>
      </c>
      <c r="I105" s="49"/>
      <c r="J105" s="49"/>
      <c r="K105" s="97" t="inlineStr">
        <is>
          <t>X</t>
        </is>
      </c>
      <c r="L105" s="97" t="inlineStr">
        <is>
          <t>X</t>
        </is>
      </c>
      <c r="M105" s="49"/>
    </row>
    <row r="106" spans="1:18" ht="30" x14ac:dyDescent="0.2">
      <c r="A106" s="4">
        <v>4</v>
      </c>
      <c r="B106" s="4">
        <v>4.0999999999999996</v>
      </c>
      <c r="C106" s="49" t="inlineStr">
        <is>
          <t>Hazardous Chemicals and Materials</t>
        </is>
      </c>
      <c r="D106" s="48" t="inlineStr">
        <is>
          <r>
            <t>85)</t>
          </r>
          <r>
            <rPr>
              <sz val="7"/>
              <color theme="1"/>
              <rFont val="Times New Roman"/>
            </rPr>
            <t xml:space="preserve">           </t>
          </r>
          <r>
            <rPr>
              <sz val="11"/>
              <color theme="1"/>
              <rFont val="Calibri"/>
              <scheme val="minor"/>
            </rPr>
            <t>Are staffs trained in how to properly clean up mercury spills?</t>
          </r>
        </is>
      </c>
      <c r="E106" s="49"/>
      <c r="F106" s="49"/>
      <c r="G106" s="49">
        <v>5</v>
      </c>
      <c r="H106" s="49">
        <f t="shared" si="4"/>
        <v>0</v>
      </c>
      <c r="I106" s="49"/>
      <c r="J106" s="49"/>
      <c r="K106" s="97" t="inlineStr">
        <is>
          <t>X</t>
        </is>
      </c>
      <c r="L106" s="97" t="inlineStr">
        <is>
          <t>X</t>
        </is>
      </c>
      <c r="M106" s="49"/>
    </row>
    <row r="107" spans="1:18" ht="30" x14ac:dyDescent="0.2">
      <c r="A107" s="4">
        <v>4</v>
      </c>
      <c r="B107" s="4">
        <v>4.0999999999999996</v>
      </c>
      <c r="C107" s="49" t="inlineStr">
        <is>
          <t>Hazardous Chemicals and Materials</t>
        </is>
      </c>
      <c r="D107" s="48" t="inlineStr">
        <is>
          <r>
            <t>86)</t>
          </r>
          <r>
            <rPr>
              <sz val="7"/>
              <color theme="1"/>
              <rFont val="Times New Roman"/>
            </rPr>
            <t xml:space="preserve">           </t>
          </r>
          <r>
            <rPr>
              <sz val="11"/>
              <color theme="1"/>
              <rFont val="Calibri"/>
              <scheme val="minor"/>
            </rPr>
            <t>Are protocols established to manage, dispose of and recycle mercury?</t>
          </r>
        </is>
      </c>
      <c r="E107" s="49"/>
      <c r="F107" s="49"/>
      <c r="G107" s="49">
        <v>5</v>
      </c>
      <c r="H107" s="49">
        <f t="shared" si="4"/>
        <v>0</v>
      </c>
      <c r="I107" s="49"/>
      <c r="J107" s="49"/>
      <c r="K107" s="97" t="inlineStr">
        <is>
          <t>X</t>
        </is>
      </c>
      <c r="L107" s="97" t="inlineStr">
        <is>
          <t>X</t>
        </is>
      </c>
      <c r="M107" s="49"/>
    </row>
    <row r="108" spans="1:18" ht="30" x14ac:dyDescent="0.2">
      <c r="A108" s="4">
        <v>4</v>
      </c>
      <c r="B108" s="4">
        <v>4.0999999999999996</v>
      </c>
      <c r="C108" s="49" t="inlineStr">
        <is>
          <t>Hazardous Chemicals and Materials</t>
        </is>
      </c>
      <c r="D108" s="48" t="inlineStr">
        <is>
          <r>
            <t>87)</t>
          </r>
          <r>
            <rPr>
              <sz val="7"/>
              <color theme="1"/>
              <rFont val="Times New Roman"/>
            </rPr>
            <t xml:space="preserve">           </t>
          </r>
          <r>
            <rPr>
              <sz val="11"/>
              <color theme="1"/>
              <rFont val="Calibri"/>
              <scheme val="minor"/>
            </rPr>
            <t>Are raw materials inspected upon receipt from suppliers?</t>
          </r>
        </is>
      </c>
      <c r="E108" s="49"/>
      <c r="F108" s="49"/>
      <c r="G108" s="49">
        <v>5</v>
      </c>
      <c r="H108" s="49">
        <f t="shared" si="4"/>
        <v>0</v>
      </c>
      <c r="I108" s="49"/>
      <c r="J108" s="49"/>
      <c r="K108" s="97" t="inlineStr">
        <is>
          <t>X</t>
        </is>
      </c>
      <c r="L108" s="97" t="inlineStr">
        <is>
          <t>X</t>
        </is>
      </c>
      <c r="M108" s="49"/>
    </row>
    <row r="109" spans="1:18" ht="45" x14ac:dyDescent="0.2">
      <c r="A109" s="4">
        <v>4</v>
      </c>
      <c r="B109" s="4">
        <v>4.0999999999999996</v>
      </c>
      <c r="C109" s="49" t="inlineStr">
        <is>
          <t>Hazardous Chemicals and Materials</t>
        </is>
      </c>
      <c r="D109" s="48" t="inlineStr">
        <is>
          <r>
            <t>88)</t>
          </r>
          <r>
            <rPr>
              <sz val="7"/>
              <color theme="1"/>
              <rFont val="Times New Roman"/>
            </rPr>
            <t xml:space="preserve">           </t>
          </r>
          <r>
            <rPr>
              <sz val="11"/>
              <color theme="1"/>
              <rFont val="Calibri"/>
              <scheme val="minor"/>
            </rPr>
            <t>Has the quantity of hazardous chemicals stored in the facility been reduced to a minimum and is there one central storage area designated?</t>
          </r>
        </is>
      </c>
      <c r="E109" s="49"/>
      <c r="F109" s="49"/>
      <c r="G109" s="49">
        <v>4</v>
      </c>
      <c r="H109" s="49">
        <f t="shared" si="4"/>
        <v>0</v>
      </c>
      <c r="I109" s="97" t="inlineStr">
        <is>
          <t>X</t>
        </is>
      </c>
      <c r="J109" s="97" t="inlineStr">
        <is>
          <t>X</t>
        </is>
      </c>
      <c r="K109" s="97" t="inlineStr">
        <is>
          <t>X</t>
        </is>
      </c>
      <c r="L109" s="97" t="inlineStr">
        <is>
          <t>X</t>
        </is>
      </c>
      <c r="M109" s="49"/>
    </row>
    <row r="110" spans="1:18" ht="30" x14ac:dyDescent="0.2">
      <c r="A110" s="4">
        <v>4</v>
      </c>
      <c r="B110" s="4">
        <v>4.0999999999999996</v>
      </c>
      <c r="C110" s="49" t="inlineStr">
        <is>
          <t>Hazardous Chemicals and Materials</t>
        </is>
      </c>
      <c r="D110" s="48" t="inlineStr">
        <is>
          <r>
            <t>89)</t>
          </r>
          <r>
            <rPr>
              <sz val="7"/>
              <color theme="1"/>
              <rFont val="Times New Roman"/>
            </rPr>
            <t xml:space="preserve">           </t>
          </r>
          <r>
            <rPr>
              <sz val="11"/>
              <color theme="1"/>
              <rFont val="Calibri"/>
              <scheme val="minor"/>
            </rPr>
            <t>Is chemical purchasing delegated to a single point of contact?</t>
          </r>
        </is>
      </c>
      <c r="E110" s="49"/>
      <c r="F110" s="49"/>
      <c r="G110" s="49">
        <v>4</v>
      </c>
      <c r="H110" s="49">
        <f t="shared" si="4"/>
        <v>0</v>
      </c>
      <c r="I110" s="97" t="inlineStr">
        <is>
          <t>X</t>
        </is>
      </c>
      <c r="J110" s="97" t="inlineStr">
        <is>
          <t>X</t>
        </is>
      </c>
      <c r="K110" s="97" t="inlineStr">
        <is>
          <t>X</t>
        </is>
      </c>
      <c r="L110" s="97" t="inlineStr">
        <is>
          <t>X</t>
        </is>
      </c>
      <c r="M110" s="49"/>
    </row>
    <row r="111" spans="1:18" ht="45" x14ac:dyDescent="0.2">
      <c r="A111" s="4">
        <v>4</v>
      </c>
      <c r="B111" s="4">
        <v>4.2</v>
      </c>
      <c r="C111" s="49" t="inlineStr">
        <is>
          <t>Hazardous Chemicals and Materials</t>
        </is>
      </c>
      <c r="D111" s="48" t="inlineStr">
        <is>
          <r>
            <t>90)</t>
          </r>
          <r>
            <rPr>
              <sz val="7"/>
              <color theme="1"/>
              <rFont val="Times New Roman"/>
            </rPr>
            <t xml:space="preserve">           </t>
          </r>
          <r>
            <rPr>
              <sz val="11"/>
              <color theme="1"/>
              <rFont val="Calibri"/>
              <scheme val="minor"/>
            </rPr>
            <t>Has a safe management system for handling laboratory waste been established and implemented including appropriate labelling procedures?</t>
          </r>
        </is>
      </c>
      <c r="E111" s="49"/>
      <c r="F111" s="49"/>
      <c r="G111" s="49">
        <v>5</v>
      </c>
      <c r="H111" s="49">
        <f t="shared" si="4"/>
        <v>0</v>
      </c>
      <c r="I111" s="49"/>
      <c r="J111" s="49"/>
      <c r="K111" s="97" t="inlineStr">
        <is>
          <t>X</t>
        </is>
      </c>
      <c r="L111" s="97" t="inlineStr">
        <is>
          <t>X</t>
        </is>
      </c>
      <c r="M111" s="49"/>
    </row>
    <row r="112" spans="1:18" ht="45" x14ac:dyDescent="0.2">
      <c r="A112" s="4">
        <v>4</v>
      </c>
      <c r="B112" s="4">
        <v>4.0999999999999996</v>
      </c>
      <c r="C112" s="49" t="inlineStr">
        <is>
          <t>Hazardous Chemicals and Materials</t>
        </is>
      </c>
      <c r="D112" s="48" t="inlineStr">
        <is>
          <r>
            <t>91)</t>
          </r>
          <r>
            <rPr>
              <sz val="7"/>
              <color theme="1"/>
              <rFont val="Times New Roman"/>
            </rPr>
            <t xml:space="preserve">           </t>
          </r>
          <r>
            <rPr>
              <sz val="11"/>
              <color theme="1"/>
              <rFont val="Calibri"/>
              <scheme val="minor"/>
            </rPr>
            <t>Is a “first in, first out” policy in place for expendable material to keep them from becoming outdated/expiration?</t>
          </r>
        </is>
      </c>
      <c r="E112" s="49"/>
      <c r="F112" s="49"/>
      <c r="G112" s="49">
        <v>5</v>
      </c>
      <c r="H112" s="49">
        <f t="shared" si="4"/>
        <v>0</v>
      </c>
      <c r="I112" s="97" t="inlineStr">
        <is>
          <t>X</t>
        </is>
      </c>
      <c r="J112" s="97" t="inlineStr">
        <is>
          <t>X</t>
        </is>
      </c>
      <c r="K112" s="97" t="inlineStr">
        <is>
          <t>X</t>
        </is>
      </c>
      <c r="L112" s="97" t="inlineStr">
        <is>
          <t>X</t>
        </is>
      </c>
      <c r="M112" s="49"/>
    </row>
    <row r="113" spans="1:18" ht="30" x14ac:dyDescent="0.2">
      <c r="A113" s="4">
        <v>4</v>
      </c>
      <c r="B113" s="4">
        <v>4.0999999999999996</v>
      </c>
      <c r="C113" s="49" t="inlineStr">
        <is>
          <t>Hazardous Chemicals and Materials</t>
        </is>
      </c>
      <c r="D113" s="48" t="inlineStr">
        <is>
          <r>
            <t>92)</t>
          </r>
          <r>
            <rPr>
              <sz val="7"/>
              <color theme="1"/>
              <rFont val="Times New Roman"/>
            </rPr>
            <t xml:space="preserve">           </t>
          </r>
          <r>
            <rPr>
              <sz val="11"/>
              <color theme="1"/>
              <rFont val="Calibri"/>
              <scheme val="minor"/>
            </rPr>
            <t>Are purchases checked to ensure that they have dates and legible labels?</t>
          </r>
        </is>
      </c>
      <c r="E113" s="49"/>
      <c r="F113" s="49"/>
      <c r="G113" s="49">
        <v>4</v>
      </c>
      <c r="H113" s="49">
        <f t="shared" si="4"/>
        <v>0</v>
      </c>
      <c r="I113" s="97" t="inlineStr">
        <is>
          <t>X</t>
        </is>
      </c>
      <c r="J113" s="97" t="inlineStr">
        <is>
          <t>X</t>
        </is>
      </c>
      <c r="K113" s="97" t="inlineStr">
        <is>
          <t>X</t>
        </is>
      </c>
      <c r="L113" s="97" t="inlineStr">
        <is>
          <t>X</t>
        </is>
      </c>
      <c r="M113" s="49"/>
    </row>
    <row r="114" spans="1:18" ht="30" x14ac:dyDescent="0.2">
      <c r="A114" s="4">
        <v>4</v>
      </c>
      <c r="B114" s="4">
        <v>4.0999999999999996</v>
      </c>
      <c r="C114" s="49" t="inlineStr">
        <is>
          <t>Hazardous Chemicals and Materials</t>
        </is>
      </c>
      <c r="D114" s="48" t="inlineStr">
        <is>
          <r>
            <t>93)</t>
          </r>
          <r>
            <rPr>
              <sz val="7"/>
              <color theme="1"/>
              <rFont val="Times New Roman"/>
            </rPr>
            <t xml:space="preserve">           </t>
          </r>
          <r>
            <rPr>
              <sz val="11"/>
              <color theme="1"/>
              <rFont val="Calibri"/>
              <scheme val="minor"/>
            </rPr>
            <t>Are materials dispensed using spigots, pumps and funnels?</t>
          </r>
        </is>
      </c>
      <c r="E114" s="49"/>
      <c r="F114" s="49"/>
      <c r="G114" s="49">
        <v>3</v>
      </c>
      <c r="H114" s="49">
        <f t="shared" si="4"/>
        <v>0</v>
      </c>
      <c r="I114" s="97" t="inlineStr">
        <is>
          <t>X</t>
        </is>
      </c>
      <c r="J114" s="97" t="inlineStr">
        <is>
          <t>X</t>
        </is>
      </c>
      <c r="K114" s="97" t="inlineStr">
        <is>
          <t>X</t>
        </is>
      </c>
      <c r="L114" s="97" t="inlineStr">
        <is>
          <t>X</t>
        </is>
      </c>
      <c r="M114" s="49"/>
    </row>
    <row r="115" spans="1:18" ht="30" x14ac:dyDescent="0.2">
      <c r="A115" s="4">
        <v>4</v>
      </c>
      <c r="B115" s="4">
        <v>4.0999999999999996</v>
      </c>
      <c r="C115" s="49" t="inlineStr">
        <is>
          <t>Hazardous Chemicals and Materials</t>
        </is>
      </c>
      <c r="D115" s="48" t="inlineStr">
        <is>
          <r>
            <t>94)</t>
          </r>
          <r>
            <rPr>
              <sz val="7"/>
              <color theme="1"/>
              <rFont val="Times New Roman"/>
            </rPr>
            <t xml:space="preserve">           </t>
          </r>
          <r>
            <rPr>
              <sz val="11"/>
              <color theme="1"/>
              <rFont val="Calibri"/>
              <scheme val="minor"/>
            </rPr>
            <t>Are containers checked regularly for corrosion and leaks?</t>
          </r>
        </is>
      </c>
      <c r="E115" s="49"/>
      <c r="F115" s="49"/>
      <c r="G115" s="49">
        <v>4</v>
      </c>
      <c r="H115" s="49">
        <f t="shared" si="4"/>
        <v>0</v>
      </c>
      <c r="I115" s="97" t="inlineStr">
        <is>
          <t>X</t>
        </is>
      </c>
      <c r="J115" s="97" t="inlineStr">
        <is>
          <t>X</t>
        </is>
      </c>
      <c r="K115" s="97" t="inlineStr">
        <is>
          <t>X</t>
        </is>
      </c>
      <c r="L115" s="97" t="inlineStr">
        <is>
          <t>X</t>
        </is>
      </c>
      <c r="M115" s="49"/>
    </row>
    <row r="116" spans="1:18" x14ac:dyDescent="0.2">
      <c r="A116" s="145" t="inlineStr">
        <is>
          <t>MAXIMUM POINTS ACHIEVABLE</t>
        </is>
      </c>
      <c r="B116" s="145"/>
      <c r="C116" s="145"/>
      <c r="D116" s="145"/>
      <c r="E116" s="145"/>
      <c r="F116" s="145"/>
      <c r="G116" s="17">
        <v>75</v>
      </c>
      <c r="H116" s="52"/>
      <c r="I116" s="53">
        <v>33</v>
      </c>
      <c r="J116" s="53">
        <v>33</v>
      </c>
      <c r="K116" s="53">
        <v>75</v>
      </c>
      <c r="L116" s="53">
        <v>75</v>
      </c>
      <c r="M116" s="54"/>
    </row>
    <row r="117" spans="1:18" x14ac:dyDescent="0.2">
      <c r="A117" s="145" t="inlineStr">
        <is>
          <t>POINTS ACHEIVED</t>
        </is>
      </c>
      <c r="B117" s="145"/>
      <c r="C117" s="145"/>
      <c r="D117" s="145"/>
      <c r="E117" s="145"/>
      <c r="F117" s="145"/>
      <c r="G117" s="17"/>
      <c r="H117" s="52"/>
      <c r="I117" s="53">
        <f>SUM(H99+H103+SUM(H109:H110)+SUM(H112:H115))</f>
        <v>0</v>
      </c>
      <c r="J117" s="53">
        <f>SUM(H99+H103+SUM(H109:H110)+SUM(H112:H115))</f>
        <v>0</v>
      </c>
      <c r="K117" s="53">
        <f>SUM(H99:H115)</f>
        <v>0</v>
      </c>
      <c r="L117" s="53">
        <f>SUM(H99:H115)</f>
        <v>0</v>
      </c>
      <c r="M117" s="54"/>
    </row>
    <row r="118" spans="1:18" x14ac:dyDescent="0.2">
      <c r="A118" s="56"/>
      <c r="B118" s="56"/>
      <c r="C118" s="56"/>
      <c r="D118" s="56"/>
      <c r="E118" s="56"/>
      <c r="F118" s="56" t="inlineStr">
        <is>
          <t>CRITICAL STANDARDS MET</t>
        </is>
      </c>
      <c r="G118" s="17"/>
      <c r="H118" s="52"/>
      <c r="I118" s="99" t="inlineStr">
        <is>
          <t>N/A</t>
        </is>
      </c>
      <c r="J118" s="99" t="inlineStr">
        <is>
          <t>N/A</t>
        </is>
      </c>
      <c r="K118" s="54" t="str">
        <f>IF($E$104=1,"Yes","No")</f>
        <v>No</v>
      </c>
      <c r="L118" s="54" t="str">
        <f>IF($E$104=1,"Yes","No")</f>
        <v>No</v>
      </c>
      <c r="M118" s="54"/>
    </row>
    <row r="119" spans="1:18" x14ac:dyDescent="0.2">
      <c r="A119" s="144" t="inlineStr">
        <is>
          <t>Green Theme</t>
        </is>
      </c>
      <c r="B119" s="144" t="inlineStr">
        <is>
          <t>Green Area</t>
        </is>
      </c>
      <c r="C119" s="144" t="inlineStr">
        <is>
          <t>Green Section</t>
        </is>
      </c>
      <c r="D119" s="144" t="inlineStr">
        <is>
          <t>Question</t>
        </is>
      </c>
      <c r="E119" s="12" t="inlineStr">
        <is>
          <t>Answer</t>
        </is>
      </c>
      <c r="F119" s="144" t="inlineStr">
        <is>
          <t>Comments</t>
        </is>
      </c>
      <c r="G119" s="144" t="inlineStr">
        <is>
          <t xml:space="preserve">Weight </t>
        </is>
      </c>
      <c r="H119" s="144" t="inlineStr">
        <is>
          <t>Score</t>
        </is>
      </c>
      <c r="I119" s="144" t="inlineStr">
        <is>
          <r>
            <t xml:space="preserve">Educational Institutional Type </t>
          </r>
          <r>
            <rPr>
              <i/>
              <sz val="10"/>
              <color rgb="FFFFFFFF"/>
              <rFont val="Calibri"/>
              <scheme val="minor"/>
            </rPr>
            <t>(Early Childhood, Primary, Secondary, Tertiary)</t>
          </r>
        </is>
      </c>
      <c r="J119" s="144"/>
      <c r="K119" s="144"/>
      <c r="L119" s="144"/>
      <c r="M119" s="144" t="inlineStr">
        <is>
          <t>Critical Standard</t>
        </is>
      </c>
    </row>
    <row r="120" spans="1:18" x14ac:dyDescent="0.2">
      <c r="A120" s="144"/>
      <c r="B120" s="144"/>
      <c r="C120" s="144"/>
      <c r="D120" s="144"/>
      <c r="E120" s="12" t="inlineStr">
        <is>
          <t>(Yes/No)</t>
        </is>
      </c>
      <c r="F120" s="144"/>
      <c r="G120" s="144"/>
      <c r="H120" s="144"/>
      <c r="I120" s="144"/>
      <c r="J120" s="144"/>
      <c r="K120" s="144"/>
      <c r="L120" s="144"/>
      <c r="M120" s="144"/>
    </row>
    <row r="121" spans="1:18" ht="30" x14ac:dyDescent="0.2">
      <c r="A121" s="4">
        <v>5</v>
      </c>
      <c r="B121" s="4">
        <v>5.0999999999999996</v>
      </c>
      <c r="C121" s="49" t="inlineStr">
        <is>
          <t>Facility and Grounds Management</t>
        </is>
      </c>
      <c r="D121" s="48" t="inlineStr">
        <is>
          <r>
            <t>95)</t>
          </r>
          <r>
            <rPr>
              <sz val="7"/>
              <color theme="1"/>
              <rFont val="Times New Roman"/>
            </rPr>
            <t xml:space="preserve">           </t>
          </r>
          <r>
            <rPr>
              <sz val="11"/>
              <color theme="1"/>
              <rFont val="Calibri"/>
              <scheme val="minor"/>
            </rPr>
            <t xml:space="preserve">Are ventilation systems maintained and cleaned regularly? </t>
          </r>
        </is>
      </c>
      <c r="E121" s="49"/>
      <c r="F121" s="49"/>
      <c r="G121" s="49">
        <v>5</v>
      </c>
      <c r="H121" s="49">
        <f>SUM(E121*G121)</f>
        <v>0</v>
      </c>
      <c r="I121" s="97" t="inlineStr">
        <is>
          <t>X</t>
        </is>
      </c>
      <c r="J121" s="97" t="inlineStr">
        <is>
          <t>X</t>
        </is>
      </c>
      <c r="K121" s="97" t="inlineStr">
        <is>
          <t>X</t>
        </is>
      </c>
      <c r="L121" s="97" t="inlineStr">
        <is>
          <t>X</t>
        </is>
      </c>
      <c r="M121" s="98" t="inlineStr">
        <is>
          <t>X</t>
        </is>
      </c>
    </row>
    <row r="122" spans="1:18" ht="30" x14ac:dyDescent="0.2">
      <c r="A122" s="4">
        <v>5</v>
      </c>
      <c r="B122" s="4">
        <v>5.0999999999999996</v>
      </c>
      <c r="C122" s="49" t="inlineStr">
        <is>
          <t>Facility and Grounds Management</t>
        </is>
      </c>
      <c r="D122" s="48" t="inlineStr">
        <is>
          <r>
            <t>96)</t>
          </r>
          <r>
            <rPr>
              <sz val="7"/>
              <color theme="1"/>
              <rFont val="Times New Roman"/>
            </rPr>
            <t xml:space="preserve">           </t>
          </r>
          <r>
            <rPr>
              <sz val="11"/>
              <color theme="1"/>
              <rFont val="Calibri"/>
              <scheme val="minor"/>
            </rPr>
            <t>Are rooms free of trash?</t>
          </r>
        </is>
      </c>
      <c r="E122" s="49"/>
      <c r="F122" s="49"/>
      <c r="G122" s="49">
        <v>4</v>
      </c>
      <c r="H122" s="49">
        <f t="shared" ref="H122:H146" si="5">SUM(E122*G122)</f>
        <v>0</v>
      </c>
      <c r="I122" s="97" t="inlineStr">
        <is>
          <t>X</t>
        </is>
      </c>
      <c r="J122" s="97" t="inlineStr">
        <is>
          <t>X</t>
        </is>
      </c>
      <c r="K122" s="97" t="inlineStr">
        <is>
          <t>X</t>
        </is>
      </c>
      <c r="L122" s="97" t="inlineStr">
        <is>
          <t>X</t>
        </is>
      </c>
      <c r="M122" s="49"/>
    </row>
    <row r="123" spans="1:18" ht="30" x14ac:dyDescent="0.2">
      <c r="A123" s="4">
        <v>5</v>
      </c>
      <c r="B123" s="4">
        <v>5.0999999999999996</v>
      </c>
      <c r="C123" s="49" t="inlineStr">
        <is>
          <t>Facility and Grounds Management</t>
        </is>
      </c>
      <c r="D123" s="48" t="inlineStr">
        <is>
          <r>
            <t>97)</t>
          </r>
          <r>
            <rPr>
              <sz val="7"/>
              <color theme="1"/>
              <rFont val="Times New Roman"/>
            </rPr>
            <t xml:space="preserve">           </t>
          </r>
          <r>
            <rPr>
              <sz val="11"/>
              <color theme="1"/>
              <rFont val="Calibri"/>
              <scheme val="minor"/>
            </rPr>
            <t>Are intakes and ventilating systems located away from areas where cars or buses idle?</t>
          </r>
        </is>
      </c>
      <c r="E123" s="49"/>
      <c r="F123" s="49"/>
      <c r="G123" s="49">
        <v>4</v>
      </c>
      <c r="H123" s="49">
        <f t="shared" si="5"/>
        <v>0</v>
      </c>
      <c r="I123" s="97" t="inlineStr">
        <is>
          <t>X</t>
        </is>
      </c>
      <c r="J123" s="97" t="inlineStr">
        <is>
          <t>X</t>
        </is>
      </c>
      <c r="K123" s="97" t="inlineStr">
        <is>
          <t>X</t>
        </is>
      </c>
      <c r="L123" s="97" t="inlineStr">
        <is>
          <t>X</t>
        </is>
      </c>
      <c r="M123" s="49"/>
    </row>
    <row r="124" spans="1:18" ht="30" x14ac:dyDescent="0.2">
      <c r="A124" s="4">
        <v>5</v>
      </c>
      <c r="B124" s="4">
        <v>5.0999999999999996</v>
      </c>
      <c r="C124" s="49" t="inlineStr">
        <is>
          <t>Facility and Grounds Management</t>
        </is>
      </c>
      <c r="D124" s="48" t="inlineStr">
        <is>
          <r>
            <t>98)</t>
          </r>
          <r>
            <rPr>
              <sz val="7"/>
              <color theme="1"/>
              <rFont val="Times New Roman"/>
            </rPr>
            <t xml:space="preserve">           </t>
          </r>
          <r>
            <rPr>
              <sz val="11"/>
              <color theme="1"/>
              <rFont val="Calibri"/>
              <scheme val="minor"/>
            </rPr>
            <t>Are bird or animal droppings eliminated from outdoor air intakes?</t>
          </r>
        </is>
      </c>
      <c r="E124" s="49"/>
      <c r="F124" s="49"/>
      <c r="G124" s="49">
        <v>3</v>
      </c>
      <c r="H124" s="49">
        <f t="shared" si="5"/>
        <v>0</v>
      </c>
      <c r="I124" s="97" t="inlineStr">
        <is>
          <t>X</t>
        </is>
      </c>
      <c r="J124" s="97" t="inlineStr">
        <is>
          <t>X</t>
        </is>
      </c>
      <c r="K124" s="97" t="inlineStr">
        <is>
          <t>X</t>
        </is>
      </c>
      <c r="L124" s="97" t="inlineStr">
        <is>
          <t>X</t>
        </is>
      </c>
      <c r="M124" s="49"/>
    </row>
    <row r="125" spans="1:18" ht="30" x14ac:dyDescent="0.2">
      <c r="A125" s="4">
        <v>5</v>
      </c>
      <c r="B125" s="4">
        <v>5.0999999999999996</v>
      </c>
      <c r="C125" s="49" t="inlineStr">
        <is>
          <t>Facility and Grounds Management</t>
        </is>
      </c>
      <c r="D125" s="48" t="inlineStr">
        <is>
          <r>
            <t>99)</t>
          </r>
          <r>
            <rPr>
              <sz val="7"/>
              <color theme="1"/>
              <rFont val="Times New Roman"/>
            </rPr>
            <t xml:space="preserve">           </t>
          </r>
          <r>
            <rPr>
              <sz val="11"/>
              <color theme="1"/>
              <rFont val="Calibri"/>
              <scheme val="minor"/>
            </rPr>
            <t xml:space="preserve">Are mats available to prevent pollutants and dirt from being tracked into the building? </t>
          </r>
        </is>
      </c>
      <c r="E125" s="49"/>
      <c r="F125" s="49"/>
      <c r="G125" s="49">
        <v>4</v>
      </c>
      <c r="H125" s="49">
        <f t="shared" si="5"/>
        <v>0</v>
      </c>
      <c r="I125" s="97" t="inlineStr">
        <is>
          <t>X</t>
        </is>
      </c>
      <c r="J125" s="97" t="inlineStr">
        <is>
          <t>X</t>
        </is>
      </c>
      <c r="K125" s="97" t="inlineStr">
        <is>
          <t>X</t>
        </is>
      </c>
      <c r="L125" s="97" t="inlineStr">
        <is>
          <t>X</t>
        </is>
      </c>
      <c r="M125" s="49"/>
    </row>
    <row r="126" spans="1:18" ht="30" x14ac:dyDescent="0.2">
      <c r="A126" s="4">
        <v>5</v>
      </c>
      <c r="B126" s="4">
        <v>5.0999999999999996</v>
      </c>
      <c r="C126" s="49" t="inlineStr">
        <is>
          <t>Facility and Grounds Management</t>
        </is>
      </c>
      <c r="D126" s="48" t="inlineStr">
        <is>
          <r>
            <t>100)</t>
          </r>
          <r>
            <rPr>
              <sz val="7"/>
              <color theme="1"/>
              <rFont val="Times New Roman"/>
            </rPr>
            <t xml:space="preserve">        </t>
          </r>
          <r>
            <rPr>
              <sz val="11"/>
              <color theme="1"/>
              <rFont val="Calibri"/>
              <scheme val="minor"/>
            </rPr>
            <t>Are construction work areas sealed off from occupied/used portions of the building/compound?</t>
          </r>
        </is>
      </c>
      <c r="E126" s="49"/>
      <c r="F126" s="49"/>
      <c r="G126" s="49">
        <v>4</v>
      </c>
      <c r="H126" s="49">
        <f t="shared" si="5"/>
        <v>0</v>
      </c>
      <c r="I126" s="97" t="inlineStr">
        <is>
          <t>X</t>
        </is>
      </c>
      <c r="J126" s="97" t="inlineStr">
        <is>
          <t>X</t>
        </is>
      </c>
      <c r="K126" s="97" t="inlineStr">
        <is>
          <t>X</t>
        </is>
      </c>
      <c r="L126" s="97" t="inlineStr">
        <is>
          <t>X</t>
        </is>
      </c>
      <c r="M126" s="49"/>
    </row>
    <row r="127" spans="1:18" ht="30" x14ac:dyDescent="0.2">
      <c r="A127" s="4">
        <v>5</v>
      </c>
      <c r="B127" s="4">
        <v>5.0999999999999996</v>
      </c>
      <c r="C127" s="49" t="inlineStr">
        <is>
          <t>Facility and Grounds Management</t>
        </is>
      </c>
      <c r="D127" s="48" t="inlineStr">
        <is>
          <r>
            <t>101)</t>
          </r>
          <r>
            <rPr>
              <sz val="7"/>
              <color theme="1"/>
              <rFont val="Times New Roman"/>
            </rPr>
            <t xml:space="preserve">        </t>
          </r>
          <r>
            <rPr>
              <sz val="11"/>
              <color theme="1"/>
              <rFont val="Calibri"/>
              <scheme val="minor"/>
            </rPr>
            <t>Is dust/debris generated from construction activities cleaned up promptly?</t>
          </r>
        </is>
      </c>
      <c r="E127" s="49"/>
      <c r="F127" s="49"/>
      <c r="G127" s="49">
        <v>4</v>
      </c>
      <c r="H127" s="49">
        <f t="shared" si="5"/>
        <v>0</v>
      </c>
      <c r="I127" s="97" t="inlineStr">
        <is>
          <t>X</t>
        </is>
      </c>
      <c r="J127" s="97" t="inlineStr">
        <is>
          <t>X</t>
        </is>
      </c>
      <c r="K127" s="97" t="inlineStr">
        <is>
          <t>X</t>
        </is>
      </c>
      <c r="L127" s="97" t="inlineStr">
        <is>
          <t>X</t>
        </is>
      </c>
      <c r="M127" s="49"/>
    </row>
    <row r="128" spans="1:18" ht="30" x14ac:dyDescent="0.2">
      <c r="A128" s="4">
        <v>5</v>
      </c>
      <c r="B128" s="4">
        <v>5.0999999999999996</v>
      </c>
      <c r="C128" s="49" t="inlineStr">
        <is>
          <t>Facility and Grounds Management</t>
        </is>
      </c>
      <c r="D128" s="48" t="inlineStr">
        <is>
          <r>
            <t>102)</t>
          </r>
          <r>
            <rPr>
              <sz val="7"/>
              <color theme="1"/>
              <rFont val="Times New Roman"/>
            </rPr>
            <t xml:space="preserve">        </t>
          </r>
          <r>
            <rPr>
              <sz val="11"/>
              <color theme="1"/>
              <rFont val="Calibri"/>
              <scheme val="minor"/>
            </rPr>
            <t>Are areas cleaned using dry methods whenever possible? e.g. sweeping/dusting/vacuuming</t>
          </r>
        </is>
      </c>
      <c r="E128" s="49"/>
      <c r="F128" s="49"/>
      <c r="G128" s="49">
        <v>4</v>
      </c>
      <c r="H128" s="49">
        <f t="shared" si="5"/>
        <v>0</v>
      </c>
      <c r="I128" s="97" t="inlineStr">
        <is>
          <t>X</t>
        </is>
      </c>
      <c r="J128" s="97" t="inlineStr">
        <is>
          <t>X</t>
        </is>
      </c>
      <c r="K128" s="97" t="inlineStr">
        <is>
          <t>X</t>
        </is>
      </c>
      <c r="L128" s="97" t="inlineStr">
        <is>
          <t>X</t>
        </is>
      </c>
      <c r="M128" s="49"/>
    </row>
    <row r="129" spans="1:13" ht="30" x14ac:dyDescent="0.2">
      <c r="A129" s="4">
        <v>5</v>
      </c>
      <c r="B129" s="4">
        <v>5.0999999999999996</v>
      </c>
      <c r="C129" s="49" t="inlineStr">
        <is>
          <t>Facility and Grounds Maintenance</t>
        </is>
      </c>
      <c r="D129" s="48" t="inlineStr">
        <is>
          <r>
            <t>103)</t>
          </r>
          <r>
            <rPr>
              <sz val="7"/>
              <color theme="1"/>
              <rFont val="Times New Roman"/>
            </rPr>
            <t xml:space="preserve">        </t>
          </r>
          <r>
            <rPr>
              <sz val="11"/>
              <color theme="1"/>
              <rFont val="Calibri"/>
              <scheme val="minor"/>
            </rPr>
            <t>Are chemicals and hazardous waste disposed of separately?</t>
          </r>
        </is>
      </c>
      <c r="E129" s="49"/>
      <c r="F129" s="49"/>
      <c r="G129" s="49">
        <v>4</v>
      </c>
      <c r="H129" s="49">
        <f t="shared" si="5"/>
        <v>0</v>
      </c>
      <c r="I129" s="97" t="inlineStr">
        <is>
          <t>X</t>
        </is>
      </c>
      <c r="J129" s="97" t="inlineStr">
        <is>
          <t>X</t>
        </is>
      </c>
      <c r="K129" s="97" t="inlineStr">
        <is>
          <t>X</t>
        </is>
      </c>
      <c r="L129" s="97" t="inlineStr">
        <is>
          <t>X</t>
        </is>
      </c>
      <c r="M129" s="49"/>
    </row>
    <row r="130" spans="1:13" ht="30" x14ac:dyDescent="0.2">
      <c r="A130" s="4">
        <v>5</v>
      </c>
      <c r="B130" s="4">
        <v>5.0999999999999996</v>
      </c>
      <c r="C130" s="49" t="inlineStr">
        <is>
          <t>Facility and Grounds Maintenance</t>
        </is>
      </c>
      <c r="D130" s="48" t="inlineStr">
        <is>
          <r>
            <t>104)</t>
          </r>
          <r>
            <rPr>
              <sz val="7"/>
              <color theme="1"/>
              <rFont val="Times New Roman"/>
            </rPr>
            <t xml:space="preserve">        </t>
          </r>
          <r>
            <rPr>
              <sz val="11"/>
              <color theme="1"/>
              <rFont val="Calibri"/>
              <scheme val="minor"/>
            </rPr>
            <t>Are work areas kept clean and well organized?</t>
          </r>
        </is>
      </c>
      <c r="E130" s="49"/>
      <c r="F130" s="49"/>
      <c r="G130" s="49">
        <v>4</v>
      </c>
      <c r="H130" s="49">
        <f t="shared" si="5"/>
        <v>0</v>
      </c>
      <c r="I130" s="97" t="inlineStr">
        <is>
          <t>X</t>
        </is>
      </c>
      <c r="J130" s="97" t="inlineStr">
        <is>
          <t>X</t>
        </is>
      </c>
      <c r="K130" s="97" t="inlineStr">
        <is>
          <t>X</t>
        </is>
      </c>
      <c r="L130" s="97" t="inlineStr">
        <is>
          <t>X</t>
        </is>
      </c>
      <c r="M130" s="49"/>
    </row>
    <row r="131" spans="1:13" ht="30" x14ac:dyDescent="0.2">
      <c r="A131" s="4">
        <v>5</v>
      </c>
      <c r="B131" s="4">
        <v>5.0999999999999996</v>
      </c>
      <c r="C131" s="49" t="inlineStr">
        <is>
          <t>Facility and Grounds Maintenance</t>
        </is>
      </c>
      <c r="D131" s="48" t="inlineStr">
        <is>
          <r>
            <t>105)</t>
          </r>
          <r>
            <rPr>
              <sz val="7"/>
              <color theme="1"/>
              <rFont val="Times New Roman"/>
            </rPr>
            <t xml:space="preserve">        </t>
          </r>
          <r>
            <rPr>
              <sz val="11"/>
              <color theme="1"/>
              <rFont val="Calibri"/>
              <scheme val="minor"/>
            </rPr>
            <t>If dumpsters and compactors are present, are they regularly inspected for spills?</t>
          </r>
        </is>
      </c>
      <c r="E131" s="49"/>
      <c r="F131" s="49"/>
      <c r="G131" s="49">
        <v>4</v>
      </c>
      <c r="H131" s="49">
        <f t="shared" si="5"/>
        <v>0</v>
      </c>
      <c r="I131" s="97" t="inlineStr">
        <is>
          <t>X</t>
        </is>
      </c>
      <c r="J131" s="97" t="inlineStr">
        <is>
          <t>X</t>
        </is>
      </c>
      <c r="K131" s="97" t="inlineStr">
        <is>
          <t>X</t>
        </is>
      </c>
      <c r="L131" s="97" t="inlineStr">
        <is>
          <t>X</t>
        </is>
      </c>
      <c r="M131" s="49"/>
    </row>
    <row r="132" spans="1:13" ht="30" x14ac:dyDescent="0.2">
      <c r="A132" s="4">
        <v>5</v>
      </c>
      <c r="B132" s="4">
        <v>5.0999999999999996</v>
      </c>
      <c r="C132" s="49" t="inlineStr">
        <is>
          <t>Facility and Grounds Maintenance</t>
        </is>
      </c>
      <c r="D132" s="48" t="inlineStr">
        <is>
          <r>
            <t>106)</t>
          </r>
          <r>
            <rPr>
              <sz val="7"/>
              <color theme="1"/>
              <rFont val="Times New Roman"/>
            </rPr>
            <t xml:space="preserve">        </t>
          </r>
          <r>
            <rPr>
              <sz val="11"/>
              <color theme="1"/>
              <rFont val="Calibri"/>
              <scheme val="minor"/>
            </rPr>
            <t>Are waste disposal areas and recycled bins covered to avoid rainwater infiltration and rodents?</t>
          </r>
        </is>
      </c>
      <c r="E132" s="49"/>
      <c r="F132" s="49"/>
      <c r="G132" s="49">
        <v>4</v>
      </c>
      <c r="H132" s="49">
        <f t="shared" si="5"/>
        <v>0</v>
      </c>
      <c r="I132" s="97" t="inlineStr">
        <is>
          <t>X</t>
        </is>
      </c>
      <c r="J132" s="97" t="inlineStr">
        <is>
          <t>X</t>
        </is>
      </c>
      <c r="K132" s="97" t="inlineStr">
        <is>
          <t>X</t>
        </is>
      </c>
      <c r="L132" s="97" t="inlineStr">
        <is>
          <t>X</t>
        </is>
      </c>
      <c r="M132" s="49"/>
    </row>
    <row r="133" spans="1:13" ht="30" x14ac:dyDescent="0.2">
      <c r="A133" s="4">
        <v>5</v>
      </c>
      <c r="B133" s="4">
        <v>5.0999999999999996</v>
      </c>
      <c r="C133" s="49" t="inlineStr">
        <is>
          <t>Facility and Grounds Maintenance</t>
        </is>
      </c>
      <c r="D133" s="48" t="inlineStr">
        <is>
          <r>
            <t>107)</t>
          </r>
          <r>
            <rPr>
              <sz val="7"/>
              <color theme="1"/>
              <rFont val="Times New Roman"/>
            </rPr>
            <t xml:space="preserve">        </t>
          </r>
          <r>
            <rPr>
              <sz val="11"/>
              <color theme="1"/>
              <rFont val="Calibri"/>
              <scheme val="minor"/>
            </rPr>
            <t>Is good sanitation and proper maintenance practiced on structures and grounds?</t>
          </r>
        </is>
      </c>
      <c r="E133" s="49"/>
      <c r="F133" s="49"/>
      <c r="G133" s="49">
        <v>5</v>
      </c>
      <c r="H133" s="49">
        <f t="shared" si="5"/>
        <v>0</v>
      </c>
      <c r="I133" s="97" t="inlineStr">
        <is>
          <t>X</t>
        </is>
      </c>
      <c r="J133" s="97" t="inlineStr">
        <is>
          <t>X</t>
        </is>
      </c>
      <c r="K133" s="97" t="inlineStr">
        <is>
          <t>X</t>
        </is>
      </c>
      <c r="L133" s="97" t="inlineStr">
        <is>
          <t>X</t>
        </is>
      </c>
      <c r="M133" s="98" t="inlineStr">
        <is>
          <t>X</t>
        </is>
      </c>
    </row>
    <row r="134" spans="1:13" ht="30" x14ac:dyDescent="0.2">
      <c r="A134" s="4">
        <v>5</v>
      </c>
      <c r="B134" s="4">
        <v>5.0999999999999996</v>
      </c>
      <c r="C134" s="49" t="inlineStr">
        <is>
          <t>Facility and Grounds Maintenance</t>
        </is>
      </c>
      <c r="D134" s="48" t="inlineStr">
        <is>
          <r>
            <t>108)</t>
          </r>
          <r>
            <rPr>
              <sz val="7"/>
              <color theme="1"/>
              <rFont val="Times New Roman"/>
            </rPr>
            <t xml:space="preserve">        </t>
          </r>
          <r>
            <rPr>
              <sz val="11"/>
              <color theme="1"/>
              <rFont val="Calibri"/>
              <scheme val="minor"/>
            </rPr>
            <t>Are cracks caulked and sealed to prevent pests from entering?</t>
          </r>
        </is>
      </c>
      <c r="E134" s="49"/>
      <c r="F134" s="49"/>
      <c r="G134" s="49">
        <v>4</v>
      </c>
      <c r="H134" s="49">
        <f t="shared" si="5"/>
        <v>0</v>
      </c>
      <c r="I134" s="97" t="inlineStr">
        <is>
          <t>X</t>
        </is>
      </c>
      <c r="J134" s="97" t="inlineStr">
        <is>
          <t>X</t>
        </is>
      </c>
      <c r="K134" s="97" t="inlineStr">
        <is>
          <t>X</t>
        </is>
      </c>
      <c r="L134" s="97" t="inlineStr">
        <is>
          <t>X</t>
        </is>
      </c>
      <c r="M134" s="49"/>
    </row>
    <row r="135" spans="1:13" ht="30" x14ac:dyDescent="0.2">
      <c r="A135" s="4">
        <v>5</v>
      </c>
      <c r="B135" s="4">
        <v>5.0999999999999996</v>
      </c>
      <c r="C135" s="49" t="inlineStr">
        <is>
          <t>Facility and Grounds Maintenance</t>
        </is>
      </c>
      <c r="D135" s="48" t="inlineStr">
        <is>
          <r>
            <t>109)</t>
          </r>
          <r>
            <rPr>
              <sz val="7"/>
              <color theme="1"/>
              <rFont val="Times New Roman"/>
            </rPr>
            <t xml:space="preserve">        </t>
          </r>
          <r>
            <rPr>
              <sz val="11"/>
              <color theme="1"/>
              <rFont val="Calibri"/>
              <scheme val="minor"/>
            </rPr>
            <t>Are lockers kept clean and dry?</t>
          </r>
        </is>
      </c>
      <c r="E135" s="49"/>
      <c r="F135" s="49"/>
      <c r="G135" s="49">
        <v>3</v>
      </c>
      <c r="H135" s="49">
        <f t="shared" si="5"/>
        <v>0</v>
      </c>
      <c r="I135" s="97" t="inlineStr">
        <is>
          <t>X</t>
        </is>
      </c>
      <c r="J135" s="97" t="inlineStr">
        <is>
          <t>X</t>
        </is>
      </c>
      <c r="K135" s="97" t="inlineStr">
        <is>
          <t>X</t>
        </is>
      </c>
      <c r="L135" s="97" t="inlineStr">
        <is>
          <t>X</t>
        </is>
      </c>
      <c r="M135" s="49"/>
    </row>
    <row r="136" spans="1:13" ht="30" x14ac:dyDescent="0.2">
      <c r="A136" s="4">
        <v>5</v>
      </c>
      <c r="B136" s="4">
        <v>5.0999999999999996</v>
      </c>
      <c r="C136" s="49" t="inlineStr">
        <is>
          <t>Facility and Grounds Maintenance</t>
        </is>
      </c>
      <c r="D136" s="48" t="inlineStr">
        <is>
          <r>
            <t>110)</t>
          </r>
          <r>
            <rPr>
              <sz val="7"/>
              <color theme="1"/>
              <rFont val="Times New Roman"/>
            </rPr>
            <t xml:space="preserve">        </t>
          </r>
          <r>
            <rPr>
              <sz val="11"/>
              <color theme="1"/>
              <rFont val="Calibri"/>
              <scheme val="minor"/>
            </rPr>
            <t xml:space="preserve">Are structures and grounds monitored for signs of pests? </t>
          </r>
        </is>
      </c>
      <c r="E136" s="49"/>
      <c r="F136" s="49"/>
      <c r="G136" s="49">
        <v>4</v>
      </c>
      <c r="H136" s="49">
        <f t="shared" si="5"/>
        <v>0</v>
      </c>
      <c r="I136" s="97" t="inlineStr">
        <is>
          <t>X</t>
        </is>
      </c>
      <c r="J136" s="97" t="inlineStr">
        <is>
          <t>X</t>
        </is>
      </c>
      <c r="K136" s="97" t="inlineStr">
        <is>
          <t>X</t>
        </is>
      </c>
      <c r="L136" s="97" t="inlineStr">
        <is>
          <t>X</t>
        </is>
      </c>
      <c r="M136" s="49"/>
    </row>
    <row r="137" spans="1:13" ht="45" x14ac:dyDescent="0.2">
      <c r="A137" s="4">
        <v>5</v>
      </c>
      <c r="B137" s="4">
        <v>5.0999999999999996</v>
      </c>
      <c r="C137" s="49" t="inlineStr">
        <is>
          <t>Facility and Grounds Maintenance</t>
        </is>
      </c>
      <c r="D137" s="48" t="inlineStr">
        <is>
          <r>
            <t>111)</t>
          </r>
          <r>
            <rPr>
              <sz val="7"/>
              <color theme="1"/>
              <rFont val="Times New Roman"/>
            </rPr>
            <t xml:space="preserve">        </t>
          </r>
          <r>
            <rPr>
              <sz val="11"/>
              <color theme="1"/>
              <rFont val="Calibri"/>
              <scheme val="minor"/>
            </rPr>
            <t>Are appropriate pest management methods implemented which use preventative methods and low toxicity pesticides?</t>
          </r>
        </is>
      </c>
      <c r="E137" s="49"/>
      <c r="F137" s="49"/>
      <c r="G137" s="49">
        <v>5</v>
      </c>
      <c r="H137" s="49">
        <f t="shared" si="5"/>
        <v>0</v>
      </c>
      <c r="I137" s="97" t="inlineStr">
        <is>
          <t>X</t>
        </is>
      </c>
      <c r="J137" s="97" t="inlineStr">
        <is>
          <t>X</t>
        </is>
      </c>
      <c r="K137" s="97" t="inlineStr">
        <is>
          <t>X</t>
        </is>
      </c>
      <c r="L137" s="97" t="inlineStr">
        <is>
          <t>X</t>
        </is>
      </c>
      <c r="M137" s="49"/>
    </row>
    <row r="138" spans="1:13" ht="30" x14ac:dyDescent="0.2">
      <c r="A138" s="4">
        <v>5</v>
      </c>
      <c r="B138" s="4">
        <v>5.0999999999999996</v>
      </c>
      <c r="C138" s="49" t="inlineStr">
        <is>
          <t>Facility and Grounds Maintenance</t>
        </is>
      </c>
      <c r="D138" s="48" t="inlineStr">
        <is>
          <r>
            <t>112)</t>
          </r>
          <r>
            <rPr>
              <sz val="7"/>
              <color theme="1"/>
              <rFont val="Times New Roman"/>
            </rPr>
            <t xml:space="preserve">        </t>
          </r>
          <r>
            <rPr>
              <sz val="11"/>
              <color theme="1"/>
              <rFont val="Calibri"/>
              <scheme val="minor"/>
            </rPr>
            <t>Is spraying done only when staff and children are out of school?</t>
          </r>
        </is>
      </c>
      <c r="E138" s="49"/>
      <c r="F138" s="49"/>
      <c r="G138" s="49">
        <v>5</v>
      </c>
      <c r="H138" s="49">
        <f t="shared" si="5"/>
        <v>0</v>
      </c>
      <c r="I138" s="97" t="inlineStr">
        <is>
          <t>X</t>
        </is>
      </c>
      <c r="J138" s="97" t="inlineStr">
        <is>
          <t>X</t>
        </is>
      </c>
      <c r="K138" s="97" t="inlineStr">
        <is>
          <t>X</t>
        </is>
      </c>
      <c r="L138" s="97" t="inlineStr">
        <is>
          <t>X</t>
        </is>
      </c>
      <c r="M138" s="49"/>
    </row>
    <row r="139" spans="1:13" ht="30" x14ac:dyDescent="0.2">
      <c r="A139" s="4">
        <v>5</v>
      </c>
      <c r="B139" s="4">
        <v>5.0999999999999996</v>
      </c>
      <c r="C139" s="49" t="inlineStr">
        <is>
          <t>Facility and Grounds Maintenance</t>
        </is>
      </c>
      <c r="D139" s="48" t="inlineStr">
        <is>
          <r>
            <t>113)</t>
          </r>
          <r>
            <rPr>
              <sz val="7"/>
              <color theme="1"/>
              <rFont val="Times New Roman"/>
            </rPr>
            <t xml:space="preserve">        </t>
          </r>
          <r>
            <rPr>
              <sz val="11"/>
              <color theme="1"/>
              <rFont val="Calibri"/>
              <scheme val="minor"/>
            </rPr>
            <t>Is proper protective equipment/gear worn or used when products are applied?</t>
          </r>
        </is>
      </c>
      <c r="E139" s="49"/>
      <c r="F139" s="49"/>
      <c r="G139" s="49">
        <v>5</v>
      </c>
      <c r="H139" s="49">
        <f t="shared" si="5"/>
        <v>0</v>
      </c>
      <c r="I139" s="97" t="inlineStr">
        <is>
          <t>X</t>
        </is>
      </c>
      <c r="J139" s="97" t="inlineStr">
        <is>
          <t>X</t>
        </is>
      </c>
      <c r="K139" s="97" t="inlineStr">
        <is>
          <t>X</t>
        </is>
      </c>
      <c r="L139" s="97" t="inlineStr">
        <is>
          <t>X</t>
        </is>
      </c>
      <c r="M139" s="49"/>
    </row>
    <row r="140" spans="1:13" ht="30" x14ac:dyDescent="0.2">
      <c r="A140" s="4">
        <v>5</v>
      </c>
      <c r="B140" s="4">
        <v>5.0999999999999996</v>
      </c>
      <c r="C140" s="49" t="inlineStr">
        <is>
          <t>Facility and Grounds Maintenance</t>
        </is>
      </c>
      <c r="D140" s="48" t="inlineStr">
        <is>
          <r>
            <t>114)</t>
          </r>
          <r>
            <rPr>
              <sz val="7"/>
              <color theme="1"/>
              <rFont val="Times New Roman"/>
            </rPr>
            <t xml:space="preserve">        </t>
          </r>
          <r>
            <rPr>
              <sz val="11"/>
              <color theme="1"/>
              <rFont val="Calibri"/>
              <scheme val="minor"/>
            </rPr>
            <t>Are pesticides stored on-site in leak proof containers in a secure place?</t>
          </r>
        </is>
      </c>
      <c r="E140" s="49"/>
      <c r="F140" s="49"/>
      <c r="G140" s="49">
        <v>5</v>
      </c>
      <c r="H140" s="49">
        <f t="shared" si="5"/>
        <v>0</v>
      </c>
      <c r="I140" s="97" t="inlineStr">
        <is>
          <t>X</t>
        </is>
      </c>
      <c r="J140" s="97" t="inlineStr">
        <is>
          <t>X</t>
        </is>
      </c>
      <c r="K140" s="97" t="inlineStr">
        <is>
          <t>X</t>
        </is>
      </c>
      <c r="L140" s="97" t="inlineStr">
        <is>
          <t>X</t>
        </is>
      </c>
      <c r="M140" s="49"/>
    </row>
    <row r="141" spans="1:13" ht="30" x14ac:dyDescent="0.2">
      <c r="A141" s="4">
        <v>5</v>
      </c>
      <c r="B141" s="4">
        <v>5.0999999999999996</v>
      </c>
      <c r="C141" s="49" t="inlineStr">
        <is>
          <t>Facility and Grounds Maintenance</t>
        </is>
      </c>
      <c r="D141" s="48" t="inlineStr">
        <is>
          <r>
            <t>115)</t>
          </r>
          <r>
            <rPr>
              <sz val="7"/>
              <color theme="1"/>
              <rFont val="Times New Roman"/>
            </rPr>
            <t xml:space="preserve">        </t>
          </r>
          <r>
            <rPr>
              <sz val="11"/>
              <color theme="1"/>
              <rFont val="Calibri"/>
              <scheme val="minor"/>
            </rPr>
            <t>Is the landscape maintained on a regular basis?</t>
          </r>
        </is>
      </c>
      <c r="E141" s="49"/>
      <c r="F141" s="49"/>
      <c r="G141" s="49">
        <v>5</v>
      </c>
      <c r="H141" s="49">
        <f t="shared" si="5"/>
        <v>0</v>
      </c>
      <c r="I141" s="97" t="inlineStr">
        <is>
          <t>X</t>
        </is>
      </c>
      <c r="J141" s="97" t="inlineStr">
        <is>
          <t>X</t>
        </is>
      </c>
      <c r="K141" s="97" t="inlineStr">
        <is>
          <t>X</t>
        </is>
      </c>
      <c r="L141" s="97" t="inlineStr">
        <is>
          <t>X</t>
        </is>
      </c>
      <c r="M141" s="98" t="inlineStr">
        <is>
          <t>X</t>
        </is>
      </c>
    </row>
    <row r="142" spans="1:13" ht="30" x14ac:dyDescent="0.2">
      <c r="A142" s="4">
        <v>5</v>
      </c>
      <c r="B142" s="4">
        <v>5.0999999999999996</v>
      </c>
      <c r="C142" s="49" t="inlineStr">
        <is>
          <t>Facility and Grounds Maintenance</t>
        </is>
      </c>
      <c r="D142" s="48" t="inlineStr">
        <is>
          <r>
            <t>116)</t>
          </r>
          <r>
            <rPr>
              <sz val="7"/>
              <color theme="1"/>
              <rFont val="Times New Roman"/>
            </rPr>
            <t xml:space="preserve">        </t>
          </r>
          <r>
            <rPr>
              <sz val="11"/>
              <color theme="1"/>
              <rFont val="Calibri"/>
              <scheme val="minor"/>
            </rPr>
            <t>Are mower or grass cutters maintained?</t>
          </r>
        </is>
      </c>
      <c r="E142" s="49"/>
      <c r="F142" s="49"/>
      <c r="G142" s="49">
        <v>4</v>
      </c>
      <c r="H142" s="49">
        <f t="shared" si="5"/>
        <v>0</v>
      </c>
      <c r="I142" s="97" t="inlineStr">
        <is>
          <t>X</t>
        </is>
      </c>
      <c r="J142" s="97" t="inlineStr">
        <is>
          <t>X</t>
        </is>
      </c>
      <c r="K142" s="97" t="inlineStr">
        <is>
          <t>X</t>
        </is>
      </c>
      <c r="L142" s="97" t="inlineStr">
        <is>
          <t>X</t>
        </is>
      </c>
      <c r="M142" s="49"/>
    </row>
    <row r="143" spans="1:13" ht="30" x14ac:dyDescent="0.2">
      <c r="A143" s="4">
        <v>5</v>
      </c>
      <c r="B143" s="4">
        <v>5.0999999999999996</v>
      </c>
      <c r="C143" s="49" t="inlineStr">
        <is>
          <t>Facility and Grounds Maintenance</t>
        </is>
      </c>
      <c r="D143" s="48" t="inlineStr">
        <is>
          <r>
            <t>117)</t>
          </r>
          <r>
            <rPr>
              <sz val="7"/>
              <color theme="1"/>
              <rFont val="Times New Roman"/>
            </rPr>
            <t xml:space="preserve">        </t>
          </r>
          <r>
            <rPr>
              <sz val="11"/>
              <color theme="1"/>
              <rFont val="Calibri"/>
              <scheme val="minor"/>
            </rPr>
            <t>Are clippings composted or left on lawn areas?</t>
          </r>
        </is>
      </c>
      <c r="E143" s="49"/>
      <c r="F143" s="49"/>
      <c r="G143" s="49">
        <v>3</v>
      </c>
      <c r="H143" s="49">
        <f t="shared" si="5"/>
        <v>0</v>
      </c>
      <c r="I143" s="97" t="inlineStr">
        <is>
          <t>X</t>
        </is>
      </c>
      <c r="J143" s="97" t="inlineStr">
        <is>
          <t>X</t>
        </is>
      </c>
      <c r="K143" s="97" t="inlineStr">
        <is>
          <t>X</t>
        </is>
      </c>
      <c r="L143" s="97" t="inlineStr">
        <is>
          <t>X</t>
        </is>
      </c>
      <c r="M143" s="49"/>
    </row>
    <row r="144" spans="1:13" ht="30" x14ac:dyDescent="0.2">
      <c r="A144" s="4">
        <v>5</v>
      </c>
      <c r="B144" s="4">
        <v>5.0999999999999996</v>
      </c>
      <c r="C144" s="49" t="inlineStr">
        <is>
          <t>Facility and Grounds Maintenance</t>
        </is>
      </c>
      <c r="D144" s="48" t="inlineStr">
        <is>
          <r>
            <t>118)</t>
          </r>
          <r>
            <rPr>
              <sz val="7"/>
              <color theme="1"/>
              <rFont val="Times New Roman"/>
            </rPr>
            <t xml:space="preserve">        </t>
          </r>
          <r>
            <rPr>
              <sz val="11"/>
              <color theme="1"/>
              <rFont val="Calibri"/>
              <scheme val="minor"/>
            </rPr>
            <t>Are local vegetative species used in landscaping?</t>
          </r>
        </is>
      </c>
      <c r="E144" s="49"/>
      <c r="F144" s="49"/>
      <c r="G144" s="49">
        <v>5</v>
      </c>
      <c r="H144" s="49">
        <f t="shared" si="5"/>
        <v>0</v>
      </c>
      <c r="I144" s="97" t="inlineStr">
        <is>
          <t>X</t>
        </is>
      </c>
      <c r="J144" s="97" t="inlineStr">
        <is>
          <t>X</t>
        </is>
      </c>
      <c r="K144" s="97" t="inlineStr">
        <is>
          <t>X</t>
        </is>
      </c>
      <c r="L144" s="97" t="inlineStr">
        <is>
          <t>X</t>
        </is>
      </c>
      <c r="M144" s="49"/>
    </row>
    <row r="145" spans="1:18" ht="30" x14ac:dyDescent="0.2">
      <c r="A145" s="4">
        <v>5</v>
      </c>
      <c r="B145" s="4">
        <v>5.0999999999999996</v>
      </c>
      <c r="C145" s="49" t="inlineStr">
        <is>
          <t>Facility and Grounds Maintenance</t>
        </is>
      </c>
      <c r="D145" s="48" t="inlineStr">
        <is>
          <r>
            <t>119)</t>
          </r>
          <r>
            <rPr>
              <sz val="7"/>
              <color theme="1"/>
              <rFont val="Times New Roman"/>
            </rPr>
            <t xml:space="preserve">        </t>
          </r>
          <r>
            <rPr>
              <sz val="11"/>
              <color theme="1"/>
              <rFont val="Calibri"/>
              <scheme val="minor"/>
            </rPr>
            <t>Are trees/plants chosen that require minimal pruning?</t>
          </r>
        </is>
      </c>
      <c r="E145" s="49"/>
      <c r="F145" s="49"/>
      <c r="G145" s="49">
        <v>4</v>
      </c>
      <c r="H145" s="49">
        <f t="shared" si="5"/>
        <v>0</v>
      </c>
      <c r="I145" s="97" t="inlineStr">
        <is>
          <t>X</t>
        </is>
      </c>
      <c r="J145" s="97" t="inlineStr">
        <is>
          <t>X</t>
        </is>
      </c>
      <c r="K145" s="97" t="inlineStr">
        <is>
          <t>X</t>
        </is>
      </c>
      <c r="L145" s="97" t="inlineStr">
        <is>
          <t>X</t>
        </is>
      </c>
      <c r="M145" s="49"/>
    </row>
    <row r="146" spans="1:18" ht="45" x14ac:dyDescent="0.2">
      <c r="A146" s="4">
        <v>5</v>
      </c>
      <c r="B146" s="4">
        <v>5.0999999999999996</v>
      </c>
      <c r="C146" s="49" t="inlineStr">
        <is>
          <t>Facility and Grounds Maintenance</t>
        </is>
      </c>
      <c r="D146" s="48" t="inlineStr">
        <is>
          <r>
            <t>120)</t>
          </r>
          <r>
            <rPr>
              <sz val="7"/>
              <color theme="1"/>
              <rFont val="Times New Roman"/>
            </rPr>
            <t xml:space="preserve">        </t>
          </r>
          <r>
            <rPr>
              <sz val="11"/>
              <color theme="1"/>
              <rFont val="Calibri"/>
              <scheme val="minor"/>
            </rPr>
            <t>Does landscaping incorporate slow growing, drought tolerant native plants or groundcover that required less fertilizer and weed/pest control measures?</t>
          </r>
        </is>
      </c>
      <c r="E146" s="49"/>
      <c r="F146" s="49"/>
      <c r="G146" s="49">
        <v>5</v>
      </c>
      <c r="H146" s="49">
        <f t="shared" si="5"/>
        <v>0</v>
      </c>
      <c r="I146" s="97" t="inlineStr">
        <is>
          <t>X</t>
        </is>
      </c>
      <c r="J146" s="97" t="inlineStr">
        <is>
          <t>X</t>
        </is>
      </c>
      <c r="K146" s="97" t="inlineStr">
        <is>
          <t>X</t>
        </is>
      </c>
      <c r="L146" s="97" t="inlineStr">
        <is>
          <t>X</t>
        </is>
      </c>
      <c r="M146" s="49"/>
    </row>
    <row r="147" spans="1:18" x14ac:dyDescent="0.2">
      <c r="A147" s="145" t="inlineStr">
        <is>
          <t>MAXIMUM POINTS ACHIEVABLE</t>
        </is>
      </c>
      <c r="B147" s="145"/>
      <c r="C147" s="145"/>
      <c r="D147" s="145"/>
      <c r="E147" s="145"/>
      <c r="F147" s="145"/>
      <c r="G147" s="17">
        <v>110</v>
      </c>
      <c r="H147" s="52"/>
      <c r="I147" s="53">
        <v>110</v>
      </c>
      <c r="J147" s="53">
        <v>110</v>
      </c>
      <c r="K147" s="53">
        <v>110</v>
      </c>
      <c r="L147" s="53">
        <v>110</v>
      </c>
      <c r="M147" s="54"/>
    </row>
    <row r="148" spans="1:18" x14ac:dyDescent="0.2">
      <c r="A148" s="145" t="inlineStr">
        <is>
          <t>POINTS ACHEIVED</t>
        </is>
      </c>
      <c r="B148" s="145"/>
      <c r="C148" s="145"/>
      <c r="D148" s="145"/>
      <c r="E148" s="145"/>
      <c r="F148" s="145"/>
      <c r="G148" s="17"/>
      <c r="H148" s="52"/>
      <c r="I148" s="53">
        <f>SUM($H$121:$H$146)</f>
        <v>0</v>
      </c>
      <c r="J148" s="53">
        <f t="shared" ref="J148:L148" si="6">SUM($H$121:$H$146)</f>
        <v>0</v>
      </c>
      <c r="K148" s="53">
        <f t="shared" si="6"/>
        <v>0</v>
      </c>
      <c r="L148" s="53">
        <f t="shared" si="6"/>
        <v>0</v>
      </c>
      <c r="M148" s="54"/>
    </row>
    <row r="149" spans="1:18" x14ac:dyDescent="0.2">
      <c r="A149" s="56"/>
      <c r="B149" s="56"/>
      <c r="C149" s="56"/>
      <c r="D149" s="56"/>
      <c r="E149" s="56"/>
      <c r="F149" s="56" t="inlineStr">
        <is>
          <t>CRITICAL STANDARDS MET</t>
        </is>
      </c>
      <c r="G149" s="17"/>
      <c r="H149" s="52"/>
      <c r="I149" s="54"/>
      <c r="J149" s="54"/>
      <c r="K149" s="54"/>
      <c r="L149" s="54"/>
      <c r="M149" s="54" t="str">
        <f>IF($E$121+$E$133+$E$141=3,"Yes","No")</f>
        <v>No</v>
      </c>
    </row>
    <row r="150" spans="1:18" x14ac:dyDescent="0.2">
      <c r="A150" s="144" t="inlineStr">
        <is>
          <t>Green Theme</t>
        </is>
      </c>
      <c r="B150" s="144" t="inlineStr">
        <is>
          <t>Green Area</t>
        </is>
      </c>
      <c r="C150" s="144" t="inlineStr">
        <is>
          <t>Green Section</t>
        </is>
      </c>
      <c r="D150" s="144" t="inlineStr">
        <is>
          <t>Question</t>
        </is>
      </c>
      <c r="E150" s="12" t="inlineStr">
        <is>
          <t>Answer</t>
        </is>
      </c>
      <c r="F150" s="144" t="inlineStr">
        <is>
          <t>Comments</t>
        </is>
      </c>
      <c r="G150" s="144" t="inlineStr">
        <is>
          <t xml:space="preserve">Weight </t>
        </is>
      </c>
      <c r="H150" s="144" t="inlineStr">
        <is>
          <t>Score</t>
        </is>
      </c>
      <c r="I150" s="144" t="inlineStr">
        <is>
          <r>
            <t xml:space="preserve">Educational Institutional Type </t>
          </r>
          <r>
            <rPr>
              <i/>
              <sz val="10"/>
              <color rgb="FFFFFFFF"/>
              <rFont val="Calibri"/>
              <scheme val="minor"/>
            </rPr>
            <t>(Early Childhood, Primary, Secondary, Tertiary)</t>
          </r>
        </is>
      </c>
      <c r="J150" s="144"/>
      <c r="K150" s="144"/>
      <c r="L150" s="144"/>
      <c r="M150" s="144" t="inlineStr">
        <is>
          <t>Critical Standard</t>
        </is>
      </c>
    </row>
    <row r="151" spans="1:18" x14ac:dyDescent="0.2">
      <c r="A151" s="144"/>
      <c r="B151" s="144"/>
      <c r="C151" s="144"/>
      <c r="D151" s="144"/>
      <c r="E151" s="12" t="inlineStr">
        <is>
          <t>(Yes/No)</t>
        </is>
      </c>
      <c r="F151" s="144"/>
      <c r="G151" s="144"/>
      <c r="H151" s="144"/>
      <c r="I151" s="144"/>
      <c r="J151" s="144"/>
      <c r="K151" s="144"/>
      <c r="L151" s="144"/>
      <c r="M151" s="144"/>
    </row>
    <row r="152" spans="1:18" ht="30" x14ac:dyDescent="0.2">
      <c r="A152" s="4">
        <v>6</v>
      </c>
      <c r="B152" s="4">
        <v>6.4</v>
      </c>
      <c r="C152" s="49" t="inlineStr">
        <is>
          <t>Food Service</t>
        </is>
      </c>
      <c r="D152" s="48" t="inlineStr">
        <is>
          <r>
            <t>121)</t>
          </r>
          <r>
            <rPr>
              <sz val="7"/>
              <color theme="1"/>
              <rFont val="Times New Roman"/>
            </rPr>
            <t xml:space="preserve">        </t>
          </r>
          <r>
            <rPr>
              <sz val="11"/>
              <color theme="1"/>
              <rFont val="Calibri"/>
              <scheme val="minor"/>
            </rPr>
            <t>Are refillable condiment bottles or containers used instead of single use packaging?</t>
          </r>
        </is>
      </c>
      <c r="E152" s="49"/>
      <c r="F152" s="49"/>
      <c r="G152" s="49">
        <v>3</v>
      </c>
      <c r="H152" s="49">
        <f>SUM(E152*G152)</f>
        <v>0</v>
      </c>
      <c r="I152" s="49"/>
      <c r="J152" s="97" t="inlineStr">
        <is>
          <t>X</t>
        </is>
      </c>
      <c r="K152" s="97" t="inlineStr">
        <is>
          <t>X</t>
        </is>
      </c>
      <c r="L152" s="97" t="inlineStr">
        <is>
          <t>X</t>
        </is>
      </c>
      <c r="M152" s="49"/>
    </row>
    <row r="153" spans="1:18" ht="30" x14ac:dyDescent="0.2">
      <c r="A153" s="4">
        <v>6</v>
      </c>
      <c r="B153" s="4">
        <v>6.2</v>
      </c>
      <c r="C153" s="49" t="inlineStr">
        <is>
          <t>Food Service</t>
        </is>
      </c>
      <c r="D153" s="48" t="inlineStr">
        <is>
          <r>
            <t>122)</t>
          </r>
          <r>
            <rPr>
              <sz val="7"/>
              <color theme="1"/>
              <rFont val="Times New Roman"/>
            </rPr>
            <t xml:space="preserve">        </t>
          </r>
          <r>
            <rPr>
              <sz val="11"/>
              <color theme="1"/>
              <rFont val="Calibri"/>
              <scheme val="minor"/>
            </rPr>
            <t>Are washable wiping clothes used instead of disposables?</t>
          </r>
        </is>
      </c>
      <c r="E153" s="49"/>
      <c r="F153" s="49"/>
      <c r="G153" s="49">
        <v>4</v>
      </c>
      <c r="H153" s="49">
        <f t="shared" ref="H153:H159" si="7">SUM(E153*G153)</f>
        <v>0</v>
      </c>
      <c r="I153" s="97" t="inlineStr">
        <is>
          <t>X</t>
        </is>
      </c>
      <c r="J153" s="97" t="inlineStr">
        <is>
          <t>X</t>
        </is>
      </c>
      <c r="K153" s="97" t="inlineStr">
        <is>
          <t>X</t>
        </is>
      </c>
      <c r="L153" s="97" t="inlineStr">
        <is>
          <t>X</t>
        </is>
      </c>
      <c r="M153" s="49"/>
    </row>
    <row r="154" spans="1:18" ht="30" x14ac:dyDescent="0.2">
      <c r="A154" s="4">
        <v>6</v>
      </c>
      <c r="B154" s="4">
        <v>6.1</v>
      </c>
      <c r="C154" s="49" t="inlineStr">
        <is>
          <t>Food Service</t>
        </is>
      </c>
      <c r="D154" s="48" t="inlineStr">
        <is>
          <r>
            <t>123)</t>
          </r>
          <r>
            <rPr>
              <sz val="7"/>
              <color theme="1"/>
              <rFont val="Times New Roman"/>
            </rPr>
            <t xml:space="preserve">        </t>
          </r>
          <r>
            <rPr>
              <sz val="11"/>
              <color theme="1"/>
              <rFont val="Calibri"/>
              <scheme val="minor"/>
            </rPr>
            <t>Are procedures in place to properly dispose/compost food waste?</t>
          </r>
        </is>
      </c>
      <c r="E154" s="49"/>
      <c r="F154" s="49"/>
      <c r="G154" s="49">
        <v>3</v>
      </c>
      <c r="H154" s="49">
        <f t="shared" si="7"/>
        <v>0</v>
      </c>
      <c r="I154" s="97" t="inlineStr">
        <is>
          <t>X</t>
        </is>
      </c>
      <c r="J154" s="97" t="inlineStr">
        <is>
          <t>X</t>
        </is>
      </c>
      <c r="K154" s="97" t="inlineStr">
        <is>
          <t>X</t>
        </is>
      </c>
      <c r="L154" s="97" t="inlineStr">
        <is>
          <t>X</t>
        </is>
      </c>
      <c r="M154" s="49"/>
    </row>
    <row r="155" spans="1:18" ht="30" x14ac:dyDescent="0.2">
      <c r="A155" s="4">
        <v>6</v>
      </c>
      <c r="B155" s="4">
        <v>6.2</v>
      </c>
      <c r="C155" s="49" t="inlineStr">
        <is>
          <t>Food Service</t>
        </is>
      </c>
      <c r="D155" s="48" t="inlineStr">
        <is>
          <r>
            <t>124)</t>
          </r>
          <r>
            <rPr>
              <sz val="7"/>
              <color theme="1"/>
              <rFont val="Times New Roman"/>
            </rPr>
            <t xml:space="preserve">        </t>
          </r>
          <r>
            <rPr>
              <sz val="11"/>
              <color theme="1"/>
              <rFont val="Calibri"/>
              <scheme val="minor"/>
            </rPr>
            <t>Are perishable stocks rotated to minimize wastage?</t>
          </r>
        </is>
      </c>
      <c r="E155" s="49"/>
      <c r="F155" s="49"/>
      <c r="G155" s="49">
        <v>5</v>
      </c>
      <c r="H155" s="49">
        <f t="shared" si="7"/>
        <v>0</v>
      </c>
      <c r="I155" s="49"/>
      <c r="J155" s="49"/>
      <c r="K155" s="97" t="inlineStr">
        <is>
          <t>X</t>
        </is>
      </c>
      <c r="L155" s="97" t="inlineStr">
        <is>
          <t>X</t>
        </is>
      </c>
      <c r="M155" s="49"/>
    </row>
    <row r="156" spans="1:18" ht="30" x14ac:dyDescent="0.2">
      <c r="A156" s="4">
        <v>6</v>
      </c>
      <c r="B156" s="4">
        <v>6.2</v>
      </c>
      <c r="C156" s="49" t="inlineStr">
        <is>
          <t>Food Service</t>
        </is>
      </c>
      <c r="D156" s="48" t="inlineStr">
        <is>
          <r>
            <t>125)</t>
          </r>
          <r>
            <rPr>
              <sz val="7"/>
              <color theme="1"/>
              <rFont val="Times New Roman"/>
            </rPr>
            <t xml:space="preserve">        </t>
          </r>
          <r>
            <rPr>
              <sz val="11"/>
              <color theme="1"/>
              <rFont val="Calibri"/>
              <scheme val="minor"/>
            </rPr>
            <t>Are vegetables stored in reusable airtight containers to prevent spoilage?</t>
          </r>
        </is>
      </c>
      <c r="E156" s="49"/>
      <c r="F156" s="49"/>
      <c r="G156" s="49">
        <v>4</v>
      </c>
      <c r="H156" s="49">
        <f t="shared" si="7"/>
        <v>0</v>
      </c>
      <c r="I156" s="49"/>
      <c r="J156" s="49"/>
      <c r="K156" s="97" t="inlineStr">
        <is>
          <t>X</t>
        </is>
      </c>
      <c r="L156" s="97" t="inlineStr">
        <is>
          <t>X</t>
        </is>
      </c>
      <c r="M156" s="49"/>
    </row>
    <row r="157" spans="1:18" x14ac:dyDescent="0.2">
      <c r="A157" s="4">
        <v>6</v>
      </c>
      <c r="B157" s="4">
        <v>6.3</v>
      </c>
      <c r="C157" s="49" t="inlineStr">
        <is>
          <t>Food Service</t>
        </is>
      </c>
      <c r="D157" s="48" t="inlineStr">
        <is>
          <r>
            <t>126)</t>
          </r>
          <r>
            <rPr>
              <sz val="7"/>
              <color theme="1"/>
              <rFont val="Times New Roman"/>
            </rPr>
            <t xml:space="preserve">        </t>
          </r>
          <r>
            <rPr>
              <sz val="11"/>
              <color theme="1"/>
              <rFont val="Calibri"/>
              <scheme val="minor"/>
            </rPr>
            <t>Are large containers re-used for storage?</t>
          </r>
        </is>
      </c>
      <c r="E157" s="49"/>
      <c r="F157" s="49"/>
      <c r="G157" s="49">
        <v>4</v>
      </c>
      <c r="H157" s="49">
        <f t="shared" si="7"/>
        <v>0</v>
      </c>
      <c r="I157" s="97" t="inlineStr">
        <is>
          <t>X</t>
        </is>
      </c>
      <c r="J157" s="97" t="inlineStr">
        <is>
          <t>X</t>
        </is>
      </c>
      <c r="K157" s="97" t="inlineStr">
        <is>
          <t>X</t>
        </is>
      </c>
      <c r="L157" s="97" t="inlineStr">
        <is>
          <t>X</t>
        </is>
      </c>
      <c r="M157" s="49"/>
    </row>
    <row r="158" spans="1:18" x14ac:dyDescent="0.2">
      <c r="A158" s="4">
        <v>6</v>
      </c>
      <c r="B158" s="4">
        <v>6.4</v>
      </c>
      <c r="C158" s="49" t="inlineStr">
        <is>
          <t>Food Service</t>
        </is>
      </c>
      <c r="D158" s="48" t="inlineStr">
        <is>
          <r>
            <t>127)</t>
          </r>
          <r>
            <rPr>
              <sz val="7"/>
              <color theme="1"/>
              <rFont val="Times New Roman"/>
            </rPr>
            <t xml:space="preserve">        </t>
          </r>
          <r>
            <rPr>
              <sz val="11"/>
              <color theme="1"/>
              <rFont val="Calibri"/>
              <scheme val="minor"/>
            </rPr>
            <t>Are dispenser items such as juices used?</t>
          </r>
        </is>
      </c>
      <c r="E158" s="49"/>
      <c r="F158" s="49"/>
      <c r="G158" s="49">
        <v>3</v>
      </c>
      <c r="H158" s="49">
        <f t="shared" si="7"/>
        <v>0</v>
      </c>
      <c r="I158" s="97" t="inlineStr">
        <is>
          <t>X</t>
        </is>
      </c>
      <c r="J158" s="97" t="inlineStr">
        <is>
          <t>X</t>
        </is>
      </c>
      <c r="K158" s="97" t="inlineStr">
        <is>
          <t>X</t>
        </is>
      </c>
      <c r="L158" s="97" t="inlineStr">
        <is>
          <t>X</t>
        </is>
      </c>
      <c r="M158" s="49"/>
    </row>
    <row r="159" spans="1:18" ht="30" x14ac:dyDescent="0.2">
      <c r="A159" s="4">
        <v>6</v>
      </c>
      <c r="B159" s="4">
        <v>6.2</v>
      </c>
      <c r="C159" s="49" t="inlineStr">
        <is>
          <t>Food Service</t>
        </is>
      </c>
      <c r="D159" s="48" t="inlineStr">
        <is>
          <r>
            <t>128)</t>
          </r>
          <r>
            <rPr>
              <sz val="7"/>
              <color theme="1"/>
              <rFont val="Times New Roman"/>
            </rPr>
            <t xml:space="preserve">        </t>
          </r>
          <r>
            <rPr>
              <sz val="11"/>
              <color theme="1"/>
              <rFont val="Calibri"/>
              <scheme val="minor"/>
            </rPr>
            <t xml:space="preserve">Is a routine cleaning and maintenance schedule in place for all equipment? </t>
          </r>
        </is>
      </c>
      <c r="E159" s="49"/>
      <c r="F159" s="49"/>
      <c r="G159" s="49">
        <v>5</v>
      </c>
      <c r="H159" s="49">
        <f t="shared" si="7"/>
        <v>0</v>
      </c>
      <c r="I159" s="97" t="inlineStr">
        <is>
          <t>X</t>
        </is>
      </c>
      <c r="J159" s="97" t="inlineStr">
        <is>
          <t>X</t>
        </is>
      </c>
      <c r="K159" s="97" t="inlineStr">
        <is>
          <t>X</t>
        </is>
      </c>
      <c r="L159" s="97" t="inlineStr">
        <is>
          <t>X</t>
        </is>
      </c>
      <c r="M159" s="98" t="inlineStr">
        <is>
          <t>X</t>
        </is>
      </c>
    </row>
    <row r="160" spans="1:18" x14ac:dyDescent="0.2">
      <c r="A160" s="145" t="inlineStr">
        <is>
          <t>MAXIMUM POINTS ACHIEVABLE</t>
        </is>
      </c>
      <c r="B160" s="145"/>
      <c r="C160" s="145"/>
      <c r="D160" s="145"/>
      <c r="E160" s="145"/>
      <c r="F160" s="145"/>
      <c r="G160" s="17">
        <v>31</v>
      </c>
      <c r="H160" s="52"/>
      <c r="I160" s="53">
        <v>19</v>
      </c>
      <c r="J160" s="53">
        <v>22</v>
      </c>
      <c r="K160" s="53">
        <v>31</v>
      </c>
      <c r="L160" s="53">
        <v>31</v>
      </c>
      <c r="M160" s="54"/>
    </row>
    <row r="161" spans="1:13" x14ac:dyDescent="0.2">
      <c r="A161" s="145" t="inlineStr">
        <is>
          <t>POINTS ACHEIVED</t>
        </is>
      </c>
      <c r="B161" s="145"/>
      <c r="C161" s="145"/>
      <c r="D161" s="145"/>
      <c r="E161" s="145"/>
      <c r="F161" s="145"/>
      <c r="G161" s="17"/>
      <c r="H161" s="52"/>
      <c r="I161" s="53">
        <f>SUM(H153:H154)+SUM(H157:H159)</f>
        <v>0</v>
      </c>
      <c r="J161" s="53">
        <f>SUM(H152:H154)+SUM(H157:H159)</f>
        <v>0</v>
      </c>
      <c r="K161" s="53">
        <f>SUM(H152:H159)</f>
        <v>0</v>
      </c>
      <c r="L161" s="53">
        <f>SUM(H152:H159)</f>
        <v>0</v>
      </c>
      <c r="M161" s="54"/>
    </row>
    <row r="162" spans="1:13" x14ac:dyDescent="0.2">
      <c r="A162" s="56"/>
      <c r="B162" s="56"/>
      <c r="C162" s="56"/>
      <c r="D162" s="56"/>
      <c r="E162" s="56"/>
      <c r="F162" s="56"/>
      <c r="G162" s="17"/>
      <c r="H162" s="52"/>
      <c r="I162" s="54"/>
      <c r="J162" s="54"/>
      <c r="K162" s="54"/>
      <c r="L162" s="54"/>
      <c r="M162" s="54" t="str">
        <f>IF($E$159=1,"Yes","No")</f>
        <v>No</v>
      </c>
    </row>
    <row r="163" spans="1:13" x14ac:dyDescent="0.2">
      <c r="A163" s="56"/>
      <c r="B163" s="56"/>
      <c r="C163" s="56"/>
      <c r="D163" s="56"/>
      <c r="E163" s="56"/>
      <c r="F163" s="56"/>
      <c r="G163" s="17"/>
      <c r="H163" s="52"/>
      <c r="I163" s="53"/>
      <c r="J163" s="53"/>
      <c r="K163" s="53"/>
      <c r="L163" s="53"/>
      <c r="M163" s="54"/>
    </row>
    <row r="164" spans="1:13" x14ac:dyDescent="0.2">
      <c r="A164" s="4"/>
      <c r="B164" s="4"/>
      <c r="C164" s="49"/>
      <c r="D164" s="47"/>
      <c r="E164" s="49"/>
      <c r="F164" s="17" t="inlineStr">
        <is>
          <t>TOTAL MAXIMUM POINTS AVAILABLE</t>
        </is>
      </c>
      <c r="G164" s="17">
        <f>G21+G71+G94+G116+G147+G160</f>
        <v>531</v>
      </c>
      <c r="H164" s="49"/>
      <c r="I164" s="17">
        <f>I21+I71+I94+I116+I147+I160</f>
        <v>465</v>
      </c>
      <c r="J164" s="17">
        <f t="shared" ref="J164:L164" si="8">J21+J71+J94+J116+J147+J160</f>
        <v>472</v>
      </c>
      <c r="K164" s="17">
        <f t="shared" si="8"/>
        <v>531</v>
      </c>
      <c r="L164" s="17">
        <f t="shared" si="8"/>
        <v>531</v>
      </c>
      <c r="M164" s="17"/>
    </row>
    <row r="165" spans="1:13" x14ac:dyDescent="0.2">
      <c r="A165" s="4"/>
      <c r="B165" s="4"/>
      <c r="C165" s="49"/>
      <c r="D165" s="47"/>
      <c r="E165" s="49"/>
      <c r="F165" s="17" t="inlineStr">
        <is>
          <t xml:space="preserve">TOTAL POINTS ACHIEVED </t>
        </is>
      </c>
      <c r="G165" s="49"/>
      <c r="H165" s="49"/>
      <c r="I165" s="17">
        <f>I22+I72+I95+I117+I148+I161</f>
        <v>0</v>
      </c>
      <c r="J165" s="17">
        <f t="shared" ref="J165:L165" si="9">J22+J72+J95+J117+J148+J161</f>
        <v>0</v>
      </c>
      <c r="K165" s="17">
        <f t="shared" si="9"/>
        <v>0</v>
      </c>
      <c r="L165" s="17">
        <f t="shared" si="9"/>
        <v>0</v>
      </c>
      <c r="M165" s="17" t="str">
        <f>IF((AND(M22="Yes",M72="Yes",M95="Yes",M117="Yes",M148="Yes",M161="Yes")),"Yes","No")</f>
        <v>No</v>
      </c>
    </row>
    <row r="166" spans="1:13" x14ac:dyDescent="0.2">
      <c r="A166" s="100"/>
      <c r="B166" s="100"/>
      <c r="C166" s="101"/>
      <c r="D166" s="102"/>
      <c r="E166" s="101"/>
      <c r="F166" s="103"/>
      <c r="G166" s="101"/>
      <c r="H166" s="101"/>
      <c r="I166" s="103" t="str">
        <f>IF((AND(M23="Yes",M73="Yes",M96="Yes",M149="Yes",M162="Yes")),"Yes","No")</f>
        <v>No</v>
      </c>
      <c r="J166" s="103" t="str">
        <f>IF((AND(M23="Yes",M73="Yes",M96="Yes",M149="Yes",M162="Yes")),"Yes","No")</f>
        <v>No</v>
      </c>
      <c r="K166" s="103" t="str">
        <f>IF((AND(M23="Yes",M73="Yes",M96="Yes",M149="Yes",K118="Yes",M162="Yes")),"Yes","No")</f>
        <v>No</v>
      </c>
      <c r="L166" s="103" t="str">
        <f>IF((AND(M23="Yes",M73="Yes",M96="Yes",M149="Yes",L118="Yes",M162="Yes")),"Yes","No")</f>
        <v>No</v>
      </c>
      <c r="M166" s="103"/>
    </row>
  </sheetData>
  <mergeCells count="66">
    <mergeCell ref="M119:M120"/>
    <mergeCell ref="F150:F151"/>
    <mergeCell ref="G150:G151"/>
    <mergeCell ref="H150:H151"/>
    <mergeCell ref="I150:L151"/>
    <mergeCell ref="M150:M151"/>
    <mergeCell ref="A97:A98"/>
    <mergeCell ref="B97:B98"/>
    <mergeCell ref="C97:C98"/>
    <mergeCell ref="D97:D98"/>
    <mergeCell ref="F97:F98"/>
    <mergeCell ref="G74:G75"/>
    <mergeCell ref="H74:H75"/>
    <mergeCell ref="I74:L75"/>
    <mergeCell ref="M74:M75"/>
    <mergeCell ref="G97:G98"/>
    <mergeCell ref="H97:H98"/>
    <mergeCell ref="I97:L98"/>
    <mergeCell ref="M97:M98"/>
    <mergeCell ref="H4:H5"/>
    <mergeCell ref="I4:L5"/>
    <mergeCell ref="M4:M5"/>
    <mergeCell ref="A24:A25"/>
    <mergeCell ref="B24:B25"/>
    <mergeCell ref="C24:C25"/>
    <mergeCell ref="D24:D25"/>
    <mergeCell ref="F24:F25"/>
    <mergeCell ref="G24:G25"/>
    <mergeCell ref="H24:H25"/>
    <mergeCell ref="A4:A5"/>
    <mergeCell ref="B4:B5"/>
    <mergeCell ref="C4:C5"/>
    <mergeCell ref="D4:D5"/>
    <mergeCell ref="F4:F5"/>
    <mergeCell ref="G4:G5"/>
    <mergeCell ref="A161:F161"/>
    <mergeCell ref="A160:F160"/>
    <mergeCell ref="A148:F148"/>
    <mergeCell ref="A150:A151"/>
    <mergeCell ref="B150:B151"/>
    <mergeCell ref="C150:C151"/>
    <mergeCell ref="D150:D151"/>
    <mergeCell ref="A147:F147"/>
    <mergeCell ref="A117:F117"/>
    <mergeCell ref="A116:F116"/>
    <mergeCell ref="H119:H120"/>
    <mergeCell ref="I119:L120"/>
    <mergeCell ref="A119:A120"/>
    <mergeCell ref="B119:B120"/>
    <mergeCell ref="C119:C120"/>
    <mergeCell ref="D119:D120"/>
    <mergeCell ref="F119:F120"/>
    <mergeCell ref="G119:G120"/>
    <mergeCell ref="A95:F95"/>
    <mergeCell ref="A94:F94"/>
    <mergeCell ref="A72:F72"/>
    <mergeCell ref="A74:A75"/>
    <mergeCell ref="B74:B75"/>
    <mergeCell ref="C74:C75"/>
    <mergeCell ref="D74:D75"/>
    <mergeCell ref="F74:F75"/>
    <mergeCell ref="A71:F71"/>
    <mergeCell ref="A22:F22"/>
    <mergeCell ref="A21:F21"/>
    <mergeCell ref="I24:L25"/>
    <mergeCell ref="M24:M25"/>
  </mergeCells>
  <dataValidations count="1">
    <dataValidation type="whole" allowBlank="1" showInputMessage="1" showErrorMessage="1" sqref="E7:E20 E26:E70 E76:E93 E152:E159 E121:E146 E99:E115">
      <formula1>0</formula1>
      <formula2>1</formula2>
    </dataValidation>
  </dataValidations>
  <pageMargins left="0.7" right="0.7" top="0.75" bottom="0.75" header="0.3" footer="0.3"/>
</worksheet>
</file>

<file path=docProps/app.xml><?xml version="1.0" encoding="utf-8"?>
<Properties xmlns="http://schemas.openxmlformats.org/officeDocument/2006/extended-properties" xmlns:vt="http://schemas.openxmlformats.org/officeDocument/2006/docPropsVTypes">
  <Application>Microsoft Macintosh Excel</Application>
  <DocSecurity>0</DocSecurity>
  <ScaleCrop>false</ScaleCrop>
  <HeadingPairs>
    <vt:vector size="2" baseType="variant">
      <vt:variant>
        <vt:lpstr>Worksheets</vt:lpstr>
      </vt:variant>
      <vt:variant>
        <vt:i4>5</vt:i4>
      </vt:variant>
    </vt:vector>
  </HeadingPairs>
  <TitlesOfParts>
    <vt:vector size="5" baseType="lpstr">
      <vt:lpstr>Dashboard</vt:lpstr>
      <vt:lpstr>T1 General Information</vt:lpstr>
      <vt:lpstr>T2 Safety Assessment</vt:lpstr>
      <vt:lpstr>T3 Building Condition</vt:lpstr>
      <vt:lpstr>T4 Green Assessment</vt:lpstr>
    </vt:vector>
  </TitlesOfParts>
  <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Microsoft Office User</dc:creator>
  <cp:lastModifiedBy>Microsoft Office User</cp:lastModifiedBy>
  <dcterms:created xsi:type="dcterms:W3CDTF">2017-09-20T16:26:14Z</dcterms:created>
  <dcterms:modified xsi:type="dcterms:W3CDTF">2017-10-02T22:03:18Z</dcterms:modified>
</cp:coreProperties>
</file>