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52" r:id="rId2"/>
    <p:sldId id="644" r:id="rId3"/>
    <p:sldId id="645" r:id="rId4"/>
    <p:sldId id="646" r:id="rId5"/>
    <p:sldId id="647" r:id="rId6"/>
    <p:sldId id="648" r:id="rId7"/>
    <p:sldId id="649" r:id="rId8"/>
    <p:sldId id="6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6">
          <p15:clr>
            <a:srgbClr val="A4A3A4"/>
          </p15:clr>
        </p15:guide>
        <p15:guide id="2" orient="horz" pos="1001">
          <p15:clr>
            <a:srgbClr val="A4A3A4"/>
          </p15:clr>
        </p15:guide>
        <p15:guide id="3" orient="horz" pos="3749">
          <p15:clr>
            <a:srgbClr val="A4A3A4"/>
          </p15:clr>
        </p15:guide>
        <p15:guide id="4" pos="3341">
          <p15:clr>
            <a:srgbClr val="A4A3A4"/>
          </p15:clr>
        </p15:guide>
        <p15:guide id="5" pos="7403">
          <p15:clr>
            <a:srgbClr val="A4A3A4"/>
          </p15:clr>
        </p15:guide>
        <p15:guide id="6" orient="horz" pos="2710">
          <p15:clr>
            <a:srgbClr val="A4A3A4"/>
          </p15:clr>
        </p15:guide>
        <p15:guide id="7" pos="3671">
          <p15:clr>
            <a:srgbClr val="A4A3A4"/>
          </p15:clr>
        </p15:guide>
        <p15:guide id="8" orient="horz" pos="1013">
          <p15:clr>
            <a:srgbClr val="A4A3A4"/>
          </p15:clr>
        </p15:guide>
        <p15:guide id="9" pos="1133">
          <p15:clr>
            <a:srgbClr val="A4A3A4"/>
          </p15:clr>
        </p15:guide>
        <p15:guide id="10" pos="6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ssa Saldivar-Sali" initials="AS" lastIdx="3" clrIdx="0">
    <p:extLst/>
  </p:cmAuthor>
  <p:cmAuthor id="2" name="Adrien Vogt-Schilb" initials="AVS" lastIdx="0" clrIdx="1"/>
  <p:cmAuthor id="3" name="Julie Rozenberg" initials="JR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B89"/>
    <a:srgbClr val="4E5857"/>
    <a:srgbClr val="5F5F5F"/>
    <a:srgbClr val="4D4D4D"/>
    <a:srgbClr val="969696"/>
    <a:srgbClr val="000000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5274" autoAdjust="0"/>
  </p:normalViewPr>
  <p:slideViewPr>
    <p:cSldViewPr snapToGrid="0">
      <p:cViewPr>
        <p:scale>
          <a:sx n="79" d="100"/>
          <a:sy n="79" d="100"/>
        </p:scale>
        <p:origin x="-72" y="294"/>
      </p:cViewPr>
      <p:guideLst>
        <p:guide orient="horz" pos="2546"/>
        <p:guide orient="horz" pos="1001"/>
        <p:guide orient="horz" pos="3749"/>
        <p:guide orient="horz" pos="2710"/>
        <p:guide orient="horz" pos="1013"/>
        <p:guide pos="3341"/>
        <p:guide pos="7403"/>
        <p:guide pos="3671"/>
        <p:guide pos="1133"/>
        <p:guide pos="6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79675-2D1C-4C05-BA8B-2BD2D827EFB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7C63-2FC8-49FF-9B58-99A77FFE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C2F5-5502-4FDC-A0F6-CDD24EF67B48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4"/>
            <a:ext cx="371947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49B-113F-45BB-8EDC-1437A89CB53D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BEA4-E904-42D4-AFE2-E0262222E0B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4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1408" y="6356354"/>
            <a:ext cx="2743200" cy="365125"/>
          </a:xfrm>
        </p:spPr>
        <p:txBody>
          <a:bodyPr/>
          <a:lstStyle/>
          <a:p>
            <a:fld id="{9F94BA3C-22CD-4009-873D-1F445CD8C6E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4"/>
            <a:ext cx="420232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EFE4-7A05-41C5-9B72-7FC2BD4AE2E7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ED83-F172-4D1D-8FFC-A51472291660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6338-D7F2-4E15-87F2-74FD534BEF0C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6CC-D563-45FD-A5CA-EB976C34122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B64-A5AF-4472-B1A1-7C7AF7244090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53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2DFD-3F1B-46A8-994F-9635020E7052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4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E6BE-00A0-488E-981E-3CBBA21CA902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7171"/>
            <a:ext cx="381000" cy="365125"/>
          </a:xfrm>
        </p:spPr>
        <p:txBody>
          <a:bodyPr/>
          <a:lstStyle/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C555-BB0A-4F34-9880-98BB5C124734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" y="633906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A9EF-2FD8-4CF7-BB43-38BAF79CD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E8CE78-9AB4-4914-BE4B-DEB7318DDDF6}"/>
              </a:ext>
            </a:extLst>
          </p:cNvPr>
          <p:cNvSpPr/>
          <p:nvPr userDrawn="1"/>
        </p:nvSpPr>
        <p:spPr>
          <a:xfrm>
            <a:off x="0" y="0"/>
            <a:ext cx="12192000" cy="6102209"/>
          </a:xfrm>
          <a:prstGeom prst="rect">
            <a:avLst/>
          </a:prstGeom>
          <a:solidFill>
            <a:srgbClr val="4E5857"/>
          </a:solidFill>
          <a:ln>
            <a:solidFill>
              <a:srgbClr val="4E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CEFA88-8DF6-42D0-B378-5E1A432F64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" y="6188117"/>
            <a:ext cx="3067812" cy="601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CBFC52-734B-4150-A0E7-EC4A91FCBA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86" y="6141987"/>
            <a:ext cx="2541814" cy="6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8A1205-5CCA-4533-BE86-A809AB75A0FC}"/>
              </a:ext>
            </a:extLst>
          </p:cNvPr>
          <p:cNvSpPr txBox="1"/>
          <p:nvPr/>
        </p:nvSpPr>
        <p:spPr>
          <a:xfrm>
            <a:off x="371947" y="281565"/>
            <a:ext cx="116105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Socioeconomic Aspects of Disaster Risk Reduction</a:t>
            </a: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endParaRPr lang="en-US" sz="2800" dirty="0">
              <a:solidFill>
                <a:srgbClr val="C3DB89"/>
              </a:solidFill>
            </a:endParaRPr>
          </a:p>
          <a:p>
            <a:pPr algn="r"/>
            <a:r>
              <a:rPr lang="en-US" sz="2400" dirty="0">
                <a:solidFill>
                  <a:srgbClr val="C3DB89"/>
                </a:solidFill>
              </a:rPr>
              <a:t>Daniel Kull</a:t>
            </a:r>
          </a:p>
          <a:p>
            <a:pPr algn="r"/>
            <a:r>
              <a:rPr lang="en-US" sz="2400" dirty="0">
                <a:solidFill>
                  <a:srgbClr val="C3DB89"/>
                </a:solidFill>
              </a:rPr>
              <a:t>World Bank Group</a:t>
            </a:r>
          </a:p>
          <a:p>
            <a:pPr algn="r"/>
            <a:r>
              <a:rPr lang="en-US" sz="2400" dirty="0">
                <a:solidFill>
                  <a:srgbClr val="C3DB89"/>
                </a:solidFill>
              </a:rPr>
              <a:t>dkull@worldbank.org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F9455B-6AD2-481C-B625-E12E0275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https://d3i6fh83elv35t.cloudfront.net/newshour/app/uploads/2016/10/RTSRB4H.jpg">
            <a:extLst>
              <a:ext uri="{FF2B5EF4-FFF2-40B4-BE49-F238E27FC236}">
                <a16:creationId xmlns="" xmlns:a16="http://schemas.microsoft.com/office/drawing/2014/main" id="{64D30439-5435-4C77-B95A-95B42C44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047750"/>
            <a:ext cx="5450600" cy="36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ECBA26-EE66-458F-B031-8CAE60CB5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/>
          <a:stretch/>
        </p:blipFill>
        <p:spPr>
          <a:xfrm>
            <a:off x="502525" y="1047750"/>
            <a:ext cx="6657408" cy="48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85714833-5C76-4F54-BCF9-27A80ECD95DA}"/>
              </a:ext>
            </a:extLst>
          </p:cNvPr>
          <p:cNvSpPr/>
          <p:nvPr/>
        </p:nvSpPr>
        <p:spPr>
          <a:xfrm>
            <a:off x="516699" y="1790698"/>
            <a:ext cx="5331651" cy="3895725"/>
          </a:xfrm>
          <a:prstGeom prst="ellipse">
            <a:avLst/>
          </a:prstGeom>
          <a:solidFill>
            <a:srgbClr val="C3D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E5857"/>
                </a:solidFill>
              </a:rPr>
              <a:t>If natural disasters could be prevented next year,</a:t>
            </a:r>
          </a:p>
          <a:p>
            <a:pPr algn="ctr"/>
            <a:r>
              <a:rPr lang="en-US" sz="3200" b="1" dirty="0">
                <a:solidFill>
                  <a:srgbClr val="4E5857"/>
                </a:solidFill>
              </a:rPr>
              <a:t>26 million people would escape poverty.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70F0CD-197B-4F64-9E65-A5AA2331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58" y="1651668"/>
            <a:ext cx="5565042" cy="4173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Disaster risk reduction is poverty reduction…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…and poverty reduction is disaster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26997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599BA2-9F51-422E-9E31-1B583498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25" y="1895475"/>
            <a:ext cx="8796575" cy="3919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Natural disasters affect well-being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more than traditionally estimated</a:t>
            </a:r>
          </a:p>
          <a:p>
            <a:endParaRPr lang="en-US" sz="3200" dirty="0">
              <a:solidFill>
                <a:srgbClr val="C3DB89"/>
              </a:solidFill>
            </a:endParaRPr>
          </a:p>
          <a:p>
            <a:endParaRPr lang="en-US" sz="4400" dirty="0">
              <a:solidFill>
                <a:srgbClr val="C3DB89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Annual asset losses: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&gt; $300 million</a:t>
            </a:r>
          </a:p>
          <a:p>
            <a:endParaRPr lang="en-US" sz="2800" dirty="0">
              <a:solidFill>
                <a:srgbClr val="C3DB89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Annual losses including to</a:t>
            </a:r>
          </a:p>
          <a:p>
            <a:r>
              <a:rPr lang="en-US" sz="3200" dirty="0">
                <a:solidFill>
                  <a:srgbClr val="FFC000"/>
                </a:solidFill>
              </a:rPr>
              <a:t>well-being: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&gt; $500 billion</a:t>
            </a:r>
          </a:p>
        </p:txBody>
      </p:sp>
    </p:spTree>
    <p:extLst>
      <p:ext uri="{BB962C8B-B14F-4D97-AF65-F5344CB8AC3E}">
        <p14:creationId xmlns:p14="http://schemas.microsoft.com/office/powerpoint/2010/main" val="241058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Policies that make people more resilient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can save $100 billion per year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DDB534E-3DEF-42F5-B897-7654ED8B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59566"/>
              </p:ext>
            </p:extLst>
          </p:nvPr>
        </p:nvGraphicFramePr>
        <p:xfrm>
          <a:off x="619125" y="1777999"/>
          <a:ext cx="11097478" cy="402626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86225">
                  <a:extLst>
                    <a:ext uri="{9D8B030D-6E8A-4147-A177-3AD203B41FA5}">
                      <a16:colId xmlns="" xmlns:a16="http://schemas.microsoft.com/office/drawing/2014/main" val="2925692506"/>
                    </a:ext>
                  </a:extLst>
                </a:gridCol>
                <a:gridCol w="3257550">
                  <a:extLst>
                    <a:ext uri="{9D8B030D-6E8A-4147-A177-3AD203B41FA5}">
                      <a16:colId xmlns="" xmlns:a16="http://schemas.microsoft.com/office/drawing/2014/main" val="2100904763"/>
                    </a:ext>
                  </a:extLst>
                </a:gridCol>
                <a:gridCol w="3753703">
                  <a:extLst>
                    <a:ext uri="{9D8B030D-6E8A-4147-A177-3AD203B41FA5}">
                      <a16:colId xmlns="" xmlns:a16="http://schemas.microsoft.com/office/drawing/2014/main" val="3847404046"/>
                    </a:ext>
                  </a:extLst>
                </a:gridCol>
              </a:tblGrid>
              <a:tr h="792606">
                <a:tc>
                  <a:txBody>
                    <a:bodyPr/>
                    <a:lstStyle/>
                    <a:p>
                      <a:r>
                        <a:rPr lang="en-US" sz="2000" dirty="0"/>
                        <a:t>Policy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Avoided Global Asset Losses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Avoided Global Well-Being Losses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7280459"/>
                  </a:ext>
                </a:extLst>
              </a:tr>
              <a:tr h="639003">
                <a:tc>
                  <a:txBody>
                    <a:bodyPr/>
                    <a:lstStyle/>
                    <a:p>
                      <a:r>
                        <a:rPr lang="en-US" sz="2000" dirty="0"/>
                        <a:t>Reduce exposure of the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$40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468598"/>
                  </a:ext>
                </a:extLst>
              </a:tr>
              <a:tr h="491540">
                <a:tc>
                  <a:txBody>
                    <a:bodyPr/>
                    <a:lstStyle/>
                    <a:p>
                      <a:r>
                        <a:rPr lang="en-US" sz="2000" dirty="0"/>
                        <a:t>Reduce exposure of the non-poor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$22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967893"/>
                  </a:ext>
                </a:extLst>
              </a:tr>
              <a:tr h="690334">
                <a:tc>
                  <a:txBody>
                    <a:bodyPr/>
                    <a:lstStyle/>
                    <a:p>
                      <a:r>
                        <a:rPr lang="en-US" sz="2000" dirty="0"/>
                        <a:t>Reduce vulnerability of poor people’s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$14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4151420"/>
                  </a:ext>
                </a:extLst>
              </a:tr>
              <a:tr h="69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Reduce vulnerability of non-poor people’s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710625"/>
                  </a:ext>
                </a:extLst>
              </a:tr>
              <a:tr h="690334">
                <a:tc>
                  <a:txBody>
                    <a:bodyPr/>
                    <a:lstStyle/>
                    <a:p>
                      <a:r>
                        <a:rPr lang="en-US" sz="2000" dirty="0"/>
                        <a:t>Provide universal access to early warning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$22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615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97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E29F334-58E3-4F68-BC13-D26B6341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139013"/>
            <a:ext cx="5686426" cy="4771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Increasing resilience is good economics…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…but it requires flexible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and holistic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risk management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that uses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different tools for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different types of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disasters and 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61667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10362D-C3E8-4DA5-A8CE-1BBC90E5A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"/>
          <a:stretch/>
        </p:blipFill>
        <p:spPr>
          <a:xfrm>
            <a:off x="5898324" y="1775918"/>
            <a:ext cx="6015102" cy="4173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Back Better…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…Stronger, Faster, &amp; More Inclusively</a:t>
            </a:r>
          </a:p>
          <a:p>
            <a:endParaRPr lang="en-US" sz="4000" dirty="0">
              <a:solidFill>
                <a:srgbClr val="C3DB89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Global well-being losses</a:t>
            </a:r>
          </a:p>
          <a:p>
            <a:r>
              <a:rPr lang="en-US" sz="3200" dirty="0">
                <a:solidFill>
                  <a:srgbClr val="FFC000"/>
                </a:solidFill>
              </a:rPr>
              <a:t>can be reduced by over 30%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Equivalent to a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$173 billion annual gain</a:t>
            </a:r>
          </a:p>
        </p:txBody>
      </p:sp>
    </p:spTree>
    <p:extLst>
      <p:ext uri="{BB962C8B-B14F-4D97-AF65-F5344CB8AC3E}">
        <p14:creationId xmlns:p14="http://schemas.microsoft.com/office/powerpoint/2010/main" val="390496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ability to build back better…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…depends on thorough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4137E9-881E-4113-8C4E-13AC1ADF6ECD}"/>
              </a:ext>
            </a:extLst>
          </p:cNvPr>
          <p:cNvSpPr txBox="1"/>
          <p:nvPr/>
        </p:nvSpPr>
        <p:spPr>
          <a:xfrm>
            <a:off x="7119781" y="2046517"/>
            <a:ext cx="52817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Stronger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Risk-informed building codes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Smart spatial planning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Pre-approved designs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Technical assistance</a:t>
            </a:r>
          </a:p>
          <a:p>
            <a:pPr marL="685800" indent="-685800">
              <a:buFontTx/>
              <a:buChar char="-"/>
            </a:pPr>
            <a:endParaRPr lang="en-US" sz="2800" dirty="0">
              <a:solidFill>
                <a:srgbClr val="C3DB89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B668AC-B492-457D-91B7-18D27B06C3D2}"/>
              </a:ext>
            </a:extLst>
          </p:cNvPr>
          <p:cNvSpPr txBox="1"/>
          <p:nvPr/>
        </p:nvSpPr>
        <p:spPr>
          <a:xfrm>
            <a:off x="516699" y="2046517"/>
            <a:ext cx="58460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More inclusively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Social protection programs targeting the most vulnerable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Ensuring reconstruction does not overlook low-income areas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Focus on avoiding the impact on children and disadvantaged groups </a:t>
            </a:r>
          </a:p>
          <a:p>
            <a:pPr marL="685800" indent="-685800">
              <a:buFontTx/>
              <a:buChar char="-"/>
            </a:pPr>
            <a:endParaRPr lang="en-US" sz="2800" dirty="0">
              <a:solidFill>
                <a:srgbClr val="C3DB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4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A03AAC-CC8B-4BE2-B9B0-E7B43F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A9EF-2FD8-4CF7-BB43-38BAF79CD03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8C5313-0642-4764-9DCD-4B4B1AD6FCC2}"/>
              </a:ext>
            </a:extLst>
          </p:cNvPr>
          <p:cNvSpPr txBox="1"/>
          <p:nvPr/>
        </p:nvSpPr>
        <p:spPr>
          <a:xfrm>
            <a:off x="516699" y="329190"/>
            <a:ext cx="1119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ability to build back better…</a:t>
            </a:r>
          </a:p>
          <a:p>
            <a:pPr algn="r"/>
            <a:r>
              <a:rPr lang="en-US" sz="4000" dirty="0">
                <a:solidFill>
                  <a:srgbClr val="C3DB89"/>
                </a:solidFill>
              </a:rPr>
              <a:t>…depends on thorough 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B8D054-F1CD-4CEB-9580-61A6CE844744}"/>
              </a:ext>
            </a:extLst>
          </p:cNvPr>
          <p:cNvSpPr txBox="1"/>
          <p:nvPr/>
        </p:nvSpPr>
        <p:spPr>
          <a:xfrm>
            <a:off x="516699" y="2205078"/>
            <a:ext cx="111586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Faster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Pre-listing and pre-contracting firms for debris removal and reconstruction 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Prioritizing reconstruction needs, starting with basic needs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Contingent financing for government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Access to insurance and borrowing for firms and households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Rapidly scalable social protection systems</a:t>
            </a:r>
          </a:p>
          <a:p>
            <a:pPr marL="228600" indent="-2286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Streamlined allocation of recovery funds</a:t>
            </a:r>
          </a:p>
          <a:p>
            <a:pPr marL="685800" indent="-685800">
              <a:buFontTx/>
              <a:buChar char="-"/>
            </a:pPr>
            <a:endParaRPr lang="en-US" sz="2800" dirty="0">
              <a:solidFill>
                <a:srgbClr val="C3DB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17439</TotalTime>
  <Words>317</Words>
  <Application>Microsoft Office PowerPoint</Application>
  <PresentationFormat>사용자 지정</PresentationFormat>
  <Paragraphs>92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Hallegatte</dc:creator>
  <cp:lastModifiedBy>USER</cp:lastModifiedBy>
  <cp:revision>534</cp:revision>
  <dcterms:created xsi:type="dcterms:W3CDTF">2015-02-12T14:05:43Z</dcterms:created>
  <dcterms:modified xsi:type="dcterms:W3CDTF">2018-10-17T08:12:19Z</dcterms:modified>
</cp:coreProperties>
</file>