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5"/>
  </p:notesMasterIdLst>
  <p:handoutMasterIdLst>
    <p:handoutMasterId r:id="rId16"/>
  </p:handoutMasterIdLst>
  <p:sldIdLst>
    <p:sldId id="312" r:id="rId2"/>
    <p:sldId id="480" r:id="rId3"/>
    <p:sldId id="444" r:id="rId4"/>
    <p:sldId id="266" r:id="rId5"/>
    <p:sldId id="482" r:id="rId6"/>
    <p:sldId id="473" r:id="rId7"/>
    <p:sldId id="469" r:id="rId8"/>
    <p:sldId id="472" r:id="rId9"/>
    <p:sldId id="497" r:id="rId10"/>
    <p:sldId id="493" r:id="rId11"/>
    <p:sldId id="337" r:id="rId12"/>
    <p:sldId id="496" r:id="rId13"/>
    <p:sldId id="498" r:id="rId14"/>
  </p:sldIdLst>
  <p:sldSz cx="9144000" cy="6858000" type="screen4x3"/>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yrille Honoré" initials="CH"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66"/>
    <a:srgbClr val="FF66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89943" autoAdjust="0"/>
  </p:normalViewPr>
  <p:slideViewPr>
    <p:cSldViewPr snapToGrid="0" snapToObjects="1">
      <p:cViewPr>
        <p:scale>
          <a:sx n="100" d="100"/>
          <a:sy n="100" d="100"/>
        </p:scale>
        <p:origin x="-1284"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620E63-B787-4327-9613-C1EC56425861}"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4443B394-1C5A-43D6-BEC2-AA669085AF2D}">
      <dgm:prSet phldrT="[Text]"/>
      <dgm:spPr/>
      <dgm:t>
        <a:bodyPr/>
        <a:lstStyle/>
        <a:p>
          <a:r>
            <a:rPr lang="fr-CH" dirty="0" err="1" smtClean="0"/>
            <a:t>NMHSs</a:t>
          </a:r>
          <a:r>
            <a:rPr lang="fr-CH" dirty="0" smtClean="0"/>
            <a:t>, </a:t>
          </a:r>
          <a:r>
            <a:rPr lang="fr-CH" dirty="0" err="1" smtClean="0"/>
            <a:t>NDMOs</a:t>
          </a:r>
          <a:r>
            <a:rPr lang="fr-CH" dirty="0" smtClean="0"/>
            <a:t> &amp; </a:t>
          </a:r>
          <a:r>
            <a:rPr lang="fr-CH" dirty="0" err="1" smtClean="0"/>
            <a:t>Gender</a:t>
          </a:r>
          <a:r>
            <a:rPr lang="fr-CH" dirty="0" smtClean="0"/>
            <a:t> </a:t>
          </a:r>
          <a:r>
            <a:rPr lang="fr-CH" dirty="0" err="1" smtClean="0"/>
            <a:t>Bureaus</a:t>
          </a:r>
          <a:endParaRPr lang="en-US" dirty="0"/>
        </a:p>
      </dgm:t>
    </dgm:pt>
    <dgm:pt modelId="{FBA7D840-A2B7-4D6D-9246-BF383335DC3D}" type="parTrans" cxnId="{0802851B-5D04-477B-8489-3D333C0A88A6}">
      <dgm:prSet/>
      <dgm:spPr/>
      <dgm:t>
        <a:bodyPr/>
        <a:lstStyle/>
        <a:p>
          <a:endParaRPr lang="en-US"/>
        </a:p>
      </dgm:t>
    </dgm:pt>
    <dgm:pt modelId="{D3E858FC-864E-4ADB-8AA7-928064274E20}" type="sibTrans" cxnId="{0802851B-5D04-477B-8489-3D333C0A88A6}">
      <dgm:prSet/>
      <dgm:spPr/>
      <dgm:t>
        <a:bodyPr/>
        <a:lstStyle/>
        <a:p>
          <a:endParaRPr lang="en-US"/>
        </a:p>
      </dgm:t>
    </dgm:pt>
    <dgm:pt modelId="{E7BE893B-33D1-4B2A-BE68-C2A37DCA86FF}">
      <dgm:prSet phldrT="[Text]"/>
      <dgm:spPr/>
      <dgm:t>
        <a:bodyPr/>
        <a:lstStyle/>
        <a:p>
          <a:r>
            <a:rPr lang="fr-CH" dirty="0" smtClean="0"/>
            <a:t>Global – WMO, WB, UNISDR</a:t>
          </a:r>
          <a:endParaRPr lang="en-US" dirty="0"/>
        </a:p>
      </dgm:t>
    </dgm:pt>
    <dgm:pt modelId="{9F3AEA93-B8A4-499B-AB81-5CEFCD291F35}" type="parTrans" cxnId="{4D5A6510-CF17-483F-B5EC-0B0DCF933323}">
      <dgm:prSet/>
      <dgm:spPr/>
      <dgm:t>
        <a:bodyPr/>
        <a:lstStyle/>
        <a:p>
          <a:endParaRPr lang="en-US"/>
        </a:p>
      </dgm:t>
    </dgm:pt>
    <dgm:pt modelId="{4E009977-7F8C-44EE-8B86-479C87C014C1}" type="sibTrans" cxnId="{4D5A6510-CF17-483F-B5EC-0B0DCF933323}">
      <dgm:prSet/>
      <dgm:spPr/>
      <dgm:t>
        <a:bodyPr/>
        <a:lstStyle/>
        <a:p>
          <a:endParaRPr lang="en-US"/>
        </a:p>
      </dgm:t>
    </dgm:pt>
    <dgm:pt modelId="{69423D75-FC05-48F9-B836-B3927641B1DC}">
      <dgm:prSet phldrT="[Text]"/>
      <dgm:spPr/>
      <dgm:t>
        <a:bodyPr/>
        <a:lstStyle/>
        <a:p>
          <a:r>
            <a:rPr lang="fr-CH" dirty="0" err="1" smtClean="0"/>
            <a:t>Regional</a:t>
          </a:r>
          <a:r>
            <a:rPr lang="fr-CH" dirty="0" smtClean="0"/>
            <a:t> – CDEMA, CIMH, </a:t>
          </a:r>
          <a:r>
            <a:rPr lang="fr-CH" dirty="0" err="1" smtClean="0"/>
            <a:t>Gender</a:t>
          </a:r>
          <a:r>
            <a:rPr lang="fr-CH" dirty="0" smtClean="0"/>
            <a:t> expert</a:t>
          </a:r>
          <a:endParaRPr lang="en-US" dirty="0"/>
        </a:p>
      </dgm:t>
    </dgm:pt>
    <dgm:pt modelId="{9318A64E-6401-4595-B546-8400E33F8060}" type="parTrans" cxnId="{BB529B30-FCE0-42F0-B4BB-13B46F2232B5}">
      <dgm:prSet/>
      <dgm:spPr/>
      <dgm:t>
        <a:bodyPr/>
        <a:lstStyle/>
        <a:p>
          <a:endParaRPr lang="en-US"/>
        </a:p>
      </dgm:t>
    </dgm:pt>
    <dgm:pt modelId="{30FC5C13-AF54-4C99-ACFC-5E188C66CA13}" type="sibTrans" cxnId="{BB529B30-FCE0-42F0-B4BB-13B46F2232B5}">
      <dgm:prSet/>
      <dgm:spPr/>
      <dgm:t>
        <a:bodyPr/>
        <a:lstStyle/>
        <a:p>
          <a:endParaRPr lang="en-US"/>
        </a:p>
      </dgm:t>
    </dgm:pt>
    <dgm:pt modelId="{F6787167-4779-4FC8-8E89-DB6EB41A7377}">
      <dgm:prSet phldrT="[Text]"/>
      <dgm:spPr/>
      <dgm:t>
        <a:bodyPr/>
        <a:lstStyle/>
        <a:p>
          <a:r>
            <a:rPr lang="fr-CH" dirty="0" smtClean="0"/>
            <a:t>Expert institutions &amp; personnel (KNMI, ITU)</a:t>
          </a:r>
          <a:endParaRPr lang="en-US" dirty="0"/>
        </a:p>
      </dgm:t>
    </dgm:pt>
    <dgm:pt modelId="{15E438B1-B1D6-4199-8B31-6EAFDD33D5F6}" type="parTrans" cxnId="{9AF3C08D-470C-469C-BC95-237EDF58A920}">
      <dgm:prSet/>
      <dgm:spPr/>
      <dgm:t>
        <a:bodyPr/>
        <a:lstStyle/>
        <a:p>
          <a:endParaRPr lang="en-US"/>
        </a:p>
      </dgm:t>
    </dgm:pt>
    <dgm:pt modelId="{1A47A3B7-888F-48A1-8BF5-C7D39EA4E1DD}" type="sibTrans" cxnId="{9AF3C08D-470C-469C-BC95-237EDF58A920}">
      <dgm:prSet/>
      <dgm:spPr/>
      <dgm:t>
        <a:bodyPr/>
        <a:lstStyle/>
        <a:p>
          <a:endParaRPr lang="en-US"/>
        </a:p>
      </dgm:t>
    </dgm:pt>
    <dgm:pt modelId="{02925B26-45C5-4446-96E3-99CF41527C73}" type="pres">
      <dgm:prSet presAssocID="{FF620E63-B787-4327-9613-C1EC56425861}" presName="cycle" presStyleCnt="0">
        <dgm:presLayoutVars>
          <dgm:chMax val="1"/>
          <dgm:dir/>
          <dgm:animLvl val="ctr"/>
          <dgm:resizeHandles val="exact"/>
        </dgm:presLayoutVars>
      </dgm:prSet>
      <dgm:spPr/>
      <dgm:t>
        <a:bodyPr/>
        <a:lstStyle/>
        <a:p>
          <a:endParaRPr lang="en-US"/>
        </a:p>
      </dgm:t>
    </dgm:pt>
    <dgm:pt modelId="{BB79EC44-C343-49D4-8A3A-42CD7C8F11D1}" type="pres">
      <dgm:prSet presAssocID="{4443B394-1C5A-43D6-BEC2-AA669085AF2D}" presName="centerShape" presStyleLbl="node0" presStyleIdx="0" presStyleCnt="1"/>
      <dgm:spPr/>
      <dgm:t>
        <a:bodyPr/>
        <a:lstStyle/>
        <a:p>
          <a:endParaRPr lang="en-US"/>
        </a:p>
      </dgm:t>
    </dgm:pt>
    <dgm:pt modelId="{BD0BDB0A-8C3F-4F99-8F23-299FEBCCF954}" type="pres">
      <dgm:prSet presAssocID="{9F3AEA93-B8A4-499B-AB81-5CEFCD291F35}" presName="parTrans" presStyleLbl="bgSibTrans2D1" presStyleIdx="0" presStyleCnt="3"/>
      <dgm:spPr/>
      <dgm:t>
        <a:bodyPr/>
        <a:lstStyle/>
        <a:p>
          <a:endParaRPr lang="en-US"/>
        </a:p>
      </dgm:t>
    </dgm:pt>
    <dgm:pt modelId="{95E05AC4-C7E8-4560-9424-DBBC15A6A089}" type="pres">
      <dgm:prSet presAssocID="{E7BE893B-33D1-4B2A-BE68-C2A37DCA86FF}" presName="node" presStyleLbl="node1" presStyleIdx="0" presStyleCnt="3">
        <dgm:presLayoutVars>
          <dgm:bulletEnabled val="1"/>
        </dgm:presLayoutVars>
      </dgm:prSet>
      <dgm:spPr/>
      <dgm:t>
        <a:bodyPr/>
        <a:lstStyle/>
        <a:p>
          <a:endParaRPr lang="en-US"/>
        </a:p>
      </dgm:t>
    </dgm:pt>
    <dgm:pt modelId="{92BA66D6-5CAB-4E26-9335-2D8E6F76AB78}" type="pres">
      <dgm:prSet presAssocID="{9318A64E-6401-4595-B546-8400E33F8060}" presName="parTrans" presStyleLbl="bgSibTrans2D1" presStyleIdx="1" presStyleCnt="3"/>
      <dgm:spPr/>
      <dgm:t>
        <a:bodyPr/>
        <a:lstStyle/>
        <a:p>
          <a:endParaRPr lang="en-US"/>
        </a:p>
      </dgm:t>
    </dgm:pt>
    <dgm:pt modelId="{1735657A-AE58-49DB-B88B-FA063CD3E96D}" type="pres">
      <dgm:prSet presAssocID="{69423D75-FC05-48F9-B836-B3927641B1DC}" presName="node" presStyleLbl="node1" presStyleIdx="1" presStyleCnt="3">
        <dgm:presLayoutVars>
          <dgm:bulletEnabled val="1"/>
        </dgm:presLayoutVars>
      </dgm:prSet>
      <dgm:spPr/>
      <dgm:t>
        <a:bodyPr/>
        <a:lstStyle/>
        <a:p>
          <a:endParaRPr lang="en-US"/>
        </a:p>
      </dgm:t>
    </dgm:pt>
    <dgm:pt modelId="{6648B93A-872D-4A9F-B179-5A17B280DFF6}" type="pres">
      <dgm:prSet presAssocID="{15E438B1-B1D6-4199-8B31-6EAFDD33D5F6}" presName="parTrans" presStyleLbl="bgSibTrans2D1" presStyleIdx="2" presStyleCnt="3"/>
      <dgm:spPr/>
      <dgm:t>
        <a:bodyPr/>
        <a:lstStyle/>
        <a:p>
          <a:endParaRPr lang="en-US"/>
        </a:p>
      </dgm:t>
    </dgm:pt>
    <dgm:pt modelId="{70D75EC8-DFAC-4F64-9132-E04ADA74757C}" type="pres">
      <dgm:prSet presAssocID="{F6787167-4779-4FC8-8E89-DB6EB41A7377}" presName="node" presStyleLbl="node1" presStyleIdx="2" presStyleCnt="3">
        <dgm:presLayoutVars>
          <dgm:bulletEnabled val="1"/>
        </dgm:presLayoutVars>
      </dgm:prSet>
      <dgm:spPr/>
      <dgm:t>
        <a:bodyPr/>
        <a:lstStyle/>
        <a:p>
          <a:endParaRPr lang="en-US"/>
        </a:p>
      </dgm:t>
    </dgm:pt>
  </dgm:ptLst>
  <dgm:cxnLst>
    <dgm:cxn modelId="{0802851B-5D04-477B-8489-3D333C0A88A6}" srcId="{FF620E63-B787-4327-9613-C1EC56425861}" destId="{4443B394-1C5A-43D6-BEC2-AA669085AF2D}" srcOrd="0" destOrd="0" parTransId="{FBA7D840-A2B7-4D6D-9246-BF383335DC3D}" sibTransId="{D3E858FC-864E-4ADB-8AA7-928064274E20}"/>
    <dgm:cxn modelId="{4FCAB0BA-E162-430E-B89F-1AC3A580E3A9}" type="presOf" srcId="{E7BE893B-33D1-4B2A-BE68-C2A37DCA86FF}" destId="{95E05AC4-C7E8-4560-9424-DBBC15A6A089}" srcOrd="0" destOrd="0" presId="urn:microsoft.com/office/officeart/2005/8/layout/radial4"/>
    <dgm:cxn modelId="{67587F31-EB20-46DF-8065-31CDE78C8A0E}" type="presOf" srcId="{15E438B1-B1D6-4199-8B31-6EAFDD33D5F6}" destId="{6648B93A-872D-4A9F-B179-5A17B280DFF6}" srcOrd="0" destOrd="0" presId="urn:microsoft.com/office/officeart/2005/8/layout/radial4"/>
    <dgm:cxn modelId="{0C6DBFE2-105A-4A6B-867A-9339D969FBFE}" type="presOf" srcId="{69423D75-FC05-48F9-B836-B3927641B1DC}" destId="{1735657A-AE58-49DB-B88B-FA063CD3E96D}" srcOrd="0" destOrd="0" presId="urn:microsoft.com/office/officeart/2005/8/layout/radial4"/>
    <dgm:cxn modelId="{9AF3C08D-470C-469C-BC95-237EDF58A920}" srcId="{4443B394-1C5A-43D6-BEC2-AA669085AF2D}" destId="{F6787167-4779-4FC8-8E89-DB6EB41A7377}" srcOrd="2" destOrd="0" parTransId="{15E438B1-B1D6-4199-8B31-6EAFDD33D5F6}" sibTransId="{1A47A3B7-888F-48A1-8BF5-C7D39EA4E1DD}"/>
    <dgm:cxn modelId="{A2CA41CA-EF4D-40F0-B132-A88F04409A72}" type="presOf" srcId="{FF620E63-B787-4327-9613-C1EC56425861}" destId="{02925B26-45C5-4446-96E3-99CF41527C73}" srcOrd="0" destOrd="0" presId="urn:microsoft.com/office/officeart/2005/8/layout/radial4"/>
    <dgm:cxn modelId="{97FB575E-FDC5-4F3B-8995-BD1DA8C35500}" type="presOf" srcId="{F6787167-4779-4FC8-8E89-DB6EB41A7377}" destId="{70D75EC8-DFAC-4F64-9132-E04ADA74757C}" srcOrd="0" destOrd="0" presId="urn:microsoft.com/office/officeart/2005/8/layout/radial4"/>
    <dgm:cxn modelId="{5F95EB94-4905-4D01-B892-68121733F472}" type="presOf" srcId="{9318A64E-6401-4595-B546-8400E33F8060}" destId="{92BA66D6-5CAB-4E26-9335-2D8E6F76AB78}" srcOrd="0" destOrd="0" presId="urn:microsoft.com/office/officeart/2005/8/layout/radial4"/>
    <dgm:cxn modelId="{4D5A6510-CF17-483F-B5EC-0B0DCF933323}" srcId="{4443B394-1C5A-43D6-BEC2-AA669085AF2D}" destId="{E7BE893B-33D1-4B2A-BE68-C2A37DCA86FF}" srcOrd="0" destOrd="0" parTransId="{9F3AEA93-B8A4-499B-AB81-5CEFCD291F35}" sibTransId="{4E009977-7F8C-44EE-8B86-479C87C014C1}"/>
    <dgm:cxn modelId="{BB529B30-FCE0-42F0-B4BB-13B46F2232B5}" srcId="{4443B394-1C5A-43D6-BEC2-AA669085AF2D}" destId="{69423D75-FC05-48F9-B836-B3927641B1DC}" srcOrd="1" destOrd="0" parTransId="{9318A64E-6401-4595-B546-8400E33F8060}" sibTransId="{30FC5C13-AF54-4C99-ACFC-5E188C66CA13}"/>
    <dgm:cxn modelId="{1D16DEEF-D12A-4CA2-9C0E-4CBD8C15D87E}" type="presOf" srcId="{9F3AEA93-B8A4-499B-AB81-5CEFCD291F35}" destId="{BD0BDB0A-8C3F-4F99-8F23-299FEBCCF954}" srcOrd="0" destOrd="0" presId="urn:microsoft.com/office/officeart/2005/8/layout/radial4"/>
    <dgm:cxn modelId="{8401767D-4409-45C9-82C5-78ABA336CDAF}" type="presOf" srcId="{4443B394-1C5A-43D6-BEC2-AA669085AF2D}" destId="{BB79EC44-C343-49D4-8A3A-42CD7C8F11D1}" srcOrd="0" destOrd="0" presId="urn:microsoft.com/office/officeart/2005/8/layout/radial4"/>
    <dgm:cxn modelId="{BC69859D-8946-4D03-99B0-D57F4C7A477D}" type="presParOf" srcId="{02925B26-45C5-4446-96E3-99CF41527C73}" destId="{BB79EC44-C343-49D4-8A3A-42CD7C8F11D1}" srcOrd="0" destOrd="0" presId="urn:microsoft.com/office/officeart/2005/8/layout/radial4"/>
    <dgm:cxn modelId="{9EA890A7-43BB-4D22-B4C9-076C4AE50920}" type="presParOf" srcId="{02925B26-45C5-4446-96E3-99CF41527C73}" destId="{BD0BDB0A-8C3F-4F99-8F23-299FEBCCF954}" srcOrd="1" destOrd="0" presId="urn:microsoft.com/office/officeart/2005/8/layout/radial4"/>
    <dgm:cxn modelId="{671ACE7A-27C4-4C23-B6E7-9F5AAA90508D}" type="presParOf" srcId="{02925B26-45C5-4446-96E3-99CF41527C73}" destId="{95E05AC4-C7E8-4560-9424-DBBC15A6A089}" srcOrd="2" destOrd="0" presId="urn:microsoft.com/office/officeart/2005/8/layout/radial4"/>
    <dgm:cxn modelId="{EC893529-E562-4714-9186-7D4D14EA4DDE}" type="presParOf" srcId="{02925B26-45C5-4446-96E3-99CF41527C73}" destId="{92BA66D6-5CAB-4E26-9335-2D8E6F76AB78}" srcOrd="3" destOrd="0" presId="urn:microsoft.com/office/officeart/2005/8/layout/radial4"/>
    <dgm:cxn modelId="{401EA1F1-DB05-4ED0-8366-89DED9209041}" type="presParOf" srcId="{02925B26-45C5-4446-96E3-99CF41527C73}" destId="{1735657A-AE58-49DB-B88B-FA063CD3E96D}" srcOrd="4" destOrd="0" presId="urn:microsoft.com/office/officeart/2005/8/layout/radial4"/>
    <dgm:cxn modelId="{87593694-1CD7-4BE4-A206-0479A8A8AD08}" type="presParOf" srcId="{02925B26-45C5-4446-96E3-99CF41527C73}" destId="{6648B93A-872D-4A9F-B179-5A17B280DFF6}" srcOrd="5" destOrd="0" presId="urn:microsoft.com/office/officeart/2005/8/layout/radial4"/>
    <dgm:cxn modelId="{78D059CB-D230-4B57-983B-9B60F34AA2CF}" type="presParOf" srcId="{02925B26-45C5-4446-96E3-99CF41527C73}" destId="{70D75EC8-DFAC-4F64-9132-E04ADA74757C}"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9DBE0F8-C394-4B8C-AF28-F98C1845FBC0}"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n-US"/>
        </a:p>
      </dgm:t>
    </dgm:pt>
    <dgm:pt modelId="{D53DFFAF-AF2F-43F7-ABC9-88C9EA297CE5}">
      <dgm:prSet phldrT="[Text]"/>
      <dgm:spPr/>
      <dgm:t>
        <a:bodyPr/>
        <a:lstStyle/>
        <a:p>
          <a:pPr algn="just"/>
          <a:r>
            <a:rPr lang="en-GB" noProof="0" dirty="0" smtClean="0"/>
            <a:t>Evidence generated from review of EWS in the Caribbean incorporated into the bigger CREWS initiative</a:t>
          </a:r>
          <a:endParaRPr lang="en-GB" noProof="0" dirty="0"/>
        </a:p>
      </dgm:t>
    </dgm:pt>
    <dgm:pt modelId="{4539E920-F96F-42D4-8DCC-183EF1491E7E}" type="parTrans" cxnId="{6ABD5161-C2EC-4650-B435-3C2DF8E45BE9}">
      <dgm:prSet/>
      <dgm:spPr/>
      <dgm:t>
        <a:bodyPr/>
        <a:lstStyle/>
        <a:p>
          <a:endParaRPr lang="en-US"/>
        </a:p>
      </dgm:t>
    </dgm:pt>
    <dgm:pt modelId="{E8B2C54D-718D-4DC6-A07B-2E91D6A6EC7F}" type="sibTrans" cxnId="{6ABD5161-C2EC-4650-B435-3C2DF8E45BE9}">
      <dgm:prSet/>
      <dgm:spPr/>
      <dgm:t>
        <a:bodyPr/>
        <a:lstStyle/>
        <a:p>
          <a:endParaRPr lang="en-US"/>
        </a:p>
      </dgm:t>
    </dgm:pt>
    <dgm:pt modelId="{D35219CA-FEE2-41C5-96C1-7CD0865CD40D}">
      <dgm:prSet phldrT="[Text]"/>
      <dgm:spPr/>
      <dgm:t>
        <a:bodyPr/>
        <a:lstStyle/>
        <a:p>
          <a:pPr algn="just"/>
          <a:r>
            <a:rPr lang="en-GB" noProof="0" dirty="0" smtClean="0"/>
            <a:t>Regional initiative focuses on:</a:t>
          </a:r>
        </a:p>
        <a:p>
          <a:pPr algn="just"/>
          <a:r>
            <a:rPr lang="en-GB" noProof="0" dirty="0" smtClean="0"/>
            <a:t>Strengthened governance via a regional strategy, closing the critical capacity gaps regionally &amp; nationally &amp; better alignment of gender considerations </a:t>
          </a:r>
          <a:endParaRPr lang="en-GB" noProof="0" dirty="0"/>
        </a:p>
      </dgm:t>
    </dgm:pt>
    <dgm:pt modelId="{C1464516-78A8-4217-A617-F4BCD34E6889}" type="parTrans" cxnId="{FF071C18-B5D0-469A-8A90-0F0331475597}">
      <dgm:prSet/>
      <dgm:spPr/>
      <dgm:t>
        <a:bodyPr/>
        <a:lstStyle/>
        <a:p>
          <a:endParaRPr lang="en-US"/>
        </a:p>
      </dgm:t>
    </dgm:pt>
    <dgm:pt modelId="{FEFDE758-85BD-44A9-A58F-5A476BEEC12E}" type="sibTrans" cxnId="{FF071C18-B5D0-469A-8A90-0F0331475597}">
      <dgm:prSet/>
      <dgm:spPr/>
      <dgm:t>
        <a:bodyPr/>
        <a:lstStyle/>
        <a:p>
          <a:endParaRPr lang="en-US"/>
        </a:p>
      </dgm:t>
    </dgm:pt>
    <dgm:pt modelId="{077FB7E6-937A-4557-A05A-7ACFBAAE9C4E}" type="pres">
      <dgm:prSet presAssocID="{19DBE0F8-C394-4B8C-AF28-F98C1845FBC0}" presName="Name0" presStyleCnt="0">
        <dgm:presLayoutVars>
          <dgm:chMax val="2"/>
          <dgm:chPref val="2"/>
          <dgm:animLvl val="lvl"/>
        </dgm:presLayoutVars>
      </dgm:prSet>
      <dgm:spPr/>
      <dgm:t>
        <a:bodyPr/>
        <a:lstStyle/>
        <a:p>
          <a:endParaRPr lang="en-US"/>
        </a:p>
      </dgm:t>
    </dgm:pt>
    <dgm:pt modelId="{89FBDD18-8EF3-4522-B6CE-55CECDE1F418}" type="pres">
      <dgm:prSet presAssocID="{19DBE0F8-C394-4B8C-AF28-F98C1845FBC0}" presName="LeftText" presStyleLbl="revTx" presStyleIdx="0" presStyleCnt="0">
        <dgm:presLayoutVars>
          <dgm:bulletEnabled val="1"/>
        </dgm:presLayoutVars>
      </dgm:prSet>
      <dgm:spPr/>
      <dgm:t>
        <a:bodyPr/>
        <a:lstStyle/>
        <a:p>
          <a:endParaRPr lang="en-US"/>
        </a:p>
      </dgm:t>
    </dgm:pt>
    <dgm:pt modelId="{252C70BA-ADD2-40CA-9DAC-1D8E4F13E247}" type="pres">
      <dgm:prSet presAssocID="{19DBE0F8-C394-4B8C-AF28-F98C1845FBC0}" presName="LeftNode" presStyleLbl="bgImgPlace1" presStyleIdx="0" presStyleCnt="2">
        <dgm:presLayoutVars>
          <dgm:chMax val="2"/>
          <dgm:chPref val="2"/>
        </dgm:presLayoutVars>
      </dgm:prSet>
      <dgm:spPr/>
      <dgm:t>
        <a:bodyPr/>
        <a:lstStyle/>
        <a:p>
          <a:endParaRPr lang="en-US"/>
        </a:p>
      </dgm:t>
    </dgm:pt>
    <dgm:pt modelId="{6A049AD4-20AC-4DC4-B2BA-8F8F5432F047}" type="pres">
      <dgm:prSet presAssocID="{19DBE0F8-C394-4B8C-AF28-F98C1845FBC0}" presName="RightText" presStyleLbl="revTx" presStyleIdx="0" presStyleCnt="0">
        <dgm:presLayoutVars>
          <dgm:bulletEnabled val="1"/>
        </dgm:presLayoutVars>
      </dgm:prSet>
      <dgm:spPr/>
      <dgm:t>
        <a:bodyPr/>
        <a:lstStyle/>
        <a:p>
          <a:endParaRPr lang="en-US"/>
        </a:p>
      </dgm:t>
    </dgm:pt>
    <dgm:pt modelId="{5D41623F-6D2E-4158-BA9C-7B6A3812C575}" type="pres">
      <dgm:prSet presAssocID="{19DBE0F8-C394-4B8C-AF28-F98C1845FBC0}" presName="RightNode" presStyleLbl="bgImgPlace1" presStyleIdx="1" presStyleCnt="2">
        <dgm:presLayoutVars>
          <dgm:chMax val="0"/>
          <dgm:chPref val="0"/>
        </dgm:presLayoutVars>
      </dgm:prSet>
      <dgm:spPr/>
      <dgm:t>
        <a:bodyPr/>
        <a:lstStyle/>
        <a:p>
          <a:endParaRPr lang="en-US"/>
        </a:p>
      </dgm:t>
    </dgm:pt>
    <dgm:pt modelId="{7C332448-2CCB-4215-9CE8-2CAA2521B693}" type="pres">
      <dgm:prSet presAssocID="{19DBE0F8-C394-4B8C-AF28-F98C1845FBC0}" presName="TopArrow" presStyleLbl="node1" presStyleIdx="0" presStyleCnt="2" custLinFactNeighborY="-1998"/>
      <dgm:spPr/>
    </dgm:pt>
    <dgm:pt modelId="{11BF9E63-248A-4505-89B2-2636512789AE}" type="pres">
      <dgm:prSet presAssocID="{19DBE0F8-C394-4B8C-AF28-F98C1845FBC0}" presName="BottomArrow" presStyleLbl="node1" presStyleIdx="1" presStyleCnt="2"/>
      <dgm:spPr/>
    </dgm:pt>
  </dgm:ptLst>
  <dgm:cxnLst>
    <dgm:cxn modelId="{26C4FFC5-DBCD-429D-A914-879EFF2219DA}" type="presOf" srcId="{D35219CA-FEE2-41C5-96C1-7CD0865CD40D}" destId="{5D41623F-6D2E-4158-BA9C-7B6A3812C575}" srcOrd="1" destOrd="0" presId="urn:microsoft.com/office/officeart/2009/layout/ReverseList"/>
    <dgm:cxn modelId="{3831EAF6-7A1D-4973-B9FF-749A0B87346B}" type="presOf" srcId="{19DBE0F8-C394-4B8C-AF28-F98C1845FBC0}" destId="{077FB7E6-937A-4557-A05A-7ACFBAAE9C4E}" srcOrd="0" destOrd="0" presId="urn:microsoft.com/office/officeart/2009/layout/ReverseList"/>
    <dgm:cxn modelId="{58A24D73-2D39-459D-A8A8-93A561BDF21E}" type="presOf" srcId="{D35219CA-FEE2-41C5-96C1-7CD0865CD40D}" destId="{6A049AD4-20AC-4DC4-B2BA-8F8F5432F047}" srcOrd="0" destOrd="0" presId="urn:microsoft.com/office/officeart/2009/layout/ReverseList"/>
    <dgm:cxn modelId="{B7BB3D2A-F73F-48E6-B3F8-A371647950F9}" type="presOf" srcId="{D53DFFAF-AF2F-43F7-ABC9-88C9EA297CE5}" destId="{89FBDD18-8EF3-4522-B6CE-55CECDE1F418}" srcOrd="0" destOrd="0" presId="urn:microsoft.com/office/officeart/2009/layout/ReverseList"/>
    <dgm:cxn modelId="{6ABD5161-C2EC-4650-B435-3C2DF8E45BE9}" srcId="{19DBE0F8-C394-4B8C-AF28-F98C1845FBC0}" destId="{D53DFFAF-AF2F-43F7-ABC9-88C9EA297CE5}" srcOrd="0" destOrd="0" parTransId="{4539E920-F96F-42D4-8DCC-183EF1491E7E}" sibTransId="{E8B2C54D-718D-4DC6-A07B-2E91D6A6EC7F}"/>
    <dgm:cxn modelId="{7BC905BC-7E8F-4351-9BE5-9EFBDC8A3F41}" type="presOf" srcId="{D53DFFAF-AF2F-43F7-ABC9-88C9EA297CE5}" destId="{252C70BA-ADD2-40CA-9DAC-1D8E4F13E247}" srcOrd="1" destOrd="0" presId="urn:microsoft.com/office/officeart/2009/layout/ReverseList"/>
    <dgm:cxn modelId="{FF071C18-B5D0-469A-8A90-0F0331475597}" srcId="{19DBE0F8-C394-4B8C-AF28-F98C1845FBC0}" destId="{D35219CA-FEE2-41C5-96C1-7CD0865CD40D}" srcOrd="1" destOrd="0" parTransId="{C1464516-78A8-4217-A617-F4BCD34E6889}" sibTransId="{FEFDE758-85BD-44A9-A58F-5A476BEEC12E}"/>
    <dgm:cxn modelId="{DDB52033-2C34-4E76-B5B9-57E5C6A895E3}" type="presParOf" srcId="{077FB7E6-937A-4557-A05A-7ACFBAAE9C4E}" destId="{89FBDD18-8EF3-4522-B6CE-55CECDE1F418}" srcOrd="0" destOrd="0" presId="urn:microsoft.com/office/officeart/2009/layout/ReverseList"/>
    <dgm:cxn modelId="{FDAADB46-A976-4B89-AC5C-2C229A5F354B}" type="presParOf" srcId="{077FB7E6-937A-4557-A05A-7ACFBAAE9C4E}" destId="{252C70BA-ADD2-40CA-9DAC-1D8E4F13E247}" srcOrd="1" destOrd="0" presId="urn:microsoft.com/office/officeart/2009/layout/ReverseList"/>
    <dgm:cxn modelId="{689CE33E-826D-4559-841D-642D28FE746B}" type="presParOf" srcId="{077FB7E6-937A-4557-A05A-7ACFBAAE9C4E}" destId="{6A049AD4-20AC-4DC4-B2BA-8F8F5432F047}" srcOrd="2" destOrd="0" presId="urn:microsoft.com/office/officeart/2009/layout/ReverseList"/>
    <dgm:cxn modelId="{7880BA2F-0B94-4DBA-A242-6AD646277C23}" type="presParOf" srcId="{077FB7E6-937A-4557-A05A-7ACFBAAE9C4E}" destId="{5D41623F-6D2E-4158-BA9C-7B6A3812C575}" srcOrd="3" destOrd="0" presId="urn:microsoft.com/office/officeart/2009/layout/ReverseList"/>
    <dgm:cxn modelId="{2724AE0A-98CA-4891-B27D-3DC01562D363}" type="presParOf" srcId="{077FB7E6-937A-4557-A05A-7ACFBAAE9C4E}" destId="{7C332448-2CCB-4215-9CE8-2CAA2521B693}" srcOrd="4" destOrd="0" presId="urn:microsoft.com/office/officeart/2009/layout/ReverseList"/>
    <dgm:cxn modelId="{08993B62-691F-445E-AF38-370F5D1A9564}" type="presParOf" srcId="{077FB7E6-937A-4557-A05A-7ACFBAAE9C4E}" destId="{11BF9E63-248A-4505-89B2-2636512789AE}" srcOrd="5" destOrd="0" presId="urn:microsoft.com/office/officeart/2009/layout/Reverse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79EC44-C343-49D4-8A3A-42CD7C8F11D1}">
      <dsp:nvSpPr>
        <dsp:cNvPr id="0" name=""/>
        <dsp:cNvSpPr/>
      </dsp:nvSpPr>
      <dsp:spPr>
        <a:xfrm>
          <a:off x="1336411" y="1203524"/>
          <a:ext cx="988578" cy="9885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CH" sz="1200" kern="1200" dirty="0" err="1" smtClean="0"/>
            <a:t>NMHSs</a:t>
          </a:r>
          <a:r>
            <a:rPr lang="fr-CH" sz="1200" kern="1200" dirty="0" smtClean="0"/>
            <a:t>, </a:t>
          </a:r>
          <a:r>
            <a:rPr lang="fr-CH" sz="1200" kern="1200" dirty="0" err="1" smtClean="0"/>
            <a:t>NDMOs</a:t>
          </a:r>
          <a:r>
            <a:rPr lang="fr-CH" sz="1200" kern="1200" dirty="0" smtClean="0"/>
            <a:t> &amp; </a:t>
          </a:r>
          <a:r>
            <a:rPr lang="fr-CH" sz="1200" kern="1200" dirty="0" err="1" smtClean="0"/>
            <a:t>Gender</a:t>
          </a:r>
          <a:r>
            <a:rPr lang="fr-CH" sz="1200" kern="1200" dirty="0" smtClean="0"/>
            <a:t> </a:t>
          </a:r>
          <a:r>
            <a:rPr lang="fr-CH" sz="1200" kern="1200" dirty="0" err="1" smtClean="0"/>
            <a:t>Bureaus</a:t>
          </a:r>
          <a:endParaRPr lang="en-US" sz="1200" kern="1200" dirty="0"/>
        </a:p>
      </dsp:txBody>
      <dsp:txXfrm>
        <a:off x="1481185" y="1348298"/>
        <a:ext cx="699030" cy="699030"/>
      </dsp:txXfrm>
    </dsp:sp>
    <dsp:sp modelId="{BD0BDB0A-8C3F-4F99-8F23-299FEBCCF954}">
      <dsp:nvSpPr>
        <dsp:cNvPr id="0" name=""/>
        <dsp:cNvSpPr/>
      </dsp:nvSpPr>
      <dsp:spPr>
        <a:xfrm rot="12900000">
          <a:off x="678158" y="1023365"/>
          <a:ext cx="781032" cy="28174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5E05AC4-C7E8-4560-9424-DBBC15A6A089}">
      <dsp:nvSpPr>
        <dsp:cNvPr id="0" name=""/>
        <dsp:cNvSpPr/>
      </dsp:nvSpPr>
      <dsp:spPr>
        <a:xfrm>
          <a:off x="279207" y="564586"/>
          <a:ext cx="939149" cy="7513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fr-CH" sz="1100" kern="1200" dirty="0" smtClean="0"/>
            <a:t>Global – WMO, WB, UNISDR</a:t>
          </a:r>
          <a:endParaRPr lang="en-US" sz="1100" kern="1200" dirty="0"/>
        </a:p>
      </dsp:txBody>
      <dsp:txXfrm>
        <a:off x="301212" y="586591"/>
        <a:ext cx="895139" cy="707309"/>
      </dsp:txXfrm>
    </dsp:sp>
    <dsp:sp modelId="{92BA66D6-5CAB-4E26-9335-2D8E6F76AB78}">
      <dsp:nvSpPr>
        <dsp:cNvPr id="0" name=""/>
        <dsp:cNvSpPr/>
      </dsp:nvSpPr>
      <dsp:spPr>
        <a:xfrm rot="16200000">
          <a:off x="1440184" y="626679"/>
          <a:ext cx="781032" cy="28174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35657A-AE58-49DB-B88B-FA063CD3E96D}">
      <dsp:nvSpPr>
        <dsp:cNvPr id="0" name=""/>
        <dsp:cNvSpPr/>
      </dsp:nvSpPr>
      <dsp:spPr>
        <a:xfrm>
          <a:off x="1361126" y="1375"/>
          <a:ext cx="939149" cy="7513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fr-CH" sz="1100" kern="1200" dirty="0" err="1" smtClean="0"/>
            <a:t>Regional</a:t>
          </a:r>
          <a:r>
            <a:rPr lang="fr-CH" sz="1100" kern="1200" dirty="0" smtClean="0"/>
            <a:t> – CDEMA, CIMH, </a:t>
          </a:r>
          <a:r>
            <a:rPr lang="fr-CH" sz="1100" kern="1200" dirty="0" err="1" smtClean="0"/>
            <a:t>Gender</a:t>
          </a:r>
          <a:r>
            <a:rPr lang="fr-CH" sz="1100" kern="1200" dirty="0" smtClean="0"/>
            <a:t> expert</a:t>
          </a:r>
          <a:endParaRPr lang="en-US" sz="1100" kern="1200" dirty="0"/>
        </a:p>
      </dsp:txBody>
      <dsp:txXfrm>
        <a:off x="1383131" y="23380"/>
        <a:ext cx="895139" cy="707309"/>
      </dsp:txXfrm>
    </dsp:sp>
    <dsp:sp modelId="{6648B93A-872D-4A9F-B179-5A17B280DFF6}">
      <dsp:nvSpPr>
        <dsp:cNvPr id="0" name=""/>
        <dsp:cNvSpPr/>
      </dsp:nvSpPr>
      <dsp:spPr>
        <a:xfrm rot="19500000">
          <a:off x="2202211" y="1023365"/>
          <a:ext cx="781032" cy="281744"/>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D75EC8-DFAC-4F64-9132-E04ADA74757C}">
      <dsp:nvSpPr>
        <dsp:cNvPr id="0" name=""/>
        <dsp:cNvSpPr/>
      </dsp:nvSpPr>
      <dsp:spPr>
        <a:xfrm>
          <a:off x="2443044" y="564586"/>
          <a:ext cx="939149" cy="7513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lvl="0" algn="ctr" defTabSz="488950">
            <a:lnSpc>
              <a:spcPct val="90000"/>
            </a:lnSpc>
            <a:spcBef>
              <a:spcPct val="0"/>
            </a:spcBef>
            <a:spcAft>
              <a:spcPct val="35000"/>
            </a:spcAft>
          </a:pPr>
          <a:r>
            <a:rPr lang="fr-CH" sz="1100" kern="1200" dirty="0" smtClean="0"/>
            <a:t>Expert institutions &amp; personnel (KNMI, ITU)</a:t>
          </a:r>
          <a:endParaRPr lang="en-US" sz="1100" kern="1200" dirty="0"/>
        </a:p>
      </dsp:txBody>
      <dsp:txXfrm>
        <a:off x="2465049" y="586591"/>
        <a:ext cx="895139" cy="7073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C70BA-ADD2-40CA-9DAC-1D8E4F13E247}">
      <dsp:nvSpPr>
        <dsp:cNvPr id="0" name=""/>
        <dsp:cNvSpPr/>
      </dsp:nvSpPr>
      <dsp:spPr>
        <a:xfrm rot="16200000">
          <a:off x="-408252" y="1128286"/>
          <a:ext cx="2389169" cy="1460035"/>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76200" rIns="68580" bIns="76200" numCol="1" spcCol="1270" anchor="t" anchorCtr="0">
          <a:noAutofit/>
        </a:bodyPr>
        <a:lstStyle/>
        <a:p>
          <a:pPr lvl="0" algn="just" defTabSz="533400">
            <a:lnSpc>
              <a:spcPct val="90000"/>
            </a:lnSpc>
            <a:spcBef>
              <a:spcPct val="0"/>
            </a:spcBef>
            <a:spcAft>
              <a:spcPct val="35000"/>
            </a:spcAft>
          </a:pPr>
          <a:r>
            <a:rPr lang="en-GB" sz="1200" kern="1200" noProof="0" dirty="0" smtClean="0"/>
            <a:t>Evidence generated from review of EWS in the Caribbean incorporated into the bigger CREWS initiative</a:t>
          </a:r>
          <a:endParaRPr lang="en-GB" sz="1200" kern="1200" noProof="0" dirty="0"/>
        </a:p>
      </dsp:txBody>
      <dsp:txXfrm rot="5400000">
        <a:off x="127601" y="735005"/>
        <a:ext cx="1388749" cy="2246597"/>
      </dsp:txXfrm>
    </dsp:sp>
    <dsp:sp modelId="{5D41623F-6D2E-4158-BA9C-7B6A3812C575}">
      <dsp:nvSpPr>
        <dsp:cNvPr id="0" name=""/>
        <dsp:cNvSpPr/>
      </dsp:nvSpPr>
      <dsp:spPr>
        <a:xfrm rot="5400000">
          <a:off x="1118080" y="1128286"/>
          <a:ext cx="2389169" cy="1460035"/>
        </a:xfrm>
        <a:prstGeom prst="round2SameRect">
          <a:avLst>
            <a:gd name="adj1" fmla="val 16670"/>
            <a:gd name="adj2" fmla="val 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8580" tIns="76200" rIns="45720" bIns="76200" numCol="1" spcCol="1270" anchor="t" anchorCtr="0">
          <a:noAutofit/>
        </a:bodyPr>
        <a:lstStyle/>
        <a:p>
          <a:pPr lvl="0" algn="just" defTabSz="533400">
            <a:lnSpc>
              <a:spcPct val="90000"/>
            </a:lnSpc>
            <a:spcBef>
              <a:spcPct val="0"/>
            </a:spcBef>
            <a:spcAft>
              <a:spcPct val="35000"/>
            </a:spcAft>
          </a:pPr>
          <a:r>
            <a:rPr lang="en-GB" sz="1200" kern="1200" noProof="0" dirty="0" smtClean="0"/>
            <a:t>Regional initiative focuses on:</a:t>
          </a:r>
        </a:p>
        <a:p>
          <a:pPr lvl="0" algn="just" defTabSz="533400">
            <a:lnSpc>
              <a:spcPct val="90000"/>
            </a:lnSpc>
            <a:spcBef>
              <a:spcPct val="0"/>
            </a:spcBef>
            <a:spcAft>
              <a:spcPct val="35000"/>
            </a:spcAft>
          </a:pPr>
          <a:r>
            <a:rPr lang="en-GB" sz="1200" kern="1200" noProof="0" dirty="0" smtClean="0"/>
            <a:t>Strengthened governance via a regional strategy, closing the critical capacity gaps regionally &amp; nationally &amp; better alignment of gender considerations </a:t>
          </a:r>
          <a:endParaRPr lang="en-GB" sz="1200" kern="1200" noProof="0" dirty="0"/>
        </a:p>
      </dsp:txBody>
      <dsp:txXfrm rot="-5400000">
        <a:off x="1582647" y="735005"/>
        <a:ext cx="1388749" cy="2246597"/>
      </dsp:txXfrm>
    </dsp:sp>
    <dsp:sp modelId="{7C332448-2CCB-4215-9CE8-2CAA2521B693}">
      <dsp:nvSpPr>
        <dsp:cNvPr id="0" name=""/>
        <dsp:cNvSpPr/>
      </dsp:nvSpPr>
      <dsp:spPr>
        <a:xfrm>
          <a:off x="786183" y="-30494"/>
          <a:ext cx="1526333" cy="1526258"/>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BF9E63-248A-4505-89B2-2636512789AE}">
      <dsp:nvSpPr>
        <dsp:cNvPr id="0" name=""/>
        <dsp:cNvSpPr/>
      </dsp:nvSpPr>
      <dsp:spPr>
        <a:xfrm rot="10800000">
          <a:off x="786183" y="2189979"/>
          <a:ext cx="1526333" cy="1526258"/>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622798" y="0"/>
            <a:ext cx="4301543" cy="339884"/>
          </a:xfrm>
          <a:prstGeom prst="rect">
            <a:avLst/>
          </a:prstGeom>
        </p:spPr>
        <p:txBody>
          <a:bodyPr vert="horz" lIns="91440" tIns="45720" rIns="91440" bIns="45720" rtlCol="0"/>
          <a:lstStyle>
            <a:lvl1pPr algn="r">
              <a:defRPr sz="1200"/>
            </a:lvl1pPr>
          </a:lstStyle>
          <a:p>
            <a:fld id="{C17086A5-8303-4679-8EDC-2FB37D9C5D6F}" type="datetimeFigureOut">
              <a:rPr lang="en-US" smtClean="0"/>
              <a:t>17/10/2018</a:t>
            </a:fld>
            <a:endParaRPr lang="en-US"/>
          </a:p>
        </p:txBody>
      </p:sp>
      <p:sp>
        <p:nvSpPr>
          <p:cNvPr id="4" name="Footer Placeholder 3"/>
          <p:cNvSpPr>
            <a:spLocks noGrp="1"/>
          </p:cNvSpPr>
          <p:nvPr>
            <p:ph type="ftr" sz="quarter" idx="2"/>
          </p:nvPr>
        </p:nvSpPr>
        <p:spPr>
          <a:xfrm>
            <a:off x="0" y="6456612"/>
            <a:ext cx="4301543" cy="33988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2798" y="6456612"/>
            <a:ext cx="4301543" cy="339884"/>
          </a:xfrm>
          <a:prstGeom prst="rect">
            <a:avLst/>
          </a:prstGeom>
        </p:spPr>
        <p:txBody>
          <a:bodyPr vert="horz" lIns="91440" tIns="45720" rIns="91440" bIns="45720" rtlCol="0" anchor="b"/>
          <a:lstStyle>
            <a:lvl1pPr algn="r">
              <a:defRPr sz="1200"/>
            </a:lvl1pPr>
          </a:lstStyle>
          <a:p>
            <a:fld id="{458C17D4-0062-4D89-8CC9-6B61C2A712ED}" type="slidenum">
              <a:rPr lang="en-US" smtClean="0"/>
              <a:t>‹#›</a:t>
            </a:fld>
            <a:endParaRPr lang="en-US"/>
          </a:p>
        </p:txBody>
      </p:sp>
    </p:spTree>
    <p:extLst>
      <p:ext uri="{BB962C8B-B14F-4D97-AF65-F5344CB8AC3E}">
        <p14:creationId xmlns:p14="http://schemas.microsoft.com/office/powerpoint/2010/main" val="13562407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543" cy="33988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2798" y="0"/>
            <a:ext cx="4301543" cy="339884"/>
          </a:xfrm>
          <a:prstGeom prst="rect">
            <a:avLst/>
          </a:prstGeom>
        </p:spPr>
        <p:txBody>
          <a:bodyPr vert="horz" lIns="91440" tIns="45720" rIns="91440" bIns="45720" rtlCol="0"/>
          <a:lstStyle>
            <a:lvl1pPr algn="r">
              <a:defRPr sz="1200"/>
            </a:lvl1pPr>
          </a:lstStyle>
          <a:p>
            <a:fld id="{D75D2545-D340-4958-A8FC-2F639AA262EE}" type="datetimeFigureOut">
              <a:rPr lang="en-US" smtClean="0"/>
              <a:t>17/10/2018</a:t>
            </a:fld>
            <a:endParaRPr lang="en-US"/>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664" y="3228896"/>
            <a:ext cx="7941310" cy="305895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456612"/>
            <a:ext cx="4301543" cy="33988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2798" y="6456612"/>
            <a:ext cx="4301543" cy="339884"/>
          </a:xfrm>
          <a:prstGeom prst="rect">
            <a:avLst/>
          </a:prstGeom>
        </p:spPr>
        <p:txBody>
          <a:bodyPr vert="horz" lIns="91440" tIns="45720" rIns="91440" bIns="45720" rtlCol="0" anchor="b"/>
          <a:lstStyle>
            <a:lvl1pPr algn="r">
              <a:defRPr sz="1200"/>
            </a:lvl1pPr>
          </a:lstStyle>
          <a:p>
            <a:fld id="{CF6085CC-3E87-4FA3-8E3C-C1A6F05B93F9}" type="slidenum">
              <a:rPr lang="en-US" smtClean="0"/>
              <a:t>‹#›</a:t>
            </a:fld>
            <a:endParaRPr lang="en-US"/>
          </a:p>
        </p:txBody>
      </p:sp>
    </p:spTree>
    <p:extLst>
      <p:ext uri="{BB962C8B-B14F-4D97-AF65-F5344CB8AC3E}">
        <p14:creationId xmlns:p14="http://schemas.microsoft.com/office/powerpoint/2010/main" val="20812421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Basically, decades ago, meteorologists felt the need to organize themselves in order</a:t>
            </a:r>
            <a:r>
              <a:rPr lang="en-US" baseline="0" dirty="0" smtClean="0"/>
              <a:t> to produce, share and store comparable data, using harmonized procedures and methods </a:t>
            </a:r>
            <a:endParaRPr lang="en-US" dirty="0"/>
          </a:p>
        </p:txBody>
      </p:sp>
      <p:sp>
        <p:nvSpPr>
          <p:cNvPr id="4" name="Slide Number Placeholder 3"/>
          <p:cNvSpPr>
            <a:spLocks noGrp="1"/>
          </p:cNvSpPr>
          <p:nvPr>
            <p:ph type="sldNum" sz="quarter" idx="10"/>
          </p:nvPr>
        </p:nvSpPr>
        <p:spPr/>
        <p:txBody>
          <a:bodyPr/>
          <a:lstStyle/>
          <a:p>
            <a:fld id="{CF6085CC-3E87-4FA3-8E3C-C1A6F05B93F9}" type="slidenum">
              <a:rPr lang="en-US" smtClean="0"/>
              <a:t>2</a:t>
            </a:fld>
            <a:endParaRPr lang="en-US"/>
          </a:p>
        </p:txBody>
      </p:sp>
    </p:spTree>
    <p:extLst>
      <p:ext uri="{BB962C8B-B14F-4D97-AF65-F5344CB8AC3E}">
        <p14:creationId xmlns:p14="http://schemas.microsoft.com/office/powerpoint/2010/main" val="20717611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6085CC-3E87-4FA3-8E3C-C1A6F05B93F9}" type="slidenum">
              <a:rPr lang="en-US" smtClean="0"/>
              <a:t>3</a:t>
            </a:fld>
            <a:endParaRPr lang="en-US"/>
          </a:p>
        </p:txBody>
      </p:sp>
    </p:spTree>
    <p:extLst>
      <p:ext uri="{BB962C8B-B14F-4D97-AF65-F5344CB8AC3E}">
        <p14:creationId xmlns:p14="http://schemas.microsoft.com/office/powerpoint/2010/main" val="41977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6085CC-3E87-4FA3-8E3C-C1A6F05B93F9}" type="slidenum">
              <a:rPr lang="en-US" smtClean="0"/>
              <a:t>4</a:t>
            </a:fld>
            <a:endParaRPr lang="en-US"/>
          </a:p>
        </p:txBody>
      </p:sp>
    </p:spTree>
    <p:extLst>
      <p:ext uri="{BB962C8B-B14F-4D97-AF65-F5344CB8AC3E}">
        <p14:creationId xmlns:p14="http://schemas.microsoft.com/office/powerpoint/2010/main" val="952531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Seoul, Korea is a global producing </a:t>
            </a:r>
            <a:r>
              <a:rPr lang="en-US" dirty="0" err="1" smtClean="0"/>
              <a:t>centre</a:t>
            </a:r>
            <a:r>
              <a:rPr lang="en-US" dirty="0" smtClean="0"/>
              <a:t> for long range forecasts</a:t>
            </a:r>
          </a:p>
          <a:p>
            <a:r>
              <a:rPr lang="en-US" dirty="0" smtClean="0"/>
              <a:t>Melbourne, Australia,</a:t>
            </a:r>
            <a:r>
              <a:rPr lang="en-US" baseline="0" dirty="0" smtClean="0"/>
              <a:t> is a World Meteorological Center , geographic and tropical Cyclone, marine and nuclear emergency response center.</a:t>
            </a:r>
          </a:p>
          <a:p>
            <a:endParaRPr lang="en-US" dirty="0"/>
          </a:p>
        </p:txBody>
      </p:sp>
      <p:sp>
        <p:nvSpPr>
          <p:cNvPr id="4" name="Slide Number Placeholder 3"/>
          <p:cNvSpPr>
            <a:spLocks noGrp="1"/>
          </p:cNvSpPr>
          <p:nvPr>
            <p:ph type="sldNum" sz="quarter" idx="10"/>
          </p:nvPr>
        </p:nvSpPr>
        <p:spPr/>
        <p:txBody>
          <a:bodyPr/>
          <a:lstStyle/>
          <a:p>
            <a:fld id="{CF6085CC-3E87-4FA3-8E3C-C1A6F05B93F9}" type="slidenum">
              <a:rPr lang="en-US" smtClean="0"/>
              <a:t>5</a:t>
            </a:fld>
            <a:endParaRPr lang="en-US"/>
          </a:p>
        </p:txBody>
      </p:sp>
    </p:spTree>
    <p:extLst>
      <p:ext uri="{BB962C8B-B14F-4D97-AF65-F5344CB8AC3E}">
        <p14:creationId xmlns:p14="http://schemas.microsoft.com/office/powerpoint/2010/main" val="3894147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charset="0"/>
              <a:buChar char="•"/>
            </a:pPr>
            <a:r>
              <a:rPr lang="en-GB" noProof="0" dirty="0" smtClean="0"/>
              <a:t>Information</a:t>
            </a:r>
            <a:r>
              <a:rPr lang="en-GB" baseline="0" noProof="0" dirty="0" smtClean="0"/>
              <a:t> to the left is from the Caribbean Lessons Learnt on EWS following the 2017 Hurricane season. A review process that was led by WMO and supported by WB, UNISDR &amp; the CREWS Secretariat. Info to the right is the link between evidence from the review incorporated into the bigger regional initiative soon to start</a:t>
            </a:r>
            <a:endParaRPr lang="en-GB" noProof="0" dirty="0" smtClean="0"/>
          </a:p>
          <a:p>
            <a:pPr marL="171450" indent="-171450">
              <a:buFont typeface="Arial" charset="0"/>
              <a:buChar char="•"/>
            </a:pPr>
            <a:r>
              <a:rPr lang="en-GB" noProof="0" dirty="0" smtClean="0"/>
              <a:t>The environment</a:t>
            </a:r>
            <a:r>
              <a:rPr lang="en-GB" baseline="0" noProof="0" dirty="0" smtClean="0"/>
              <a:t> provided an opportunity to conduct a review shaped around international and regional cooperation along with critical stakeholders at the national level inclusive of Gender experts &amp; practitioners. This was the first time such an extensive review has taken place (using the WMO launched MHEWS checklist as the basis for evaluation &amp; validation of priority areas for investment). </a:t>
            </a:r>
          </a:p>
          <a:p>
            <a:pPr marL="171450" indent="-171450">
              <a:buFont typeface="Arial" charset="0"/>
              <a:buChar char="•"/>
            </a:pPr>
            <a:r>
              <a:rPr lang="en-GB" baseline="0" noProof="0" dirty="0" smtClean="0"/>
              <a:t>Evidence generated from the review of the EWS were fed into the Regional Initiative for the Caribbean which is scheduled to start soon (next month if I am not mistaken)</a:t>
            </a:r>
          </a:p>
          <a:p>
            <a:pPr marL="171450" indent="-171450">
              <a:buFont typeface="Arial" charset="0"/>
              <a:buChar char="•"/>
            </a:pPr>
            <a:r>
              <a:rPr lang="en-GB" baseline="0" noProof="0" dirty="0" smtClean="0"/>
              <a:t>This collaboration brings together the comparative advantages of partners internationally and regionally strengthening engagement between experts, institutions and vulnerable communities (for the latter it is understood that when engaging national institutions in the Caribbean you are very likely interacting with persons living in vulnerable locations given the size of the respective island states). It also provides a great opportunity to develop a model that can be used in other SIDS regions when wanting to streamline EWS investments within an overall Sustainable Development framework.</a:t>
            </a:r>
          </a:p>
        </p:txBody>
      </p:sp>
      <p:sp>
        <p:nvSpPr>
          <p:cNvPr id="4" name="Slide Number Placeholder 3"/>
          <p:cNvSpPr>
            <a:spLocks noGrp="1"/>
          </p:cNvSpPr>
          <p:nvPr>
            <p:ph type="sldNum" sz="quarter" idx="10"/>
          </p:nvPr>
        </p:nvSpPr>
        <p:spPr/>
        <p:txBody>
          <a:bodyPr/>
          <a:lstStyle/>
          <a:p>
            <a:fld id="{899A18FE-0223-4AB5-BF4B-EF0F5748A0B7}" type="slidenum">
              <a:rPr lang="en-US" smtClean="0"/>
              <a:t>9</a:t>
            </a:fld>
            <a:endParaRPr lang="en-US"/>
          </a:p>
        </p:txBody>
      </p:sp>
    </p:spTree>
    <p:extLst>
      <p:ext uri="{BB962C8B-B14F-4D97-AF65-F5344CB8AC3E}">
        <p14:creationId xmlns:p14="http://schemas.microsoft.com/office/powerpoint/2010/main" val="17968599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6085CC-3E87-4FA3-8E3C-C1A6F05B93F9}" type="slidenum">
              <a:rPr lang="en-US" smtClean="0"/>
              <a:t>10</a:t>
            </a:fld>
            <a:endParaRPr lang="en-US"/>
          </a:p>
        </p:txBody>
      </p:sp>
    </p:spTree>
    <p:extLst>
      <p:ext uri="{BB962C8B-B14F-4D97-AF65-F5344CB8AC3E}">
        <p14:creationId xmlns:p14="http://schemas.microsoft.com/office/powerpoint/2010/main" val="2657036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F6085CC-3E87-4FA3-8E3C-C1A6F05B93F9}" type="slidenum">
              <a:rPr lang="en-US" smtClean="0"/>
              <a:t>11</a:t>
            </a:fld>
            <a:endParaRPr lang="en-US"/>
          </a:p>
        </p:txBody>
      </p:sp>
    </p:spTree>
    <p:extLst>
      <p:ext uri="{BB962C8B-B14F-4D97-AF65-F5344CB8AC3E}">
        <p14:creationId xmlns:p14="http://schemas.microsoft.com/office/powerpoint/2010/main" val="29544448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9064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pic>
        <p:nvPicPr>
          <p:cNvPr id="7" name="Picture 6" descr="wmo2016_powerpoint_standard_v2-2.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50093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83390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8766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03645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72372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41831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30550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dirty="0"/>
          </a:p>
        </p:txBody>
      </p:sp>
    </p:spTree>
    <p:extLst>
      <p:ext uri="{BB962C8B-B14F-4D97-AF65-F5344CB8AC3E}">
        <p14:creationId xmlns:p14="http://schemas.microsoft.com/office/powerpoint/2010/main" val="283484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t>‹#›</a:t>
            </a:fld>
            <a:endParaRPr lang="en-US"/>
          </a:p>
        </p:txBody>
      </p:sp>
      <p:pic>
        <p:nvPicPr>
          <p:cNvPr id="7" name="Picture 6" descr="wmo2016_powerpoint_standard_v2-2.jpg"/>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3053617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7.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mo2016_powerpoint_standard_v2_dark-1.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8660"/>
            <a:ext cx="9180000" cy="6887123"/>
          </a:xfrm>
          <a:prstGeom prst="rect">
            <a:avLst/>
          </a:prstGeom>
        </p:spPr>
      </p:pic>
      <p:sp>
        <p:nvSpPr>
          <p:cNvPr id="9" name="Title 1"/>
          <p:cNvSpPr txBox="1">
            <a:spLocks/>
          </p:cNvSpPr>
          <p:nvPr/>
        </p:nvSpPr>
        <p:spPr>
          <a:xfrm>
            <a:off x="1399721" y="1446200"/>
            <a:ext cx="7815129" cy="1840813"/>
          </a:xfrm>
          <a:prstGeom prst="rect">
            <a:avLst/>
          </a:prstGeom>
        </p:spPr>
        <p:txBody>
          <a:bodyPr vert="horz" lIns="107287" tIns="53643" rIns="107287" bIns="53643"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smtClean="0">
                <a:solidFill>
                  <a:srgbClr val="FFC000"/>
                </a:solidFill>
                <a:effectLst>
                  <a:outerShdw blurRad="38100" dist="38100" dir="2700000" algn="tl">
                    <a:srgbClr val="000000">
                      <a:alpha val="43137"/>
                    </a:srgbClr>
                  </a:outerShdw>
                </a:effectLst>
              </a:rPr>
              <a:t>Strengthening </a:t>
            </a:r>
            <a:r>
              <a:rPr lang="en-US" b="1" dirty="0" smtClean="0">
                <a:solidFill>
                  <a:srgbClr val="FFC000"/>
                </a:solidFill>
                <a:effectLst>
                  <a:outerShdw blurRad="38100" dist="38100" dir="2700000" algn="tl">
                    <a:srgbClr val="000000">
                      <a:alpha val="43137"/>
                    </a:srgbClr>
                  </a:outerShdw>
                </a:effectLst>
              </a:rPr>
              <a:t>DRM </a:t>
            </a:r>
            <a:br>
              <a:rPr lang="en-US" b="1" dirty="0" smtClean="0">
                <a:solidFill>
                  <a:srgbClr val="FFC000"/>
                </a:solidFill>
                <a:effectLst>
                  <a:outerShdw blurRad="38100" dist="38100" dir="2700000" algn="tl">
                    <a:srgbClr val="000000">
                      <a:alpha val="43137"/>
                    </a:srgbClr>
                  </a:outerShdw>
                </a:effectLst>
              </a:rPr>
            </a:br>
            <a:r>
              <a:rPr lang="en-US" b="1" dirty="0" smtClean="0">
                <a:solidFill>
                  <a:srgbClr val="FFC000"/>
                </a:solidFill>
                <a:effectLst>
                  <a:outerShdw blurRad="38100" dist="38100" dir="2700000" algn="tl">
                    <a:srgbClr val="000000">
                      <a:alpha val="43137"/>
                    </a:srgbClr>
                  </a:outerShdw>
                </a:effectLst>
              </a:rPr>
              <a:t>through international cooperation</a:t>
            </a:r>
            <a:endParaRPr lang="en-US" b="1" dirty="0">
              <a:solidFill>
                <a:srgbClr val="FFC000"/>
              </a:solidFill>
              <a:effectLst>
                <a:outerShdw blurRad="38100" dist="38100" dir="2700000" algn="tl">
                  <a:srgbClr val="000000">
                    <a:alpha val="43137"/>
                  </a:srgbClr>
                </a:outerShdw>
              </a:effectLst>
            </a:endParaRPr>
          </a:p>
        </p:txBody>
      </p:sp>
      <p:sp>
        <p:nvSpPr>
          <p:cNvPr id="10" name="Title 1"/>
          <p:cNvSpPr txBox="1">
            <a:spLocks/>
          </p:cNvSpPr>
          <p:nvPr/>
        </p:nvSpPr>
        <p:spPr>
          <a:xfrm>
            <a:off x="1541070" y="3288740"/>
            <a:ext cx="2815272" cy="869541"/>
          </a:xfrm>
          <a:prstGeom prst="rect">
            <a:avLst/>
          </a:prstGeom>
        </p:spPr>
        <p:txBody>
          <a:bodyPr vert="horz" lIns="107287" tIns="53643" rIns="107287" bIns="53643"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smtClean="0">
                <a:solidFill>
                  <a:schemeClr val="bg1"/>
                </a:solidFill>
                <a:effectLst>
                  <a:outerShdw blurRad="38100" dist="38100" dir="2700000" algn="tl">
                    <a:srgbClr val="000000">
                      <a:alpha val="43137"/>
                    </a:srgbClr>
                  </a:outerShdw>
                </a:effectLst>
              </a:rPr>
              <a:t>Cyrille Honoré</a:t>
            </a:r>
            <a:endParaRPr lang="en-US" sz="2000" b="1" dirty="0">
              <a:solidFill>
                <a:schemeClr val="bg1"/>
              </a:solidFill>
              <a:effectLst>
                <a:outerShdw blurRad="38100" dist="38100" dir="2700000" algn="tl">
                  <a:srgbClr val="000000">
                    <a:alpha val="43137"/>
                  </a:srgbClr>
                </a:outerShdw>
              </a:effectLst>
            </a:endParaRPr>
          </a:p>
        </p:txBody>
      </p:sp>
      <p:sp>
        <p:nvSpPr>
          <p:cNvPr id="2" name="文字方塊 1"/>
          <p:cNvSpPr txBox="1"/>
          <p:nvPr/>
        </p:nvSpPr>
        <p:spPr>
          <a:xfrm>
            <a:off x="201543" y="111971"/>
            <a:ext cx="4981428" cy="923330"/>
          </a:xfrm>
          <a:prstGeom prst="rect">
            <a:avLst/>
          </a:prstGeom>
          <a:noFill/>
        </p:spPr>
        <p:txBody>
          <a:bodyPr wrap="none" rtlCol="0">
            <a:spAutoFit/>
          </a:bodyPr>
          <a:lstStyle/>
          <a:p>
            <a:r>
              <a:rPr lang="en-US" altLang="zh-HK" b="1" dirty="0" smtClean="0">
                <a:solidFill>
                  <a:schemeClr val="bg1"/>
                </a:solidFill>
                <a:effectLst>
                  <a:outerShdw blurRad="38100" dist="38100" dir="2700000" algn="tl">
                    <a:srgbClr val="000000">
                      <a:alpha val="43137"/>
                    </a:srgbClr>
                  </a:outerShdw>
                </a:effectLst>
              </a:rPr>
              <a:t>International Day for Disaster Risk Reduction 2018</a:t>
            </a:r>
          </a:p>
          <a:p>
            <a:r>
              <a:rPr lang="en-US" altLang="zh-HK" b="1" dirty="0" smtClean="0">
                <a:solidFill>
                  <a:schemeClr val="bg1"/>
                </a:solidFill>
                <a:effectLst>
                  <a:outerShdw blurRad="38100" dist="38100" dir="2700000" algn="tl">
                    <a:srgbClr val="000000">
                      <a:alpha val="43137"/>
                    </a:srgbClr>
                  </a:outerShdw>
                </a:effectLst>
              </a:rPr>
              <a:t>MIKTA-UNISDR seminar</a:t>
            </a:r>
          </a:p>
          <a:p>
            <a:r>
              <a:rPr lang="en-US" altLang="zh-HK" b="1" dirty="0" smtClean="0">
                <a:solidFill>
                  <a:schemeClr val="bg1"/>
                </a:solidFill>
                <a:effectLst>
                  <a:outerShdw blurRad="38100" dist="38100" dir="2700000" algn="tl">
                    <a:srgbClr val="000000">
                      <a:alpha val="43137"/>
                    </a:srgbClr>
                  </a:outerShdw>
                </a:effectLst>
              </a:rPr>
              <a:t>19 October 2018</a:t>
            </a:r>
            <a:endParaRPr lang="zh-HK" altLang="en-US" b="1" dirty="0">
              <a:solidFill>
                <a:schemeClr val="bg1"/>
              </a:solidFill>
              <a:effectLst>
                <a:outerShdw blurRad="38100" dist="38100" dir="2700000" algn="tl">
                  <a:srgbClr val="000000">
                    <a:alpha val="43137"/>
                  </a:srgbClr>
                </a:outerShdw>
              </a:effectLst>
            </a:endParaRPr>
          </a:p>
        </p:txBody>
      </p:sp>
      <p:pic>
        <p:nvPicPr>
          <p:cNvPr id="6" name="그림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39152" y="5615798"/>
            <a:ext cx="2029129" cy="641002"/>
          </a:xfrm>
          <a:prstGeom prst="rect">
            <a:avLst/>
          </a:prstGeom>
          <a:noFill/>
        </p:spPr>
      </p:pic>
      <p:pic>
        <p:nvPicPr>
          <p:cNvPr id="7" name="그림 1" descr="EMB000005f05778"/>
          <p:cNvPicPr/>
          <p:nvPr/>
        </p:nvPicPr>
        <p:blipFill>
          <a:blip r:embed="rId4" cstate="print">
            <a:extLst>
              <a:ext uri="{28A0092B-C50C-407E-A947-70E740481C1C}">
                <a14:useLocalDpi xmlns:a14="http://schemas.microsoft.com/office/drawing/2010/main" val="0"/>
              </a:ext>
            </a:extLst>
          </a:blip>
          <a:srcRect l="2859" t="6438"/>
          <a:stretch>
            <a:fillRect/>
          </a:stretch>
        </p:blipFill>
        <p:spPr bwMode="auto">
          <a:xfrm>
            <a:off x="7074619" y="4908432"/>
            <a:ext cx="1958197" cy="707366"/>
          </a:xfrm>
          <a:prstGeom prst="rect">
            <a:avLst/>
          </a:prstGeom>
          <a:noFill/>
        </p:spPr>
      </p:pic>
    </p:spTree>
    <p:extLst>
      <p:ext uri="{BB962C8B-B14F-4D97-AF65-F5344CB8AC3E}">
        <p14:creationId xmlns:p14="http://schemas.microsoft.com/office/powerpoint/2010/main" val="4926475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HK" altLang="en-US" dirty="0"/>
          </a:p>
        </p:txBody>
      </p:sp>
      <p:pic>
        <p:nvPicPr>
          <p:cNvPr id="5" name="內容版面配置區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4467" y="387848"/>
            <a:ext cx="8529109" cy="5690733"/>
          </a:xfrm>
        </p:spPr>
      </p:pic>
      <p:sp>
        <p:nvSpPr>
          <p:cNvPr id="4" name="投影片編號版面配置區 3"/>
          <p:cNvSpPr>
            <a:spLocks noGrp="1"/>
          </p:cNvSpPr>
          <p:nvPr>
            <p:ph type="sldNum" sz="quarter" idx="12"/>
          </p:nvPr>
        </p:nvSpPr>
        <p:spPr/>
        <p:txBody>
          <a:bodyPr/>
          <a:lstStyle/>
          <a:p>
            <a:fld id="{9259AF2F-52C6-9B46-B8B2-0579234AE62E}" type="slidenum">
              <a:rPr lang="en-US" smtClean="0"/>
              <a:t>10</a:t>
            </a:fld>
            <a:endParaRPr lang="en-US"/>
          </a:p>
        </p:txBody>
      </p:sp>
      <p:sp>
        <p:nvSpPr>
          <p:cNvPr id="6" name="Title 1"/>
          <p:cNvSpPr txBox="1">
            <a:spLocks/>
          </p:cNvSpPr>
          <p:nvPr/>
        </p:nvSpPr>
        <p:spPr>
          <a:xfrm>
            <a:off x="500745" y="1546303"/>
            <a:ext cx="8229600" cy="18408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smtClean="0">
                <a:solidFill>
                  <a:schemeClr val="bg1"/>
                </a:solidFill>
                <a:effectLst>
                  <a:outerShdw blurRad="38100" dist="38100" dir="2700000" algn="tl">
                    <a:srgbClr val="000000">
                      <a:alpha val="43137"/>
                    </a:srgbClr>
                  </a:outerShdw>
                </a:effectLst>
              </a:rPr>
              <a:t>Weather-ready </a:t>
            </a:r>
          </a:p>
          <a:p>
            <a:r>
              <a:rPr lang="en-US" sz="3500" dirty="0" smtClean="0">
                <a:solidFill>
                  <a:schemeClr val="bg1"/>
                </a:solidFill>
                <a:effectLst>
                  <a:outerShdw blurRad="38100" dist="38100" dir="2700000" algn="tl">
                    <a:srgbClr val="000000">
                      <a:alpha val="43137"/>
                    </a:srgbClr>
                  </a:outerShdw>
                </a:effectLst>
              </a:rPr>
              <a:t>Impact-based multi-hazard </a:t>
            </a:r>
            <a:r>
              <a:rPr lang="en-US" sz="3500" dirty="0">
                <a:solidFill>
                  <a:schemeClr val="bg1"/>
                </a:solidFill>
                <a:effectLst>
                  <a:outerShdw blurRad="38100" dist="38100" dir="2700000" algn="tl">
                    <a:srgbClr val="000000">
                      <a:alpha val="43137"/>
                    </a:srgbClr>
                  </a:outerShdw>
                </a:effectLst>
              </a:rPr>
              <a:t>early warnings</a:t>
            </a:r>
            <a:endParaRPr lang="en-US" sz="3500" dirty="0" smtClean="0">
              <a:solidFill>
                <a:schemeClr val="bg1"/>
              </a:solidFill>
              <a:effectLst>
                <a:outerShdw blurRad="38100" dist="38100" dir="2700000" algn="tl">
                  <a:srgbClr val="000000">
                    <a:alpha val="43137"/>
                  </a:srgbClr>
                </a:outerShdw>
              </a:effectLst>
            </a:endParaRPr>
          </a:p>
        </p:txBody>
      </p:sp>
      <p:pic>
        <p:nvPicPr>
          <p:cNvPr id="8" name="內容版面配置區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460" y="403114"/>
            <a:ext cx="8550116" cy="5690733"/>
          </a:xfrm>
          <a:prstGeom prst="rect">
            <a:avLst/>
          </a:prstGeom>
        </p:spPr>
      </p:pic>
      <p:sp>
        <p:nvSpPr>
          <p:cNvPr id="7" name="Title 1"/>
          <p:cNvSpPr txBox="1">
            <a:spLocks/>
          </p:cNvSpPr>
          <p:nvPr/>
        </p:nvSpPr>
        <p:spPr>
          <a:xfrm>
            <a:off x="500745" y="834651"/>
            <a:ext cx="8229600" cy="1840813"/>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smtClean="0">
                <a:solidFill>
                  <a:srgbClr val="FFC000"/>
                </a:solidFill>
                <a:effectLst>
                  <a:outerShdw blurRad="38100" dist="38100" dir="2700000" algn="tl">
                    <a:srgbClr val="000000">
                      <a:alpha val="43137"/>
                    </a:srgbClr>
                  </a:outerShdw>
                </a:effectLst>
              </a:rPr>
              <a:t>Climate-smart</a:t>
            </a:r>
          </a:p>
          <a:p>
            <a:r>
              <a:rPr lang="en-US" altLang="zh-HK" sz="3600" dirty="0" smtClean="0">
                <a:solidFill>
                  <a:srgbClr val="FFC000"/>
                </a:solidFill>
                <a:effectLst>
                  <a:outerShdw blurRad="38100" dist="38100" dir="2700000" algn="tl">
                    <a:srgbClr val="000000">
                      <a:alpha val="43137"/>
                    </a:srgbClr>
                  </a:outerShdw>
                </a:effectLst>
              </a:rPr>
              <a:t>Reliable climate </a:t>
            </a:r>
            <a:r>
              <a:rPr lang="en-US" altLang="zh-HK" sz="3600" dirty="0">
                <a:solidFill>
                  <a:srgbClr val="FFC000"/>
                </a:solidFill>
                <a:effectLst>
                  <a:outerShdw blurRad="38100" dist="38100" dir="2700000" algn="tl">
                    <a:srgbClr val="000000">
                      <a:alpha val="43137"/>
                    </a:srgbClr>
                  </a:outerShdw>
                </a:effectLst>
              </a:rPr>
              <a:t>information </a:t>
            </a:r>
            <a:r>
              <a:rPr lang="en-US" altLang="zh-HK" sz="3600" dirty="0" smtClean="0">
                <a:solidFill>
                  <a:srgbClr val="FFC000"/>
                </a:solidFill>
                <a:effectLst>
                  <a:outerShdw blurRad="38100" dist="38100" dir="2700000" algn="tl">
                    <a:srgbClr val="000000">
                      <a:alpha val="43137"/>
                    </a:srgbClr>
                  </a:outerShdw>
                </a:effectLst>
              </a:rPr>
              <a:t>to </a:t>
            </a:r>
            <a:r>
              <a:rPr lang="en-US" altLang="zh-HK" sz="3600" dirty="0">
                <a:solidFill>
                  <a:srgbClr val="FFC000"/>
                </a:solidFill>
                <a:effectLst>
                  <a:outerShdw blurRad="38100" dist="38100" dir="2700000" algn="tl">
                    <a:srgbClr val="000000">
                      <a:alpha val="43137"/>
                    </a:srgbClr>
                  </a:outerShdw>
                </a:effectLst>
              </a:rPr>
              <a:t>support </a:t>
            </a:r>
            <a:r>
              <a:rPr lang="en-US" altLang="zh-HK" sz="3600" dirty="0" smtClean="0">
                <a:solidFill>
                  <a:srgbClr val="FFC000"/>
                </a:solidFill>
                <a:effectLst>
                  <a:outerShdw blurRad="38100" dist="38100" dir="2700000" algn="tl">
                    <a:srgbClr val="000000">
                      <a:alpha val="43137"/>
                    </a:srgbClr>
                  </a:outerShdw>
                </a:effectLst>
              </a:rPr>
              <a:t>climate change adaptation and resilience</a:t>
            </a:r>
            <a:endParaRPr lang="en-US" sz="3500" dirty="0" smtClean="0">
              <a:solidFill>
                <a:srgbClr val="FFC000"/>
              </a:solidFill>
              <a:effectLst>
                <a:outerShdw blurRad="38100" dist="38100" dir="2700000" algn="tl">
                  <a:srgbClr val="000000">
                    <a:alpha val="43137"/>
                  </a:srgbClr>
                </a:outerShdw>
              </a:effectLst>
            </a:endParaRPr>
          </a:p>
        </p:txBody>
      </p:sp>
      <p:pic>
        <p:nvPicPr>
          <p:cNvPr id="9" name="內容版面配置區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045" y="387848"/>
            <a:ext cx="8539531" cy="5705999"/>
          </a:xfrm>
          <a:prstGeom prst="rect">
            <a:avLst/>
          </a:prstGeom>
        </p:spPr>
      </p:pic>
      <p:sp>
        <p:nvSpPr>
          <p:cNvPr id="10" name="Title 1"/>
          <p:cNvSpPr txBox="1">
            <a:spLocks/>
          </p:cNvSpPr>
          <p:nvPr/>
        </p:nvSpPr>
        <p:spPr>
          <a:xfrm>
            <a:off x="500745" y="1859815"/>
            <a:ext cx="8229600" cy="1840813"/>
          </a:xfrm>
          <a:prstGeom prst="rect">
            <a:avLst/>
          </a:prstGeom>
        </p:spPr>
        <p:txBody>
          <a:bodyPr vert="horz" lIns="91440" tIns="45720" rIns="91440" bIns="45720" rtlCol="0" anchor="ctr">
            <a:normAutofit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smtClean="0">
                <a:solidFill>
                  <a:schemeClr val="bg1"/>
                </a:solidFill>
                <a:effectLst>
                  <a:outerShdw blurRad="38100" dist="38100" dir="2700000" algn="tl">
                    <a:srgbClr val="000000">
                      <a:alpha val="43137"/>
                    </a:srgbClr>
                  </a:outerShdw>
                </a:effectLst>
              </a:rPr>
              <a:t>Water-wise</a:t>
            </a:r>
          </a:p>
          <a:p>
            <a:r>
              <a:rPr lang="en-US" sz="3500" dirty="0" smtClean="0">
                <a:solidFill>
                  <a:schemeClr val="bg1"/>
                </a:solidFill>
                <a:effectLst>
                  <a:outerShdw blurRad="38100" dist="38100" dir="2700000" algn="tl">
                    <a:srgbClr val="000000">
                      <a:alpha val="43137"/>
                    </a:srgbClr>
                  </a:outerShdw>
                </a:effectLst>
              </a:rPr>
              <a:t>Early warning information for coastal inundations, floods and drought</a:t>
            </a:r>
          </a:p>
        </p:txBody>
      </p:sp>
    </p:spTree>
    <p:extLst>
      <p:ext uri="{BB962C8B-B14F-4D97-AF65-F5344CB8AC3E}">
        <p14:creationId xmlns:p14="http://schemas.microsoft.com/office/powerpoint/2010/main" val="4261268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 presetClass="entr" presetSubtype="0" fill="hold" nodeType="afterEffect">
                                  <p:stCondLst>
                                    <p:cond delay="2000"/>
                                  </p:stCondLst>
                                  <p:childTnLst>
                                    <p:set>
                                      <p:cBhvr>
                                        <p:cTn id="14" dur="1" fill="hold">
                                          <p:stCondLst>
                                            <p:cond delay="0"/>
                                          </p:stCondLst>
                                        </p:cTn>
                                        <p:tgtEl>
                                          <p:spTgt spid="8"/>
                                        </p:tgtEl>
                                        <p:attrNameLst>
                                          <p:attrName>style.visibility</p:attrName>
                                        </p:attrNameLst>
                                      </p:cBhvr>
                                      <p:to>
                                        <p:strVal val="visible"/>
                                      </p:to>
                                    </p:set>
                                  </p:childTnLst>
                                </p:cTn>
                              </p:par>
                            </p:childTnLst>
                          </p:cTn>
                        </p:par>
                        <p:par>
                          <p:cTn id="15" fill="hold">
                            <p:stCondLst>
                              <p:cond delay="3000"/>
                            </p:stCondLst>
                            <p:childTnLst>
                              <p:par>
                                <p:cTn id="16" presetID="1"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par>
                          <p:cTn id="18" fill="hold">
                            <p:stCondLst>
                              <p:cond delay="3000"/>
                            </p:stCondLst>
                            <p:childTnLst>
                              <p:par>
                                <p:cTn id="19" presetID="1" presetClass="entr" presetSubtype="0" fill="hold" nodeType="afterEffect">
                                  <p:stCondLst>
                                    <p:cond delay="2000"/>
                                  </p:stCondLst>
                                  <p:childTnLst>
                                    <p:set>
                                      <p:cBhvr>
                                        <p:cTn id="20" dur="1" fill="hold">
                                          <p:stCondLst>
                                            <p:cond delay="0"/>
                                          </p:stCondLst>
                                        </p:cTn>
                                        <p:tgtEl>
                                          <p:spTgt spid="9"/>
                                        </p:tgtEl>
                                        <p:attrNameLst>
                                          <p:attrName>style.visibility</p:attrName>
                                        </p:attrNameLst>
                                      </p:cBhvr>
                                      <p:to>
                                        <p:strVal val="visible"/>
                                      </p:to>
                                    </p:set>
                                  </p:childTnLst>
                                </p:cTn>
                              </p:par>
                            </p:childTnLst>
                          </p:cTn>
                        </p:par>
                        <p:par>
                          <p:cTn id="21" fill="hold">
                            <p:stCondLst>
                              <p:cond delay="5000"/>
                            </p:stCondLst>
                            <p:childTnLst>
                              <p:par>
                                <p:cTn id="22" presetID="1" presetClass="entr" presetSubtype="0"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3.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28" y="0"/>
            <a:ext cx="9144000" cy="6858000"/>
          </a:xfrm>
          <a:prstGeom prst="rect">
            <a:avLst/>
          </a:prstGeom>
        </p:spPr>
      </p:pic>
      <p:sp>
        <p:nvSpPr>
          <p:cNvPr id="4" name="AutoShape 2" descr="Kuvahaun tulos haulle santa claus rovaniemi"/>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 name="AutoShape 4" descr="Kuvahaun tulos haulle santa claus rovaniemi"/>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 name="Title 1"/>
          <p:cNvSpPr txBox="1">
            <a:spLocks/>
          </p:cNvSpPr>
          <p:nvPr/>
        </p:nvSpPr>
        <p:spPr>
          <a:xfrm>
            <a:off x="500745" y="2103653"/>
            <a:ext cx="8229600" cy="18408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smtClean="0">
                <a:solidFill>
                  <a:schemeClr val="bg1"/>
                </a:solidFill>
              </a:rPr>
              <a:t>Thank you</a:t>
            </a:r>
          </a:p>
        </p:txBody>
      </p:sp>
    </p:spTree>
    <p:extLst>
      <p:ext uri="{BB962C8B-B14F-4D97-AF65-F5344CB8AC3E}">
        <p14:creationId xmlns:p14="http://schemas.microsoft.com/office/powerpoint/2010/main" val="24753691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28824" y="2730306"/>
            <a:ext cx="6666359" cy="359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691680" y="1529977"/>
            <a:ext cx="7200800" cy="1200329"/>
          </a:xfrm>
          <a:prstGeom prst="rect">
            <a:avLst/>
          </a:prstGeom>
          <a:noFill/>
        </p:spPr>
        <p:txBody>
          <a:bodyPr wrap="square" rtlCol="0">
            <a:spAutoFit/>
          </a:bodyPr>
          <a:lstStyle/>
          <a:p>
            <a:r>
              <a:rPr lang="en-US" sz="2400" dirty="0" smtClean="0"/>
              <a:t>….a </a:t>
            </a:r>
            <a:r>
              <a:rPr lang="en-US" sz="2400" dirty="0"/>
              <a:t>specialized climate risk and early warning initiative that saves lives and livelihoods in least </a:t>
            </a:r>
            <a:r>
              <a:rPr lang="en-US" sz="2400" dirty="0" smtClean="0"/>
              <a:t>developed countries </a:t>
            </a:r>
            <a:r>
              <a:rPr lang="en-US" sz="2400" dirty="0"/>
              <a:t>and small island developing States.</a:t>
            </a:r>
          </a:p>
        </p:txBody>
      </p:sp>
      <p:pic>
        <p:nvPicPr>
          <p:cNvPr id="5" name="Picture 2" descr="H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305" y="116633"/>
            <a:ext cx="2387483" cy="1035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4174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847839" y="3984540"/>
            <a:ext cx="5296161" cy="28288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739036" y="797510"/>
            <a:ext cx="7290147" cy="3231654"/>
          </a:xfrm>
          <a:prstGeom prst="rect">
            <a:avLst/>
          </a:prstGeom>
          <a:noFill/>
        </p:spPr>
        <p:txBody>
          <a:bodyPr wrap="square" rtlCol="0">
            <a:spAutoFit/>
          </a:bodyPr>
          <a:lstStyle/>
          <a:p>
            <a:endParaRPr lang="en-US" dirty="0"/>
          </a:p>
          <a:p>
            <a:pPr marL="285750" indent="-285750">
              <a:buClr>
                <a:srgbClr val="C00000"/>
              </a:buClr>
              <a:buFont typeface="Wingdings" panose="05000000000000000000" pitchFamily="2" charset="2"/>
              <a:buChar char="q"/>
            </a:pPr>
            <a:r>
              <a:rPr lang="en-US" sz="2400" dirty="0" smtClean="0"/>
              <a:t>WMO </a:t>
            </a:r>
            <a:r>
              <a:rPr lang="en-US" sz="2400" dirty="0"/>
              <a:t>Strategic Plan 2020-2023 sets an ambitious Goal – to close the capacity gap on weather, climate, and water services between developed and developing </a:t>
            </a:r>
            <a:r>
              <a:rPr lang="en-US" sz="2400" dirty="0" smtClean="0"/>
              <a:t>countries</a:t>
            </a:r>
            <a:endParaRPr lang="en-US" sz="2400" dirty="0"/>
          </a:p>
          <a:p>
            <a:pPr marL="285750" indent="-285750">
              <a:buClr>
                <a:srgbClr val="C00000"/>
              </a:buClr>
              <a:buFont typeface="Wingdings" panose="05000000000000000000" pitchFamily="2" charset="2"/>
              <a:buChar char="q"/>
            </a:pPr>
            <a:endParaRPr lang="en-US" sz="2400" dirty="0" smtClean="0"/>
          </a:p>
          <a:p>
            <a:pPr marL="285750" indent="-285750">
              <a:buClr>
                <a:srgbClr val="C00000"/>
              </a:buClr>
              <a:buFont typeface="Wingdings" panose="05000000000000000000" pitchFamily="2" charset="2"/>
              <a:buChar char="q"/>
            </a:pPr>
            <a:r>
              <a:rPr lang="en-GB" altLang="en-US" sz="2400" dirty="0">
                <a:ea typeface="ＭＳ Ｐゴシック" pitchFamily="34" charset="-128"/>
              </a:rPr>
              <a:t>Casualty risk increasing in LDCs and SIDS (going down in most other countries)</a:t>
            </a:r>
            <a:endParaRPr lang="fr-FR" altLang="en-US" sz="2400" dirty="0"/>
          </a:p>
          <a:p>
            <a:endParaRPr lang="en-US" dirty="0"/>
          </a:p>
        </p:txBody>
      </p:sp>
      <p:pic>
        <p:nvPicPr>
          <p:cNvPr id="6"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8733" y="5419347"/>
            <a:ext cx="3524645" cy="1438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0"/>
          <p:cNvSpPr txBox="1">
            <a:spLocks noChangeArrowheads="1"/>
          </p:cNvSpPr>
          <p:nvPr/>
        </p:nvSpPr>
        <p:spPr bwMode="auto">
          <a:xfrm>
            <a:off x="-86218" y="5036920"/>
            <a:ext cx="3338828" cy="369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12" tIns="45656" rIns="91312" bIns="45656">
            <a:spAutoFit/>
          </a:bodyPr>
          <a:lstStyle/>
          <a:p>
            <a:pPr algn="r"/>
            <a:r>
              <a:rPr lang="en-GB" altLang="en-US" b="1" dirty="0">
                <a:solidFill>
                  <a:srgbClr val="C00000"/>
                </a:solidFill>
              </a:rPr>
              <a:t>Extensive mortality 1990-2013</a:t>
            </a:r>
            <a:endParaRPr lang="en-GB" altLang="en-US" dirty="0">
              <a:solidFill>
                <a:srgbClr val="C00000"/>
              </a:solidFill>
            </a:endParaRPr>
          </a:p>
        </p:txBody>
      </p:sp>
    </p:spTree>
    <p:extLst>
      <p:ext uri="{BB962C8B-B14F-4D97-AF65-F5344CB8AC3E}">
        <p14:creationId xmlns:p14="http://schemas.microsoft.com/office/powerpoint/2010/main" val="39377916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9259AF2F-52C6-9B46-B8B2-0579234AE62E}" type="slidenum">
              <a:rPr lang="en-US" smtClean="0"/>
              <a:t>2</a:t>
            </a:fld>
            <a:endParaRPr lang="en-US"/>
          </a:p>
        </p:txBody>
      </p:sp>
      <p:sp>
        <p:nvSpPr>
          <p:cNvPr id="3" name="標題 1"/>
          <p:cNvSpPr>
            <a:spLocks noGrp="1"/>
          </p:cNvSpPr>
          <p:nvPr>
            <p:ph type="title"/>
          </p:nvPr>
        </p:nvSpPr>
        <p:spPr>
          <a:xfrm>
            <a:off x="457200" y="91752"/>
            <a:ext cx="8229600" cy="672419"/>
          </a:xfrm>
        </p:spPr>
        <p:txBody>
          <a:bodyPr>
            <a:noAutofit/>
          </a:bodyPr>
          <a:lstStyle/>
          <a:p>
            <a:r>
              <a:rPr lang="en-US" altLang="zh-HK" sz="2800" b="1" dirty="0" smtClean="0">
                <a:solidFill>
                  <a:srgbClr val="0070C0"/>
                </a:solidFill>
              </a:rPr>
              <a:t>WMO Integrated Global Observing System (WIGOS)</a:t>
            </a:r>
            <a:endParaRPr lang="en-US" altLang="zh-HK" sz="2800" b="1" dirty="0">
              <a:solidFill>
                <a:srgbClr val="0070C0"/>
              </a:solidFill>
            </a:endParaRPr>
          </a:p>
        </p:txBody>
      </p:sp>
      <p:pic>
        <p:nvPicPr>
          <p:cNvPr id="2" name="圖片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2879" y="1159776"/>
            <a:ext cx="3564692" cy="3646171"/>
          </a:xfrm>
          <a:prstGeom prst="rect">
            <a:avLst/>
          </a:prstGeom>
        </p:spPr>
      </p:pic>
      <p:pic>
        <p:nvPicPr>
          <p:cNvPr id="5" name="Picture 9" descr="Satellites New GOS Jan 2006"/>
          <p:cNvPicPr>
            <a:picLocks noGrp="1" noChangeAspect="1" noChangeArrowheads="1"/>
          </p:cNvPicPr>
          <p:nvPr>
            <p:ph sz="quarter" idx="4294967295"/>
          </p:nvPr>
        </p:nvPicPr>
        <p:blipFill>
          <a:blip r:embed="rId4" cstate="email">
            <a:extLst>
              <a:ext uri="{28A0092B-C50C-407E-A947-70E740481C1C}">
                <a14:useLocalDpi xmlns:a14="http://schemas.microsoft.com/office/drawing/2010/main"/>
              </a:ext>
            </a:extLst>
          </a:blip>
          <a:srcRect/>
          <a:stretch>
            <a:fillRect/>
          </a:stretch>
        </p:blipFill>
        <p:spPr>
          <a:xfrm>
            <a:off x="4207630" y="1143369"/>
            <a:ext cx="4659274" cy="3645800"/>
          </a:xfrm>
          <a:noFill/>
        </p:spPr>
      </p:pic>
      <p:sp>
        <p:nvSpPr>
          <p:cNvPr id="6" name="文字方塊 5"/>
          <p:cNvSpPr txBox="1"/>
          <p:nvPr/>
        </p:nvSpPr>
        <p:spPr>
          <a:xfrm>
            <a:off x="834390" y="5022174"/>
            <a:ext cx="7701275" cy="461665"/>
          </a:xfrm>
          <a:prstGeom prst="rect">
            <a:avLst/>
          </a:prstGeom>
          <a:noFill/>
        </p:spPr>
        <p:txBody>
          <a:bodyPr wrap="none" rtlCol="0">
            <a:spAutoFit/>
          </a:bodyPr>
          <a:lstStyle/>
          <a:p>
            <a:r>
              <a:rPr lang="en-US" altLang="zh-HK" sz="2400" dirty="0" smtClean="0"/>
              <a:t>Coordinated observation of the globe with agreed standards</a:t>
            </a:r>
            <a:endParaRPr lang="zh-HK" altLang="en-US" sz="2400" dirty="0"/>
          </a:p>
        </p:txBody>
      </p:sp>
    </p:spTree>
    <p:extLst>
      <p:ext uri="{BB962C8B-B14F-4D97-AF65-F5344CB8AC3E}">
        <p14:creationId xmlns:p14="http://schemas.microsoft.com/office/powerpoint/2010/main" val="28048932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9259AF2F-52C6-9B46-B8B2-0579234AE62E}" type="slidenum">
              <a:rPr lang="en-US" smtClean="0"/>
              <a:t>3</a:t>
            </a:fld>
            <a:endParaRPr lang="en-US"/>
          </a:p>
        </p:txBody>
      </p:sp>
      <p:sp>
        <p:nvSpPr>
          <p:cNvPr id="5" name="TextBox 6"/>
          <p:cNvSpPr txBox="1"/>
          <p:nvPr/>
        </p:nvSpPr>
        <p:spPr>
          <a:xfrm>
            <a:off x="0" y="108580"/>
            <a:ext cx="9126101" cy="584775"/>
          </a:xfrm>
          <a:prstGeom prst="rect">
            <a:avLst/>
          </a:prstGeom>
          <a:solidFill>
            <a:schemeClr val="bg1"/>
          </a:solidFill>
        </p:spPr>
        <p:txBody>
          <a:bodyPr wrap="square" rtlCol="0">
            <a:spAutoFit/>
          </a:bodyPr>
          <a:lstStyle/>
          <a:p>
            <a:pPr algn="ctr"/>
            <a:r>
              <a:rPr lang="en-US" sz="3200" b="1" dirty="0" smtClean="0">
                <a:solidFill>
                  <a:srgbClr val="0070C0"/>
                </a:solidFill>
              </a:rPr>
              <a:t>WMO Information System (WIS)</a:t>
            </a:r>
          </a:p>
        </p:txBody>
      </p:sp>
      <p:sp>
        <p:nvSpPr>
          <p:cNvPr id="6" name="文字方塊 5"/>
          <p:cNvSpPr txBox="1"/>
          <p:nvPr/>
        </p:nvSpPr>
        <p:spPr>
          <a:xfrm>
            <a:off x="1899792" y="5366906"/>
            <a:ext cx="4954946" cy="461665"/>
          </a:xfrm>
          <a:prstGeom prst="rect">
            <a:avLst/>
          </a:prstGeom>
          <a:noFill/>
        </p:spPr>
        <p:txBody>
          <a:bodyPr wrap="none" rtlCol="0">
            <a:spAutoFit/>
          </a:bodyPr>
          <a:lstStyle/>
          <a:p>
            <a:r>
              <a:rPr lang="en-US" altLang="zh-HK" sz="2400" dirty="0" smtClean="0"/>
              <a:t>Sharing global data in standard format</a:t>
            </a:r>
            <a:endParaRPr lang="zh-HK" altLang="en-US" sz="2400" dirty="0"/>
          </a:p>
        </p:txBody>
      </p:sp>
      <p:pic>
        <p:nvPicPr>
          <p:cNvPr id="164" name="內容版面配置區 1"/>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256741" y="1080397"/>
            <a:ext cx="6368013" cy="4013537"/>
          </a:xfrm>
        </p:spPr>
      </p:pic>
    </p:spTree>
    <p:extLst>
      <p:ext uri="{BB962C8B-B14F-4D97-AF65-F5344CB8AC3E}">
        <p14:creationId xmlns:p14="http://schemas.microsoft.com/office/powerpoint/2010/main" val="42025159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144" y="185858"/>
            <a:ext cx="9019712" cy="817315"/>
          </a:xfrm>
        </p:spPr>
        <p:txBody>
          <a:bodyPr>
            <a:normAutofit/>
          </a:bodyPr>
          <a:lstStyle/>
          <a:p>
            <a:r>
              <a:rPr lang="en-US" sz="3200" b="1" dirty="0">
                <a:solidFill>
                  <a:srgbClr val="0070C0"/>
                </a:solidFill>
              </a:rPr>
              <a:t>G</a:t>
            </a:r>
            <a:r>
              <a:rPr lang="en-US" sz="3200" b="1" dirty="0" smtClean="0">
                <a:solidFill>
                  <a:srgbClr val="0070C0"/>
                </a:solidFill>
              </a:rPr>
              <a:t>lobal mean temperature rising</a:t>
            </a:r>
            <a:endParaRPr lang="en-US" sz="3200" b="1" dirty="0">
              <a:solidFill>
                <a:srgbClr val="0070C0"/>
              </a:solidFill>
            </a:endParaRPr>
          </a:p>
        </p:txBody>
      </p:sp>
      <p:sp>
        <p:nvSpPr>
          <p:cNvPr id="3" name="Slide Number Placeholder 2"/>
          <p:cNvSpPr>
            <a:spLocks noGrp="1"/>
          </p:cNvSpPr>
          <p:nvPr>
            <p:ph type="sldNum" sz="quarter" idx="12"/>
          </p:nvPr>
        </p:nvSpPr>
        <p:spPr/>
        <p:txBody>
          <a:bodyPr/>
          <a:lstStyle/>
          <a:p>
            <a:fld id="{9259AF2F-52C6-9B46-B8B2-0579234AE62E}" type="slidenum">
              <a:rPr lang="en-US" smtClean="0"/>
              <a:t>4</a:t>
            </a:fld>
            <a:endParaRPr lang="en-US"/>
          </a:p>
        </p:txBody>
      </p:sp>
      <p:sp>
        <p:nvSpPr>
          <p:cNvPr id="6" name="TextBox 14"/>
          <p:cNvSpPr txBox="1"/>
          <p:nvPr/>
        </p:nvSpPr>
        <p:spPr>
          <a:xfrm>
            <a:off x="736847" y="4442600"/>
            <a:ext cx="7741328" cy="1200329"/>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Global mean temperature already exceeded </a:t>
            </a:r>
            <a:r>
              <a:rPr lang="en-US" sz="2400" dirty="0" smtClean="0">
                <a:solidFill>
                  <a:srgbClr val="FF0000"/>
                </a:solidFill>
              </a:rPr>
              <a:t>1 degree Celsius </a:t>
            </a:r>
            <a:r>
              <a:rPr lang="en-US" sz="2400" dirty="0" smtClean="0"/>
              <a:t>above pre-industrial level</a:t>
            </a:r>
          </a:p>
          <a:p>
            <a:endParaRPr lang="en-US" sz="2400" dirty="0"/>
          </a:p>
        </p:txBody>
      </p:sp>
      <p:grpSp>
        <p:nvGrpSpPr>
          <p:cNvPr id="10" name="群組 9"/>
          <p:cNvGrpSpPr/>
          <p:nvPr/>
        </p:nvGrpSpPr>
        <p:grpSpPr>
          <a:xfrm>
            <a:off x="1271414" y="1219011"/>
            <a:ext cx="6264123" cy="3033500"/>
            <a:chOff x="1095144" y="1406298"/>
            <a:chExt cx="7183584" cy="4033450"/>
          </a:xfrm>
        </p:grpSpPr>
        <p:pic>
          <p:nvPicPr>
            <p:cNvPr id="4" name="圖片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5144" y="1406298"/>
              <a:ext cx="7183584" cy="4033450"/>
            </a:xfrm>
            <a:prstGeom prst="rect">
              <a:avLst/>
            </a:prstGeom>
          </p:spPr>
        </p:pic>
        <p:sp>
          <p:nvSpPr>
            <p:cNvPr id="5" name="向右箭號 4"/>
            <p:cNvSpPr/>
            <p:nvPr/>
          </p:nvSpPr>
          <p:spPr>
            <a:xfrm rot="18947372">
              <a:off x="5849999" y="2605571"/>
              <a:ext cx="1249960" cy="444616"/>
            </a:xfrm>
            <a:prstGeom prst="rightArrow">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zh-HK" altLang="en-US"/>
            </a:p>
          </p:txBody>
        </p:sp>
        <p:cxnSp>
          <p:nvCxnSpPr>
            <p:cNvPr id="8" name="直線接點 7"/>
            <p:cNvCxnSpPr/>
            <p:nvPr/>
          </p:nvCxnSpPr>
          <p:spPr>
            <a:xfrm>
              <a:off x="3723701" y="2258458"/>
              <a:ext cx="4296579" cy="0"/>
            </a:xfrm>
            <a:prstGeom prst="line">
              <a:avLst/>
            </a:prstGeom>
            <a:ln>
              <a:solidFill>
                <a:schemeClr val="accent2"/>
              </a:solidFill>
              <a:prstDash val="dash"/>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2290084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9259AF2F-52C6-9B46-B8B2-0579234AE62E}" type="slidenum">
              <a:rPr lang="en-US" smtClean="0"/>
              <a:t>5</a:t>
            </a:fld>
            <a:endParaRPr lang="en-US"/>
          </a:p>
        </p:txBody>
      </p:sp>
      <p:sp>
        <p:nvSpPr>
          <p:cNvPr id="5" name="TextBox 6"/>
          <p:cNvSpPr txBox="1"/>
          <p:nvPr/>
        </p:nvSpPr>
        <p:spPr>
          <a:xfrm>
            <a:off x="0" y="108580"/>
            <a:ext cx="9126102" cy="584775"/>
          </a:xfrm>
          <a:prstGeom prst="rect">
            <a:avLst/>
          </a:prstGeom>
          <a:solidFill>
            <a:schemeClr val="bg1"/>
          </a:solidFill>
        </p:spPr>
        <p:txBody>
          <a:bodyPr wrap="square" rtlCol="0">
            <a:spAutoFit/>
          </a:bodyPr>
          <a:lstStyle/>
          <a:p>
            <a:pPr algn="ctr"/>
            <a:r>
              <a:rPr lang="en-US" sz="3200" b="1" dirty="0" smtClean="0">
                <a:solidFill>
                  <a:srgbClr val="0070C0"/>
                </a:solidFill>
              </a:rPr>
              <a:t>Global Data-Processing and Forecasting Syste</a:t>
            </a:r>
            <a:r>
              <a:rPr lang="en-US" sz="3200" b="1" dirty="0">
                <a:solidFill>
                  <a:srgbClr val="0070C0"/>
                </a:solidFill>
              </a:rPr>
              <a:t>m</a:t>
            </a:r>
            <a:endParaRPr lang="en-US" sz="3200" b="1" dirty="0" smtClean="0">
              <a:solidFill>
                <a:srgbClr val="0070C0"/>
              </a:solidFill>
            </a:endParaRPr>
          </a:p>
        </p:txBody>
      </p:sp>
      <p:sp>
        <p:nvSpPr>
          <p:cNvPr id="6" name="文字方塊 5"/>
          <p:cNvSpPr txBox="1"/>
          <p:nvPr/>
        </p:nvSpPr>
        <p:spPr>
          <a:xfrm>
            <a:off x="590427" y="5781447"/>
            <a:ext cx="7801447" cy="461665"/>
          </a:xfrm>
          <a:prstGeom prst="rect">
            <a:avLst/>
          </a:prstGeom>
          <a:noFill/>
        </p:spPr>
        <p:txBody>
          <a:bodyPr wrap="square" rtlCol="0">
            <a:spAutoFit/>
          </a:bodyPr>
          <a:lstStyle/>
          <a:p>
            <a:r>
              <a:rPr lang="en-US" altLang="zh-HK" sz="2400" dirty="0" smtClean="0"/>
              <a:t>Making available weather and climate analyses and forecasts</a:t>
            </a:r>
            <a:endParaRPr lang="zh-HK" altLang="en-US" sz="2400"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613" y="693355"/>
            <a:ext cx="7335461" cy="5183140"/>
          </a:xfrm>
          <a:prstGeom prst="rect">
            <a:avLst/>
          </a:prstGeom>
        </p:spPr>
      </p:pic>
    </p:spTree>
    <p:extLst>
      <p:ext uri="{BB962C8B-B14F-4D97-AF65-F5344CB8AC3E}">
        <p14:creationId xmlns:p14="http://schemas.microsoft.com/office/powerpoint/2010/main" val="42024884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987233"/>
            <a:ext cx="8229600" cy="5095386"/>
          </a:xfrm>
        </p:spPr>
        <p:txBody>
          <a:bodyPr>
            <a:normAutofit/>
          </a:bodyPr>
          <a:lstStyle/>
          <a:p>
            <a:r>
              <a:rPr lang="en-US" altLang="zh-HK" sz="2400" b="1" dirty="0" smtClean="0"/>
              <a:t>Education and Training </a:t>
            </a:r>
            <a:r>
              <a:rPr lang="en-US" altLang="zh-HK" sz="2400" b="1" dirty="0" err="1" smtClean="0"/>
              <a:t>Programme</a:t>
            </a:r>
            <a:r>
              <a:rPr lang="en-US" altLang="zh-HK" sz="2400" b="1" dirty="0" smtClean="0"/>
              <a:t> </a:t>
            </a:r>
            <a:r>
              <a:rPr lang="en-US" altLang="zh-HK" sz="2400" dirty="0" smtClean="0"/>
              <a:t>in place to connect people and institutions in need to the learning opportunities</a:t>
            </a:r>
          </a:p>
          <a:p>
            <a:pPr lvl="1"/>
            <a:r>
              <a:rPr lang="en-US" altLang="zh-HK" sz="2000" dirty="0"/>
              <a:t>r</a:t>
            </a:r>
            <a:r>
              <a:rPr lang="en-US" altLang="zh-HK" sz="2000" dirty="0" smtClean="0"/>
              <a:t>egional training </a:t>
            </a:r>
            <a:r>
              <a:rPr lang="en-US" altLang="zh-HK" sz="2000" dirty="0" err="1" smtClean="0"/>
              <a:t>centres</a:t>
            </a:r>
            <a:r>
              <a:rPr lang="en-US" altLang="zh-HK" sz="2000" dirty="0" smtClean="0"/>
              <a:t> offering targeted training courses</a:t>
            </a:r>
          </a:p>
          <a:p>
            <a:pPr lvl="1"/>
            <a:r>
              <a:rPr lang="en-US" altLang="zh-HK" sz="2000" dirty="0"/>
              <a:t>p</a:t>
            </a:r>
            <a:r>
              <a:rPr lang="en-US" altLang="zh-HK" sz="2000" dirty="0" smtClean="0"/>
              <a:t>rovision of opportunity for fellowship</a:t>
            </a:r>
          </a:p>
          <a:p>
            <a:pPr lvl="1"/>
            <a:r>
              <a:rPr lang="en-US" altLang="zh-HK" sz="2000" dirty="0" smtClean="0"/>
              <a:t>WMO Global Campus online resources</a:t>
            </a:r>
          </a:p>
          <a:p>
            <a:pPr lvl="1"/>
            <a:endParaRPr lang="en-US" altLang="zh-HK" sz="2000" dirty="0" smtClean="0"/>
          </a:p>
        </p:txBody>
      </p:sp>
      <p:sp>
        <p:nvSpPr>
          <p:cNvPr id="4" name="投影片編號版面配置區 3"/>
          <p:cNvSpPr>
            <a:spLocks noGrp="1"/>
          </p:cNvSpPr>
          <p:nvPr>
            <p:ph type="sldNum" sz="quarter" idx="12"/>
          </p:nvPr>
        </p:nvSpPr>
        <p:spPr/>
        <p:txBody>
          <a:bodyPr/>
          <a:lstStyle/>
          <a:p>
            <a:fld id="{9259AF2F-52C6-9B46-B8B2-0579234AE62E}" type="slidenum">
              <a:rPr lang="en-US" smtClean="0"/>
              <a:t>6</a:t>
            </a:fld>
            <a:endParaRPr lang="en-US"/>
          </a:p>
        </p:txBody>
      </p:sp>
      <p:sp>
        <p:nvSpPr>
          <p:cNvPr id="5" name="TextBox 6"/>
          <p:cNvSpPr txBox="1"/>
          <p:nvPr/>
        </p:nvSpPr>
        <p:spPr>
          <a:xfrm>
            <a:off x="0" y="108580"/>
            <a:ext cx="9126101" cy="584775"/>
          </a:xfrm>
          <a:prstGeom prst="rect">
            <a:avLst/>
          </a:prstGeom>
          <a:solidFill>
            <a:schemeClr val="bg1"/>
          </a:solidFill>
        </p:spPr>
        <p:txBody>
          <a:bodyPr wrap="square" rtlCol="0">
            <a:spAutoFit/>
          </a:bodyPr>
          <a:lstStyle/>
          <a:p>
            <a:pPr algn="ctr"/>
            <a:r>
              <a:rPr lang="en-US" sz="3200" b="1" dirty="0" smtClean="0">
                <a:solidFill>
                  <a:srgbClr val="0070C0"/>
                </a:solidFill>
              </a:rPr>
              <a:t>Capacity building for developing countries</a:t>
            </a:r>
          </a:p>
        </p:txBody>
      </p:sp>
      <p:pic>
        <p:nvPicPr>
          <p:cNvPr id="6" name="圖片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4623" y="3326063"/>
            <a:ext cx="2594476" cy="1743828"/>
          </a:xfrm>
          <a:prstGeom prst="rect">
            <a:avLst/>
          </a:prstGeom>
        </p:spPr>
      </p:pic>
      <p:pic>
        <p:nvPicPr>
          <p:cNvPr id="7" name="圖片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66842" y="3965232"/>
            <a:ext cx="2909641" cy="1898862"/>
          </a:xfrm>
          <a:prstGeom prst="rect">
            <a:avLst/>
          </a:prstGeom>
        </p:spPr>
      </p:pic>
      <p:pic>
        <p:nvPicPr>
          <p:cNvPr id="2" name="圖片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86032" y="5069891"/>
            <a:ext cx="2967513" cy="1225924"/>
          </a:xfrm>
          <a:prstGeom prst="rect">
            <a:avLst/>
          </a:prstGeom>
        </p:spPr>
      </p:pic>
    </p:spTree>
    <p:extLst>
      <p:ext uri="{BB962C8B-B14F-4D97-AF65-F5344CB8AC3E}">
        <p14:creationId xmlns:p14="http://schemas.microsoft.com/office/powerpoint/2010/main" val="300212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457200" y="777881"/>
            <a:ext cx="8229600" cy="994918"/>
          </a:xfrm>
        </p:spPr>
        <p:txBody>
          <a:bodyPr>
            <a:normAutofit fontScale="85000" lnSpcReduction="20000"/>
          </a:bodyPr>
          <a:lstStyle/>
          <a:p>
            <a:r>
              <a:rPr lang="en-US" altLang="zh-HK" sz="2000" dirty="0" smtClean="0"/>
              <a:t>Cooperation is also crucially needed </a:t>
            </a:r>
            <a:r>
              <a:rPr lang="en-US" altLang="zh-HK" sz="2000" dirty="0"/>
              <a:t>with relevant stakeholders outside </a:t>
            </a:r>
            <a:r>
              <a:rPr lang="en-US" altLang="zh-HK" sz="2000" dirty="0" smtClean="0"/>
              <a:t>the WMO community, at all global, regional, national and local levels</a:t>
            </a:r>
          </a:p>
          <a:p>
            <a:r>
              <a:rPr lang="en-US" altLang="zh-HK" sz="2000" dirty="0" smtClean="0"/>
              <a:t>Fostering a community of practice through tools, guidelines, training workshops and building on the </a:t>
            </a:r>
          </a:p>
          <a:p>
            <a:endParaRPr lang="en-US" altLang="zh-HK" sz="2000" dirty="0" smtClean="0"/>
          </a:p>
        </p:txBody>
      </p:sp>
      <p:sp>
        <p:nvSpPr>
          <p:cNvPr id="4" name="投影片編號版面配置區 3"/>
          <p:cNvSpPr>
            <a:spLocks noGrp="1"/>
          </p:cNvSpPr>
          <p:nvPr>
            <p:ph type="sldNum" sz="quarter" idx="12"/>
          </p:nvPr>
        </p:nvSpPr>
        <p:spPr/>
        <p:txBody>
          <a:bodyPr/>
          <a:lstStyle/>
          <a:p>
            <a:fld id="{9259AF2F-52C6-9B46-B8B2-0579234AE62E}" type="slidenum">
              <a:rPr lang="en-US" smtClean="0"/>
              <a:t>7</a:t>
            </a:fld>
            <a:endParaRPr lang="en-US"/>
          </a:p>
        </p:txBody>
      </p:sp>
      <p:sp>
        <p:nvSpPr>
          <p:cNvPr id="5" name="TextBox 6"/>
          <p:cNvSpPr txBox="1"/>
          <p:nvPr/>
        </p:nvSpPr>
        <p:spPr>
          <a:xfrm>
            <a:off x="0" y="108580"/>
            <a:ext cx="9126101" cy="584775"/>
          </a:xfrm>
          <a:prstGeom prst="rect">
            <a:avLst/>
          </a:prstGeom>
          <a:solidFill>
            <a:schemeClr val="bg1"/>
          </a:solidFill>
        </p:spPr>
        <p:txBody>
          <a:bodyPr wrap="square" rtlCol="0">
            <a:spAutoFit/>
          </a:bodyPr>
          <a:lstStyle/>
          <a:p>
            <a:pPr algn="ctr"/>
            <a:r>
              <a:rPr lang="en-US" altLang="zh-HK" sz="3200" b="1" dirty="0" smtClean="0">
                <a:solidFill>
                  <a:srgbClr val="0070C0"/>
                </a:solidFill>
              </a:rPr>
              <a:t>Authoritative multi-hazard early warnings</a:t>
            </a:r>
            <a:endParaRPr lang="en-US" sz="3200" b="1" dirty="0" smtClean="0">
              <a:solidFill>
                <a:srgbClr val="0070C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1188" y="1772798"/>
            <a:ext cx="3288427" cy="46851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圖片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5725" y="1822030"/>
            <a:ext cx="3991183" cy="2293343"/>
          </a:xfrm>
          <a:prstGeom prst="rect">
            <a:avLst/>
          </a:prstGeom>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363" y="3601080"/>
            <a:ext cx="1999374" cy="2833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70055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fld id="{9259AF2F-52C6-9B46-B8B2-0579234AE62E}" type="slidenum">
              <a:rPr lang="en-US" smtClean="0"/>
              <a:t>8</a:t>
            </a:fld>
            <a:endParaRPr lang="en-US"/>
          </a:p>
        </p:txBody>
      </p:sp>
      <p:sp>
        <p:nvSpPr>
          <p:cNvPr id="5" name="TextBox 6"/>
          <p:cNvSpPr txBox="1"/>
          <p:nvPr/>
        </p:nvSpPr>
        <p:spPr>
          <a:xfrm>
            <a:off x="213876" y="108580"/>
            <a:ext cx="8912225" cy="584775"/>
          </a:xfrm>
          <a:prstGeom prst="rect">
            <a:avLst/>
          </a:prstGeom>
          <a:solidFill>
            <a:schemeClr val="bg1"/>
          </a:solidFill>
        </p:spPr>
        <p:txBody>
          <a:bodyPr wrap="square" rtlCol="0">
            <a:spAutoFit/>
          </a:bodyPr>
          <a:lstStyle/>
          <a:p>
            <a:pPr algn="ctr"/>
            <a:r>
              <a:rPr lang="en-US" altLang="zh-HK" sz="3200" b="1" dirty="0" smtClean="0">
                <a:solidFill>
                  <a:srgbClr val="0070C0"/>
                </a:solidFill>
              </a:rPr>
              <a:t>Global </a:t>
            </a:r>
            <a:r>
              <a:rPr lang="en-US" altLang="zh-HK" sz="3200" b="1" dirty="0">
                <a:solidFill>
                  <a:srgbClr val="0070C0"/>
                </a:solidFill>
              </a:rPr>
              <a:t>Multi-hazard Alert System (GMAS) </a:t>
            </a:r>
            <a:endParaRPr lang="en-US" sz="3200" b="1" dirty="0" smtClean="0">
              <a:solidFill>
                <a:srgbClr val="0070C0"/>
              </a:solidFill>
            </a:endParaRPr>
          </a:p>
        </p:txBody>
      </p:sp>
      <p:sp>
        <p:nvSpPr>
          <p:cNvPr id="7" name="內容版面配置區 2"/>
          <p:cNvSpPr txBox="1">
            <a:spLocks/>
          </p:cNvSpPr>
          <p:nvPr/>
        </p:nvSpPr>
        <p:spPr>
          <a:xfrm>
            <a:off x="457200" y="835273"/>
            <a:ext cx="8229600" cy="525479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altLang="zh-HK" sz="2000" b="1" dirty="0" smtClean="0"/>
              <a:t>Severe Weather Information Centre (SWIC) </a:t>
            </a:r>
            <a:r>
              <a:rPr lang="en-US" altLang="zh-HK" sz="2000" dirty="0" smtClean="0"/>
              <a:t>and </a:t>
            </a:r>
            <a:r>
              <a:rPr lang="en-US" altLang="zh-HK" sz="2000" b="1" dirty="0" smtClean="0"/>
              <a:t>World Weather Information System (WWIS) </a:t>
            </a:r>
            <a:r>
              <a:rPr lang="en-US" altLang="zh-HK" sz="2000" dirty="0" smtClean="0"/>
              <a:t>being revamped to form the </a:t>
            </a:r>
            <a:r>
              <a:rPr lang="en-US" altLang="zh-HK" sz="2000" b="1" dirty="0" smtClean="0">
                <a:solidFill>
                  <a:srgbClr val="FF0000"/>
                </a:solidFill>
              </a:rPr>
              <a:t>initial core component </a:t>
            </a:r>
            <a:r>
              <a:rPr lang="en-US" altLang="zh-HK" sz="2000" dirty="0" smtClean="0"/>
              <a:t>of GMAS</a:t>
            </a:r>
            <a:endParaRPr lang="zh-HK" altLang="en-US" sz="2000" dirty="0"/>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3435" y="1983512"/>
            <a:ext cx="7019108" cy="4169935"/>
          </a:xfrm>
          <a:prstGeom prst="rect">
            <a:avLst/>
          </a:prstGeom>
        </p:spPr>
      </p:pic>
    </p:spTree>
    <p:extLst>
      <p:ext uri="{BB962C8B-B14F-4D97-AF65-F5344CB8AC3E}">
        <p14:creationId xmlns:p14="http://schemas.microsoft.com/office/powerpoint/2010/main" val="1343069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698" y="709497"/>
            <a:ext cx="8363272" cy="1143000"/>
          </a:xfrm>
          <a:prstGeom prst="corner">
            <a:avLst/>
          </a:prstGeom>
        </p:spPr>
        <p:txBody>
          <a:bodyPr>
            <a:noAutofit/>
          </a:bodyPr>
          <a:lstStyle/>
          <a:p>
            <a:r>
              <a:rPr lang="en-GB" sz="3400" dirty="0" smtClean="0"/>
              <a:t>CREWS Caribbean EWS Initiative – a case for International Cooperation with SIDS</a:t>
            </a:r>
            <a:endParaRPr lang="en-GB" sz="3400" dirty="0"/>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180511325"/>
              </p:ext>
            </p:extLst>
          </p:nvPr>
        </p:nvGraphicFramePr>
        <p:xfrm>
          <a:off x="1115616" y="4076700"/>
          <a:ext cx="3661402" cy="2193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Explosion 1 5"/>
          <p:cNvSpPr/>
          <p:nvPr/>
        </p:nvSpPr>
        <p:spPr>
          <a:xfrm>
            <a:off x="323528" y="2017336"/>
            <a:ext cx="1584176" cy="1152128"/>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1000" b="1" dirty="0" smtClean="0"/>
              <a:t>2017 Hurricane </a:t>
            </a:r>
            <a:r>
              <a:rPr lang="en-GB" sz="1000" b="1" dirty="0" smtClean="0"/>
              <a:t>Season</a:t>
            </a:r>
            <a:endParaRPr lang="en-GB" sz="1000" b="1" dirty="0"/>
          </a:p>
        </p:txBody>
      </p:sp>
      <p:sp>
        <p:nvSpPr>
          <p:cNvPr id="7" name="TextBox 6"/>
          <p:cNvSpPr txBox="1"/>
          <p:nvPr/>
        </p:nvSpPr>
        <p:spPr>
          <a:xfrm>
            <a:off x="1907704" y="1993236"/>
            <a:ext cx="2592288" cy="1200329"/>
          </a:xfrm>
          <a:prstGeom prst="rect">
            <a:avLst/>
          </a:prstGeom>
          <a:noFill/>
        </p:spPr>
        <p:txBody>
          <a:bodyPr wrap="square" rtlCol="0">
            <a:spAutoFit/>
          </a:bodyPr>
          <a:lstStyle/>
          <a:p>
            <a:pPr algn="just"/>
            <a:r>
              <a:rPr lang="en-GB" sz="1200" dirty="0" smtClean="0"/>
              <a:t>Hyperactive season provided an opportunity to </a:t>
            </a:r>
            <a:r>
              <a:rPr lang="en-GB" sz="1200" b="1" dirty="0" smtClean="0"/>
              <a:t>conduct the first ever comprehensive post-disaster review of MHEWS.</a:t>
            </a:r>
            <a:r>
              <a:rPr lang="en-GB" sz="1200" dirty="0" smtClean="0"/>
              <a:t> Billions (USD) in losses, &amp; damages, economic gains stymied, </a:t>
            </a:r>
            <a:r>
              <a:rPr lang="en-US" sz="1200" dirty="0" smtClean="0"/>
              <a:t>&gt; 300 deaths, 1,000s displaced, </a:t>
            </a:r>
            <a:r>
              <a:rPr lang="en-GB" sz="1200" dirty="0" smtClean="0"/>
              <a:t>  </a:t>
            </a:r>
            <a:endParaRPr lang="en-GB" sz="1200" dirty="0"/>
          </a:p>
        </p:txBody>
      </p:sp>
      <p:graphicFrame>
        <p:nvGraphicFramePr>
          <p:cNvPr id="10" name="Diagram 9"/>
          <p:cNvGraphicFramePr/>
          <p:nvPr>
            <p:extLst>
              <p:ext uri="{D42A27DB-BD31-4B8C-83A1-F6EECF244321}">
                <p14:modId xmlns:p14="http://schemas.microsoft.com/office/powerpoint/2010/main" val="316802069"/>
              </p:ext>
            </p:extLst>
          </p:nvPr>
        </p:nvGraphicFramePr>
        <p:xfrm>
          <a:off x="5505450" y="2305050"/>
          <a:ext cx="3098998" cy="37162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TextBox 10"/>
          <p:cNvSpPr txBox="1"/>
          <p:nvPr/>
        </p:nvSpPr>
        <p:spPr>
          <a:xfrm>
            <a:off x="965902" y="3369469"/>
            <a:ext cx="3888432" cy="707231"/>
          </a:xfrm>
          <a:prstGeom prst="downArrowCallout">
            <a:avLst/>
          </a:prstGeom>
          <a:noFill/>
          <a:ln>
            <a:solidFill>
              <a:srgbClr val="0070C0"/>
            </a:solidFill>
          </a:ln>
        </p:spPr>
        <p:txBody>
          <a:bodyPr wrap="square" rtlCol="0">
            <a:spAutoFit/>
          </a:bodyPr>
          <a:lstStyle/>
          <a:p>
            <a:pPr algn="ctr"/>
            <a:r>
              <a:rPr lang="en-GB" sz="1200" dirty="0" smtClean="0"/>
              <a:t>Collaboration between International, Regional, National entities and experts</a:t>
            </a:r>
            <a:endParaRPr lang="en-GB" sz="1200" dirty="0"/>
          </a:p>
        </p:txBody>
      </p:sp>
      <p:pic>
        <p:nvPicPr>
          <p:cNvPr id="8" name="Picture 2" descr="Ho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0305" y="116633"/>
            <a:ext cx="2387483" cy="1035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4257831"/>
      </p:ext>
    </p:extLst>
  </p:cSld>
  <p:clrMapOvr>
    <a:masterClrMapping/>
  </p:clrMapOvr>
  <p:timing>
    <p:tnLst>
      <p:par>
        <p:cTn id="1" dur="indefinite" restart="never" nodeType="tmRoot"/>
      </p:par>
    </p:tnLst>
  </p:timing>
</p:sld>
</file>

<file path=ppt/theme/theme1.xml><?xml version="1.0" encoding="utf-8"?>
<a:theme xmlns:a="http://schemas.openxmlformats.org/drawingml/2006/main" name="WMO_WHIT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WMO_WHITE_Powerpoint_en_fr</Template>
  <TotalTime>5090</TotalTime>
  <Words>733</Words>
  <Application>Microsoft Office PowerPoint</Application>
  <PresentationFormat>On-screen Show (4:3)</PresentationFormat>
  <Paragraphs>69</Paragraphs>
  <Slides>13</Slides>
  <Notes>7</Notes>
  <HiddenSlides>2</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WMO_WHITE_Powerpoint_en_fr</vt:lpstr>
      <vt:lpstr>PowerPoint Presentation</vt:lpstr>
      <vt:lpstr>WMO Integrated Global Observing System (WIGOS)</vt:lpstr>
      <vt:lpstr>PowerPoint Presentation</vt:lpstr>
      <vt:lpstr>Global mean temperature rising</vt:lpstr>
      <vt:lpstr>PowerPoint Presentation</vt:lpstr>
      <vt:lpstr>PowerPoint Presentation</vt:lpstr>
      <vt:lpstr>PowerPoint Presentation</vt:lpstr>
      <vt:lpstr>PowerPoint Presentation</vt:lpstr>
      <vt:lpstr>CREWS Caribbean EWS Initiative – a case for International Cooperation with SIDS</vt:lpstr>
      <vt:lpstr>PowerPoint Presentation</vt:lpstr>
      <vt:lpstr>PowerPoint Presentation</vt:lpstr>
      <vt:lpstr>PowerPoint Presentation</vt:lpstr>
      <vt:lpstr>PowerPoint Presentation</vt:lpstr>
    </vt:vector>
  </TitlesOfParts>
  <Company>World Meteorological Organization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Stefano Belfiore</dc:creator>
  <cp:lastModifiedBy>Cyrille Honoré</cp:lastModifiedBy>
  <cp:revision>271</cp:revision>
  <cp:lastPrinted>2018-10-16T18:08:38Z</cp:lastPrinted>
  <dcterms:created xsi:type="dcterms:W3CDTF">2016-11-16T08:59:13Z</dcterms:created>
  <dcterms:modified xsi:type="dcterms:W3CDTF">2018-10-17T07:26:23Z</dcterms:modified>
</cp:coreProperties>
</file>