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2" r:id="rId3"/>
    <p:sldId id="268" r:id="rId4"/>
    <p:sldId id="269" r:id="rId5"/>
    <p:sldId id="270" r:id="rId6"/>
    <p:sldId id="257" r:id="rId7"/>
    <p:sldId id="258" r:id="rId8"/>
    <p:sldId id="259" r:id="rId9"/>
    <p:sldId id="260" r:id="rId10"/>
    <p:sldId id="261" r:id="rId11"/>
    <p:sldId id="264" r:id="rId12"/>
    <p:sldId id="265" r:id="rId13"/>
    <p:sldId id="267"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6" d="100"/>
          <a:sy n="36" d="100"/>
        </p:scale>
        <p:origin x="-560" y="-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CB97365-EBCA-4027-87D5-99FC1D4DF0BB}" type="datetimeFigureOut">
              <a:rPr lang="en-US" smtClean="0"/>
              <a:pPr/>
              <a:t>5/10/2011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5/10/2011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5/10/2011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B97365-EBCA-4027-87D5-99FC1D4DF0BB}" type="datetimeFigureOut">
              <a:rPr lang="en-US" smtClean="0"/>
              <a:pPr/>
              <a:t>5/10/2011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5/10/2011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5/10/2011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69E29E33-B620-47F9-BB04-8846C2A5AFC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97365-EBCA-4027-87D5-99FC1D4DF0BB}" type="datetimeFigureOut">
              <a:rPr lang="en-US" smtClean="0"/>
              <a:pPr/>
              <a:t>5/10/2011</a:t>
            </a:fld>
            <a:endParaRPr lang="en-US">
              <a:solidFill>
                <a:schemeClr val="tx1">
                  <a:shade val="5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a:solidFill>
                <a:schemeClr val="tx1">
                  <a:shade val="5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447800"/>
            <a:ext cx="7854696" cy="4724400"/>
          </a:xfrm>
        </p:spPr>
        <p:txBody>
          <a:bodyPr>
            <a:normAutofit/>
          </a:bodyPr>
          <a:lstStyle/>
          <a:p>
            <a:r>
              <a:rPr lang="en-US" sz="2800" dirty="0" smtClean="0"/>
              <a:t>Global Platform For Disaster Risk Reduction</a:t>
            </a:r>
          </a:p>
          <a:p>
            <a:r>
              <a:rPr lang="en-US" dirty="0" smtClean="0"/>
              <a:t>8- 13 May 2011</a:t>
            </a:r>
          </a:p>
          <a:p>
            <a:r>
              <a:rPr lang="en-US" dirty="0" smtClean="0"/>
              <a:t>Geneva, Switzerland</a:t>
            </a:r>
          </a:p>
          <a:p>
            <a:endParaRPr lang="en-US" dirty="0" smtClean="0"/>
          </a:p>
          <a:p>
            <a:pPr algn="ctr"/>
            <a:r>
              <a:rPr lang="en-US" sz="4200" dirty="0" smtClean="0">
                <a:solidFill>
                  <a:schemeClr val="accent3">
                    <a:lumMod val="60000"/>
                    <a:lumOff val="40000"/>
                  </a:schemeClr>
                </a:solidFill>
              </a:rPr>
              <a:t>Lebanon’s National Risk Assessment</a:t>
            </a:r>
          </a:p>
          <a:p>
            <a:pPr algn="ctr"/>
            <a:endParaRPr lang="en-US" dirty="0" smtClean="0"/>
          </a:p>
          <a:p>
            <a:pPr algn="ctr"/>
            <a:r>
              <a:rPr lang="en-US" sz="3100" dirty="0" smtClean="0"/>
              <a:t>Nathalie Zaarour</a:t>
            </a:r>
            <a:endParaRPr lang="en-US" sz="3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Lessons and good practices</a:t>
            </a:r>
            <a:endParaRPr lang="en-US" dirty="0"/>
          </a:p>
        </p:txBody>
      </p:sp>
      <p:sp>
        <p:nvSpPr>
          <p:cNvPr id="4" name="Content Placeholder 3"/>
          <p:cNvSpPr>
            <a:spLocks noGrp="1"/>
          </p:cNvSpPr>
          <p:nvPr>
            <p:ph idx="1"/>
          </p:nvPr>
        </p:nvSpPr>
        <p:spPr/>
        <p:txBody>
          <a:bodyPr>
            <a:normAutofit/>
          </a:bodyPr>
          <a:lstStyle/>
          <a:p>
            <a:r>
              <a:rPr lang="en-US" sz="2400" dirty="0" smtClean="0"/>
              <a:t>Engagement of the Lebanese Government in DRR at the Highest level</a:t>
            </a:r>
          </a:p>
          <a:p>
            <a:r>
              <a:rPr lang="en-US" dirty="0" smtClean="0"/>
              <a:t>Coordination within all ministries , public administrations  and private sector</a:t>
            </a:r>
          </a:p>
          <a:p>
            <a:r>
              <a:rPr lang="en-US" dirty="0" smtClean="0"/>
              <a:t>Progress report on HFA for the first time</a:t>
            </a:r>
          </a:p>
          <a:p>
            <a:r>
              <a:rPr lang="en-US" dirty="0" smtClean="0"/>
              <a:t>National Response Plan</a:t>
            </a:r>
          </a:p>
          <a:p>
            <a:r>
              <a:rPr lang="en-US" dirty="0" smtClean="0"/>
              <a:t>Communication Strategy on  DRR</a:t>
            </a:r>
          </a:p>
          <a:p>
            <a:r>
              <a:rPr lang="en-US" dirty="0" smtClean="0"/>
              <a:t>Training Strategy on DRR</a:t>
            </a:r>
          </a:p>
          <a:p>
            <a:r>
              <a:rPr lang="en-US" dirty="0" smtClean="0"/>
              <a:t>National Risk profile </a:t>
            </a:r>
            <a:r>
              <a:rPr lang="en-US" smtClean="0"/>
              <a:t>in process</a:t>
            </a:r>
            <a:endParaRPr lang="en-US"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Future Steps</a:t>
            </a:r>
            <a:endParaRPr lang="en-US" dirty="0"/>
          </a:p>
        </p:txBody>
      </p:sp>
      <p:sp>
        <p:nvSpPr>
          <p:cNvPr id="4" name="Content Placeholder 3"/>
          <p:cNvSpPr>
            <a:spLocks noGrp="1"/>
          </p:cNvSpPr>
          <p:nvPr>
            <p:ph idx="1"/>
          </p:nvPr>
        </p:nvSpPr>
        <p:spPr/>
        <p:txBody>
          <a:bodyPr>
            <a:normAutofit fontScale="92500" lnSpcReduction="10000"/>
          </a:bodyPr>
          <a:lstStyle/>
          <a:p>
            <a:r>
              <a:rPr lang="en-US" sz="2400" dirty="0" smtClean="0"/>
              <a:t>Continuing implementation of CSA inventory with the engagement of stakeholders</a:t>
            </a:r>
          </a:p>
          <a:p>
            <a:pPr lvl="1"/>
            <a:endParaRPr lang="en-US" sz="1900" dirty="0" smtClean="0"/>
          </a:p>
          <a:p>
            <a:r>
              <a:rPr lang="en-US" sz="2400" dirty="0" smtClean="0"/>
              <a:t>Development of e-library</a:t>
            </a:r>
          </a:p>
          <a:p>
            <a:endParaRPr lang="en-US" sz="2400" dirty="0" smtClean="0"/>
          </a:p>
          <a:p>
            <a:r>
              <a:rPr lang="en-US" sz="2400" dirty="0" smtClean="0"/>
              <a:t>Evaluation of quality of data and information</a:t>
            </a:r>
          </a:p>
          <a:p>
            <a:endParaRPr lang="en-US" sz="2400" dirty="0" smtClean="0"/>
          </a:p>
          <a:p>
            <a:r>
              <a:rPr lang="en-US" sz="2400" dirty="0" smtClean="0"/>
              <a:t>Fill identified gaps in data</a:t>
            </a:r>
          </a:p>
          <a:p>
            <a:endParaRPr lang="en-US" sz="2400" dirty="0" smtClean="0"/>
          </a:p>
          <a:p>
            <a:r>
              <a:rPr lang="en-US" sz="2400" dirty="0" smtClean="0"/>
              <a:t>Propose linkages mechanisms</a:t>
            </a:r>
          </a:p>
          <a:p>
            <a:endParaRPr lang="en-US" sz="2400" dirty="0" smtClean="0"/>
          </a:p>
          <a:p>
            <a:r>
              <a:rPr lang="en-US" sz="2400" dirty="0" smtClean="0"/>
              <a:t>Strengthen capacity building efforts</a:t>
            </a:r>
            <a:endParaRPr lang="en-US" sz="2000" dirty="0" smtClean="0"/>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Future Steps</a:t>
            </a:r>
            <a:endParaRPr lang="en-US" dirty="0"/>
          </a:p>
        </p:txBody>
      </p:sp>
      <p:sp>
        <p:nvSpPr>
          <p:cNvPr id="5" name="Content Placeholder 4"/>
          <p:cNvSpPr>
            <a:spLocks noGrp="1"/>
          </p:cNvSpPr>
          <p:nvPr>
            <p:ph sz="half" idx="1"/>
          </p:nvPr>
        </p:nvSpPr>
        <p:spPr/>
        <p:txBody>
          <a:bodyPr/>
          <a:lstStyle/>
          <a:p>
            <a:pPr marL="463550" indent="-463550">
              <a:buFont typeface="Wingdings" pitchFamily="2" charset="2"/>
              <a:buChar char="q"/>
              <a:defRPr/>
            </a:pPr>
            <a:r>
              <a:rPr lang="pt-PT" sz="2400" b="1" dirty="0" smtClean="0">
                <a:latin typeface="Cambria" pitchFamily="18" charset="0"/>
                <a:ea typeface="Cambria Math" pitchFamily="18" charset="0"/>
              </a:rPr>
              <a:t>E-Library</a:t>
            </a:r>
            <a:endParaRPr lang="en-US" sz="2400" b="1" dirty="0" smtClean="0">
              <a:latin typeface="Cambria" pitchFamily="18" charset="0"/>
              <a:ea typeface="Cambria Math" pitchFamily="18" charset="0"/>
            </a:endParaRPr>
          </a:p>
          <a:p>
            <a:pPr marL="566738" lvl="1" indent="-334963">
              <a:buFont typeface="Wingdings" pitchFamily="2" charset="2"/>
              <a:buChar char="Ø"/>
              <a:defRPr/>
            </a:pPr>
            <a:r>
              <a:rPr lang="en-GB" sz="2000" dirty="0" smtClean="0">
                <a:latin typeface="Cambria" pitchFamily="18" charset="0"/>
              </a:rPr>
              <a:t>A functional platform for information about DRA</a:t>
            </a:r>
          </a:p>
          <a:p>
            <a:pPr marL="566738" lvl="1" indent="-334963">
              <a:buFont typeface="Wingdings" pitchFamily="2" charset="2"/>
              <a:buChar char="Ø"/>
              <a:defRPr/>
            </a:pPr>
            <a:r>
              <a:rPr lang="pt-PT" sz="2000" dirty="0" smtClean="0">
                <a:latin typeface="Cambria" pitchFamily="18" charset="0"/>
              </a:rPr>
              <a:t>Providing information, including metadata and location of data:</a:t>
            </a:r>
            <a:endParaRPr lang="en-GB" sz="2000" dirty="0" smtClean="0">
              <a:latin typeface="Cambria" pitchFamily="18" charset="0"/>
            </a:endParaRPr>
          </a:p>
          <a:p>
            <a:pPr marL="863600" lvl="1" indent="-228600">
              <a:buFont typeface="Wingdings" pitchFamily="2" charset="2"/>
              <a:buChar char="§"/>
              <a:defRPr/>
            </a:pPr>
            <a:r>
              <a:rPr lang="pt-PT" sz="2000" dirty="0" smtClean="0">
                <a:latin typeface="Cambria" pitchFamily="18" charset="0"/>
              </a:rPr>
              <a:t>DRA-professionals</a:t>
            </a:r>
          </a:p>
          <a:p>
            <a:pPr marL="863600" lvl="1" indent="-228600">
              <a:buFont typeface="Wingdings" pitchFamily="2" charset="2"/>
              <a:buChar char="§"/>
              <a:defRPr/>
            </a:pPr>
            <a:r>
              <a:rPr lang="pt-PT" sz="2000" dirty="0" smtClean="0">
                <a:latin typeface="Cambria" pitchFamily="18" charset="0"/>
              </a:rPr>
              <a:t>Risk assessment projects/ studies</a:t>
            </a:r>
          </a:p>
          <a:p>
            <a:pPr marL="863600" lvl="1" indent="-228600">
              <a:buFont typeface="Wingdings" pitchFamily="2" charset="2"/>
              <a:buChar char="§"/>
              <a:defRPr/>
            </a:pPr>
            <a:r>
              <a:rPr lang="pt-PT" sz="2000" dirty="0" smtClean="0">
                <a:latin typeface="Cambria" pitchFamily="18" charset="0"/>
              </a:rPr>
              <a:t>Reports and publications on risk assessment, etc.</a:t>
            </a:r>
            <a:endParaRPr lang="en-US" sz="2000" dirty="0" smtClean="0">
              <a:latin typeface="Cambria" pitchFamily="18" charset="0"/>
            </a:endParaRPr>
          </a:p>
          <a:p>
            <a:pPr marL="566738" lvl="1" indent="-334963">
              <a:spcBef>
                <a:spcPts val="0"/>
              </a:spcBef>
              <a:spcAft>
                <a:spcPts val="0"/>
              </a:spcAft>
              <a:buFont typeface="Wingdings" pitchFamily="2" charset="2"/>
              <a:buChar char="Ø"/>
              <a:defRPr/>
            </a:pPr>
            <a:r>
              <a:rPr lang="en-US" sz="2000" dirty="0" smtClean="0">
                <a:latin typeface="Cambria" pitchFamily="18" charset="0"/>
              </a:rPr>
              <a:t>Establishment of the E-library: a continuous task</a:t>
            </a:r>
          </a:p>
          <a:p>
            <a:endParaRPr lang="en-US" dirty="0"/>
          </a:p>
        </p:txBody>
      </p:sp>
      <p:sp>
        <p:nvSpPr>
          <p:cNvPr id="6" name="Content Placeholder 5"/>
          <p:cNvSpPr>
            <a:spLocks noGrp="1"/>
          </p:cNvSpPr>
          <p:nvPr>
            <p:ph sz="half" idx="2"/>
          </p:nvPr>
        </p:nvSpPr>
        <p:spPr/>
        <p:txBody>
          <a:bodyPr/>
          <a:lstStyle/>
          <a:p>
            <a:r>
              <a:rPr lang="en-US" dirty="0" smtClean="0"/>
              <a:t>Proposed E- Library Concept</a:t>
            </a:r>
          </a:p>
          <a:p>
            <a:pPr>
              <a:buNone/>
            </a:pPr>
            <a:endParaRPr lang="en-US" dirty="0"/>
          </a:p>
        </p:txBody>
      </p:sp>
      <p:pic>
        <p:nvPicPr>
          <p:cNvPr id="11" name="Picture 10" descr="Picture1.png"/>
          <p:cNvPicPr>
            <a:picLocks noChangeAspect="1"/>
          </p:cNvPicPr>
          <p:nvPr/>
        </p:nvPicPr>
        <p:blipFill>
          <a:blip r:embed="rId2" cstate="print"/>
          <a:stretch>
            <a:fillRect/>
          </a:stretch>
        </p:blipFill>
        <p:spPr>
          <a:xfrm>
            <a:off x="4876800" y="2743200"/>
            <a:ext cx="3407383" cy="39437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Agencies Support and Expectations</a:t>
            </a:r>
            <a:endParaRPr lang="en-US" dirty="0"/>
          </a:p>
        </p:txBody>
      </p:sp>
      <p:sp>
        <p:nvSpPr>
          <p:cNvPr id="7" name="Content Placeholder 6"/>
          <p:cNvSpPr>
            <a:spLocks noGrp="1"/>
          </p:cNvSpPr>
          <p:nvPr>
            <p:ph idx="1"/>
          </p:nvPr>
        </p:nvSpPr>
        <p:spPr/>
        <p:txBody>
          <a:bodyPr/>
          <a:lstStyle/>
          <a:p>
            <a:r>
              <a:rPr lang="en-US" dirty="0" smtClean="0"/>
              <a:t>Government Institutions, UN Agencies, Donors</a:t>
            </a:r>
          </a:p>
          <a:p>
            <a:r>
              <a:rPr lang="en-US" dirty="0" smtClean="0"/>
              <a:t>National Risk Assessment is supposed to be finalized end of 2011 by :</a:t>
            </a:r>
          </a:p>
          <a:p>
            <a:pPr lvl="1">
              <a:buFont typeface="Wingdings" pitchFamily="2" charset="2"/>
              <a:buChar char="Ø"/>
            </a:pPr>
            <a:r>
              <a:rPr lang="en-US" dirty="0" smtClean="0"/>
              <a:t>Developing and implementing the E- Library </a:t>
            </a:r>
          </a:p>
          <a:p>
            <a:pPr lvl="1">
              <a:buFont typeface="Wingdings" pitchFamily="2" charset="2"/>
              <a:buChar char="Ø"/>
            </a:pPr>
            <a:r>
              <a:rPr lang="en-US" dirty="0" smtClean="0"/>
              <a:t>Developing and implementing the </a:t>
            </a:r>
            <a:r>
              <a:rPr lang="en-US" dirty="0" err="1" smtClean="0"/>
              <a:t>DesInventar</a:t>
            </a:r>
            <a:endParaRPr lang="en-US" dirty="0" smtClean="0"/>
          </a:p>
          <a:p>
            <a:pPr lvl="1">
              <a:buFont typeface="Wingdings" pitchFamily="2" charset="2"/>
              <a:buChar char="Ø"/>
            </a:pPr>
            <a:r>
              <a:rPr lang="en-US" dirty="0" smtClean="0"/>
              <a:t>Assessment of Critical Infrastructure </a:t>
            </a:r>
          </a:p>
          <a:p>
            <a:pPr lvl="1">
              <a:buFont typeface="Wingdings" pitchFamily="2" charset="2"/>
              <a:buChar char="Ø"/>
            </a:pPr>
            <a:r>
              <a:rPr lang="en-US" dirty="0" smtClean="0"/>
              <a:t>National Strategies of main hazards</a:t>
            </a:r>
          </a:p>
          <a:p>
            <a:pPr>
              <a:buFont typeface="Wingdings" pitchFamily="2" charset="2"/>
              <a:buChar char="Ø"/>
            </a:pPr>
            <a:endParaRPr lang="en-US" dirty="0" smtClean="0"/>
          </a:p>
          <a:p>
            <a:pPr>
              <a:buFont typeface="Wingdings" pitchFamily="2" charset="2"/>
              <a:buChar char="Ø"/>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95600"/>
            <a:ext cx="8305800" cy="1143000"/>
          </a:xfrm>
        </p:spPr>
        <p:txBody>
          <a:bodyPr/>
          <a:lstStyle/>
          <a:p>
            <a:pPr algn="ctr"/>
            <a:r>
              <a:rPr lang="en-US" dirty="0" smtClean="0"/>
              <a:t>Thank You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a:t>
            </a:r>
            <a:endParaRPr lang="en-US" dirty="0"/>
          </a:p>
        </p:txBody>
      </p:sp>
      <p:sp>
        <p:nvSpPr>
          <p:cNvPr id="3" name="Content Placeholder 2"/>
          <p:cNvSpPr>
            <a:spLocks noGrp="1"/>
          </p:cNvSpPr>
          <p:nvPr>
            <p:ph idx="1"/>
          </p:nvPr>
        </p:nvSpPr>
        <p:spPr/>
        <p:txBody>
          <a:bodyPr/>
          <a:lstStyle/>
          <a:p>
            <a:r>
              <a:rPr lang="en-US" dirty="0" smtClean="0"/>
              <a:t>Lebanon risk profile</a:t>
            </a:r>
          </a:p>
          <a:p>
            <a:r>
              <a:rPr lang="en-US" dirty="0" smtClean="0"/>
              <a:t>Risk Identification Program in Lebanon</a:t>
            </a:r>
          </a:p>
          <a:p>
            <a:r>
              <a:rPr lang="en-US" dirty="0" smtClean="0"/>
              <a:t>Challenges </a:t>
            </a:r>
          </a:p>
          <a:p>
            <a:r>
              <a:rPr lang="en-US" dirty="0" smtClean="0"/>
              <a:t>Lessons and Good Practices</a:t>
            </a:r>
          </a:p>
          <a:p>
            <a:r>
              <a:rPr lang="en-US" dirty="0" smtClean="0"/>
              <a:t>Agencies Support and expectations </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457200" y="152400"/>
            <a:ext cx="8382000" cy="990600"/>
          </a:xfrm>
        </p:spPr>
        <p:txBody>
          <a:bodyPr/>
          <a:lstStyle/>
          <a:p>
            <a:pPr eaLnBrk="1" hangingPunct="1">
              <a:defRPr/>
            </a:pPr>
            <a:r>
              <a:rPr lang="en-US" sz="3000" dirty="0" smtClean="0">
                <a:effectLst>
                  <a:outerShdw blurRad="38100" dist="38100" dir="2700000" algn="tl">
                    <a:srgbClr val="000000">
                      <a:alpha val="43137"/>
                    </a:srgbClr>
                  </a:outerShdw>
                </a:effectLst>
                <a:cs typeface="Times New Roman" pitchFamily="18" charset="0"/>
              </a:rPr>
              <a:t>Natural &amp; Man Made Disasters in Lebanon</a:t>
            </a:r>
          </a:p>
        </p:txBody>
      </p:sp>
      <p:sp>
        <p:nvSpPr>
          <p:cNvPr id="6" name="Content Placeholder 5"/>
          <p:cNvSpPr>
            <a:spLocks noGrp="1"/>
          </p:cNvSpPr>
          <p:nvPr>
            <p:ph sz="quarter" idx="1"/>
          </p:nvPr>
        </p:nvSpPr>
        <p:spPr>
          <a:xfrm>
            <a:off x="457200" y="1219200"/>
            <a:ext cx="8229600" cy="4937125"/>
          </a:xfrm>
        </p:spPr>
        <p:txBody>
          <a:bodyPr>
            <a:normAutofit fontScale="92500" lnSpcReduction="20000"/>
          </a:bodyPr>
          <a:lstStyle/>
          <a:p>
            <a:pPr marL="274320" indent="-274320" algn="l" rtl="0" eaLnBrk="1" fontAlgn="auto" hangingPunct="1">
              <a:spcAft>
                <a:spcPts val="0"/>
              </a:spcAft>
              <a:buFont typeface="Wingdings 3"/>
              <a:buChar char=""/>
              <a:defRPr/>
            </a:pPr>
            <a:r>
              <a:rPr lang="en-US" dirty="0" smtClean="0">
                <a:solidFill>
                  <a:schemeClr val="tx2"/>
                </a:solidFill>
              </a:rPr>
              <a:t>Earthquakes</a:t>
            </a:r>
          </a:p>
          <a:p>
            <a:pPr marL="274320" indent="-274320" algn="l" rtl="0" eaLnBrk="1" fontAlgn="auto" hangingPunct="1">
              <a:spcAft>
                <a:spcPts val="0"/>
              </a:spcAft>
              <a:buFont typeface="Wingdings 3"/>
              <a:buChar char=""/>
              <a:defRPr/>
            </a:pPr>
            <a:r>
              <a:rPr lang="en-US" dirty="0" smtClean="0">
                <a:solidFill>
                  <a:schemeClr val="tx2"/>
                </a:solidFill>
              </a:rPr>
              <a:t>Floods, Landslides</a:t>
            </a:r>
          </a:p>
          <a:p>
            <a:pPr marL="274320" indent="-274320" algn="l" rtl="0" eaLnBrk="1" fontAlgn="auto" hangingPunct="1">
              <a:spcAft>
                <a:spcPts val="0"/>
              </a:spcAft>
              <a:buFont typeface="Wingdings 3"/>
              <a:buChar char=""/>
              <a:defRPr/>
            </a:pPr>
            <a:r>
              <a:rPr lang="en-US" dirty="0" smtClean="0">
                <a:solidFill>
                  <a:schemeClr val="tx2"/>
                </a:solidFill>
              </a:rPr>
              <a:t>Forest fires</a:t>
            </a:r>
          </a:p>
          <a:p>
            <a:pPr marL="274320" indent="-274320" algn="l" rtl="0" eaLnBrk="1" fontAlgn="auto" hangingPunct="1">
              <a:spcAft>
                <a:spcPts val="0"/>
              </a:spcAft>
              <a:buFont typeface="Wingdings 3"/>
              <a:buChar char=""/>
              <a:defRPr/>
            </a:pPr>
            <a:r>
              <a:rPr lang="en-US" dirty="0" smtClean="0">
                <a:solidFill>
                  <a:schemeClr val="tx2"/>
                </a:solidFill>
              </a:rPr>
              <a:t>Tsunami </a:t>
            </a:r>
          </a:p>
          <a:p>
            <a:pPr marL="274320" indent="-274320" algn="l" rtl="0" eaLnBrk="1" fontAlgn="auto" hangingPunct="1">
              <a:spcAft>
                <a:spcPts val="0"/>
              </a:spcAft>
              <a:buFont typeface="Wingdings 3"/>
              <a:buChar char=""/>
              <a:defRPr/>
            </a:pPr>
            <a:r>
              <a:rPr lang="en-US" dirty="0" smtClean="0">
                <a:solidFill>
                  <a:schemeClr val="tx2"/>
                </a:solidFill>
              </a:rPr>
              <a:t>Climate Change </a:t>
            </a:r>
          </a:p>
          <a:p>
            <a:pPr marL="274320" indent="-274320" algn="l" rtl="0" eaLnBrk="1" fontAlgn="auto" hangingPunct="1">
              <a:spcAft>
                <a:spcPts val="0"/>
              </a:spcAft>
              <a:buFont typeface="Wingdings 3"/>
              <a:buChar char=""/>
              <a:defRPr/>
            </a:pPr>
            <a:r>
              <a:rPr lang="en-US" dirty="0" smtClean="0"/>
              <a:t>Snow storms</a:t>
            </a:r>
          </a:p>
          <a:p>
            <a:pPr marL="274320" indent="-274320" algn="l" rtl="0" eaLnBrk="1" fontAlgn="auto" hangingPunct="1">
              <a:spcAft>
                <a:spcPts val="0"/>
              </a:spcAft>
              <a:buFont typeface="Wingdings 3"/>
              <a:buChar char=""/>
              <a:defRPr/>
            </a:pPr>
            <a:r>
              <a:rPr lang="en-US" dirty="0" smtClean="0"/>
              <a:t>Fires</a:t>
            </a:r>
          </a:p>
          <a:p>
            <a:pPr marL="274320" indent="-274320" algn="l" rtl="0" eaLnBrk="1" fontAlgn="auto" hangingPunct="1">
              <a:spcAft>
                <a:spcPts val="0"/>
              </a:spcAft>
              <a:buFont typeface="Wingdings 3"/>
              <a:buChar char=""/>
              <a:defRPr/>
            </a:pPr>
            <a:r>
              <a:rPr lang="en-US" dirty="0" smtClean="0"/>
              <a:t>Droughts, Desertification </a:t>
            </a:r>
          </a:p>
          <a:p>
            <a:pPr marL="274320" indent="-274320" algn="l" rtl="0" eaLnBrk="1" fontAlgn="auto" hangingPunct="1">
              <a:spcAft>
                <a:spcPts val="0"/>
              </a:spcAft>
              <a:buFont typeface="Wingdings 3"/>
              <a:buChar char=""/>
              <a:defRPr/>
            </a:pPr>
            <a:r>
              <a:rPr lang="en-US" dirty="0" smtClean="0"/>
              <a:t>Epidemics</a:t>
            </a:r>
          </a:p>
          <a:p>
            <a:pPr marL="274320" indent="-274320" algn="l" rtl="0" eaLnBrk="1" fontAlgn="auto" hangingPunct="1">
              <a:spcAft>
                <a:spcPts val="0"/>
              </a:spcAft>
              <a:buFont typeface="Wingdings 3"/>
              <a:buChar char=""/>
              <a:defRPr/>
            </a:pPr>
            <a:r>
              <a:rPr lang="en-US" dirty="0" smtClean="0"/>
              <a:t>Environmental Disasters</a:t>
            </a:r>
          </a:p>
          <a:p>
            <a:pPr marL="274320" indent="-274320" algn="l" rtl="0" eaLnBrk="1" fontAlgn="auto" hangingPunct="1">
              <a:spcAft>
                <a:spcPts val="0"/>
              </a:spcAft>
              <a:buFont typeface="Wingdings 3"/>
              <a:buChar char=""/>
              <a:defRPr/>
            </a:pPr>
            <a:r>
              <a:rPr lang="en-US" dirty="0" smtClean="0"/>
              <a:t>Industrial Disasters</a:t>
            </a:r>
          </a:p>
          <a:p>
            <a:pPr marL="274320" indent="-274320" algn="l" rtl="0" eaLnBrk="1" fontAlgn="auto" hangingPunct="1">
              <a:spcAft>
                <a:spcPts val="0"/>
              </a:spcAft>
              <a:buFont typeface="Wingdings 3"/>
              <a:buChar char=""/>
              <a:defRPr/>
            </a:pPr>
            <a:r>
              <a:rPr lang="en-US" dirty="0" smtClean="0"/>
              <a:t>Aircrafts and maritime disasters</a:t>
            </a:r>
          </a:p>
          <a:p>
            <a:pPr marL="274320" indent="-274320" algn="l" rtl="0" eaLnBrk="1" fontAlgn="auto" hangingPunct="1">
              <a:spcAft>
                <a:spcPts val="0"/>
              </a:spcAft>
              <a:buFont typeface="Wingdings 3"/>
              <a:buChar char=""/>
              <a:defRPr/>
            </a:pPr>
            <a:r>
              <a:rPr lang="en-US" dirty="0" smtClean="0"/>
              <a:t>Wars </a:t>
            </a:r>
          </a:p>
          <a:p>
            <a:pPr marL="274320" indent="-274320" algn="l" rtl="0" eaLnBrk="1" fontAlgn="auto" hangingPunct="1">
              <a:spcAft>
                <a:spcPts val="0"/>
              </a:spcAft>
              <a:buFont typeface="Wingdings 3"/>
              <a:buChar char=""/>
              <a:defRPr/>
            </a:pPr>
            <a:endParaRPr lang="en-US" dirty="0"/>
          </a:p>
        </p:txBody>
      </p:sp>
      <p:sp>
        <p:nvSpPr>
          <p:cNvPr id="4" name="Slide Number Placeholder 3"/>
          <p:cNvSpPr>
            <a:spLocks noGrp="1"/>
          </p:cNvSpPr>
          <p:nvPr>
            <p:ph type="sldNum" sz="quarter" idx="12"/>
          </p:nvPr>
        </p:nvSpPr>
        <p:spPr/>
        <p:txBody>
          <a:bodyPr/>
          <a:lstStyle/>
          <a:p>
            <a:pPr>
              <a:defRPr/>
            </a:pPr>
            <a:fld id="{714C9041-FEB6-4B6E-87BF-B0699BC083CA}" type="slidenum">
              <a:rPr lang="ar-LB" smtClean="0"/>
              <a:pPr>
                <a:defRPr/>
              </a:pPr>
              <a:t>3</a:t>
            </a:fld>
            <a:endParaRPr lang="ar-L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52400"/>
            <a:ext cx="8229600" cy="914400"/>
          </a:xfrm>
        </p:spPr>
        <p:txBody>
          <a:bodyPr/>
          <a:lstStyle/>
          <a:p>
            <a:pPr algn="ctr" rtl="0">
              <a:defRPr/>
            </a:pPr>
            <a:r>
              <a:rPr lang="en-US" dirty="0" smtClean="0">
                <a:effectLst>
                  <a:outerShdw blurRad="38100" dist="38100" dir="2700000" algn="tl">
                    <a:srgbClr val="000000">
                      <a:alpha val="43137"/>
                    </a:srgbClr>
                  </a:outerShdw>
                </a:effectLst>
                <a:cs typeface="Times New Roman" pitchFamily="18" charset="0"/>
              </a:rPr>
              <a:t>Overview of Key Disaster Risks</a:t>
            </a:r>
          </a:p>
        </p:txBody>
      </p:sp>
      <p:pic>
        <p:nvPicPr>
          <p:cNvPr id="11267" name="Content Placeholder 8" descr="earthq.png"/>
          <p:cNvPicPr>
            <a:picLocks noGrp="1" noChangeAspect="1"/>
          </p:cNvPicPr>
          <p:nvPr>
            <p:ph sz="quarter" idx="1"/>
          </p:nvPr>
        </p:nvPicPr>
        <p:blipFill>
          <a:blip r:embed="rId2" cstate="print"/>
          <a:srcRect/>
          <a:stretch>
            <a:fillRect/>
          </a:stretch>
        </p:blipFill>
        <p:spPr>
          <a:xfrm>
            <a:off x="5638800" y="1143000"/>
            <a:ext cx="3270250" cy="4937125"/>
          </a:xfrm>
        </p:spPr>
      </p:pic>
      <p:pic>
        <p:nvPicPr>
          <p:cNvPr id="11268" name="Picture 9" descr="fire.png"/>
          <p:cNvPicPr>
            <a:picLocks noChangeAspect="1"/>
          </p:cNvPicPr>
          <p:nvPr/>
        </p:nvPicPr>
        <p:blipFill>
          <a:blip r:embed="rId3" cstate="print"/>
          <a:srcRect/>
          <a:stretch>
            <a:fillRect/>
          </a:stretch>
        </p:blipFill>
        <p:spPr bwMode="auto">
          <a:xfrm>
            <a:off x="609600" y="1143000"/>
            <a:ext cx="1981200" cy="2590800"/>
          </a:xfrm>
          <a:prstGeom prst="rect">
            <a:avLst/>
          </a:prstGeom>
          <a:noFill/>
          <a:ln w="9525">
            <a:noFill/>
            <a:miter lim="800000"/>
            <a:headEnd/>
            <a:tailEnd/>
          </a:ln>
        </p:spPr>
      </p:pic>
      <p:pic>
        <p:nvPicPr>
          <p:cNvPr id="11269" name="Picture 10" descr="eros.jpg"/>
          <p:cNvPicPr>
            <a:picLocks noChangeAspect="1"/>
          </p:cNvPicPr>
          <p:nvPr/>
        </p:nvPicPr>
        <p:blipFill>
          <a:blip r:embed="rId4" cstate="print"/>
          <a:srcRect/>
          <a:stretch>
            <a:fillRect/>
          </a:stretch>
        </p:blipFill>
        <p:spPr bwMode="auto">
          <a:xfrm>
            <a:off x="3200400" y="1143000"/>
            <a:ext cx="1981200" cy="2563813"/>
          </a:xfrm>
          <a:prstGeom prst="rect">
            <a:avLst/>
          </a:prstGeom>
          <a:noFill/>
          <a:ln w="9525">
            <a:noFill/>
            <a:miter lim="800000"/>
            <a:headEnd/>
            <a:tailEnd/>
          </a:ln>
        </p:spPr>
      </p:pic>
      <p:pic>
        <p:nvPicPr>
          <p:cNvPr id="11270" name="Picture 11" descr="flood.png"/>
          <p:cNvPicPr>
            <a:picLocks noChangeAspect="1"/>
          </p:cNvPicPr>
          <p:nvPr/>
        </p:nvPicPr>
        <p:blipFill>
          <a:blip r:embed="rId5" cstate="print"/>
          <a:srcRect/>
          <a:stretch>
            <a:fillRect/>
          </a:stretch>
        </p:blipFill>
        <p:spPr bwMode="auto">
          <a:xfrm>
            <a:off x="609600" y="3886200"/>
            <a:ext cx="2157413" cy="248761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069AE873-A2DF-430B-BCDD-785E05A92CDD}" type="slidenum">
              <a:rPr lang="ar-LB" smtClean="0"/>
              <a:pPr>
                <a:defRPr/>
              </a:pPr>
              <a:t>4</a:t>
            </a:fld>
            <a:endParaRPr lang="ar-L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1219200"/>
          </a:xfrm>
        </p:spPr>
        <p:txBody>
          <a:bodyPr>
            <a:normAutofit fontScale="90000"/>
          </a:bodyPr>
          <a:lstStyle/>
          <a:p>
            <a:pPr algn="ctr">
              <a:defRPr/>
            </a:pPr>
            <a:r>
              <a:rPr lang="en-US" dirty="0" smtClean="0">
                <a:effectLst>
                  <a:outerShdw blurRad="38100" dist="38100" dir="2700000" algn="tl">
                    <a:srgbClr val="000000">
                      <a:alpha val="43137"/>
                    </a:srgbClr>
                  </a:outerShdw>
                </a:effectLst>
                <a:cs typeface="Times New Roman" pitchFamily="18" charset="0"/>
              </a:rPr>
              <a:t/>
            </a:r>
            <a:br>
              <a:rPr lang="en-US" dirty="0" smtClean="0">
                <a:effectLst>
                  <a:outerShdw blurRad="38100" dist="38100" dir="2700000" algn="tl">
                    <a:srgbClr val="000000">
                      <a:alpha val="43137"/>
                    </a:srgbClr>
                  </a:outerShdw>
                </a:effectLst>
                <a:cs typeface="Times New Roman" pitchFamily="18" charset="0"/>
              </a:rPr>
            </a:br>
            <a:r>
              <a:rPr lang="en-US" dirty="0" smtClean="0">
                <a:effectLst>
                  <a:outerShdw blurRad="38100" dist="38100" dir="2700000" algn="tl">
                    <a:srgbClr val="000000">
                      <a:alpha val="43137"/>
                    </a:srgbClr>
                  </a:outerShdw>
                </a:effectLst>
                <a:cs typeface="Times New Roman" pitchFamily="18" charset="0"/>
              </a:rPr>
              <a:t>Key Findings </a:t>
            </a:r>
            <a:br>
              <a:rPr lang="en-US" dirty="0" smtClean="0">
                <a:effectLst>
                  <a:outerShdw blurRad="38100" dist="38100" dir="2700000" algn="tl">
                    <a:srgbClr val="000000">
                      <a:alpha val="43137"/>
                    </a:srgbClr>
                  </a:outerShdw>
                </a:effectLst>
                <a:cs typeface="Times New Roman" pitchFamily="18" charset="0"/>
              </a:rPr>
            </a:br>
            <a:r>
              <a:rPr lang="en-US" dirty="0" smtClean="0">
                <a:effectLst>
                  <a:outerShdw blurRad="38100" dist="38100" dir="2700000" algn="tl">
                    <a:srgbClr val="000000">
                      <a:alpha val="43137"/>
                    </a:srgbClr>
                  </a:outerShdw>
                </a:effectLst>
                <a:cs typeface="Times New Roman" pitchFamily="18" charset="0"/>
              </a:rPr>
              <a:t> </a:t>
            </a:r>
            <a:r>
              <a:rPr lang="en-GB" sz="2600" dirty="0" smtClean="0">
                <a:effectLst>
                  <a:outerShdw blurRad="38100" dist="38100" dir="2700000" algn="tl">
                    <a:srgbClr val="000000">
                      <a:alpha val="43137"/>
                    </a:srgbClr>
                  </a:outerShdw>
                </a:effectLst>
              </a:rPr>
              <a:t>Needs Assessment Disaster Risk Management</a:t>
            </a:r>
            <a:endParaRPr lang="en-US" dirty="0" smtClean="0">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sz="quarter" idx="1"/>
          </p:nvPr>
        </p:nvSpPr>
        <p:spPr>
          <a:xfrm>
            <a:off x="381000" y="1219200"/>
            <a:ext cx="8229600" cy="4937125"/>
          </a:xfrm>
        </p:spPr>
        <p:txBody>
          <a:bodyPr>
            <a:normAutofit fontScale="92500" lnSpcReduction="10000"/>
          </a:bodyPr>
          <a:lstStyle/>
          <a:p>
            <a:pPr algn="l" rtl="0">
              <a:defRPr/>
            </a:pPr>
            <a:endParaRPr lang="en-US" dirty="0" smtClean="0"/>
          </a:p>
          <a:p>
            <a:pPr algn="just" rtl="0">
              <a:defRPr/>
            </a:pPr>
            <a:r>
              <a:rPr lang="en-GB" sz="2500" dirty="0" smtClean="0"/>
              <a:t>Most resources are directed at relief, rehabilitation and reconstruction efforts and not enough at prevention and disaster risk reduction.</a:t>
            </a:r>
            <a:endParaRPr lang="en-US" sz="2500" dirty="0" smtClean="0"/>
          </a:p>
          <a:p>
            <a:pPr algn="just" rtl="0">
              <a:defRPr/>
            </a:pPr>
            <a:r>
              <a:rPr lang="en-US" sz="2500" dirty="0" smtClean="0"/>
              <a:t>Plans currently focus on response and do not sufficiently address prevention.</a:t>
            </a:r>
          </a:p>
          <a:p>
            <a:pPr algn="just" rtl="0">
              <a:defRPr/>
            </a:pPr>
            <a:r>
              <a:rPr lang="en-US" sz="2500" dirty="0" smtClean="0"/>
              <a:t>At the same time, the country does not have a national disaster management plan in place yet. </a:t>
            </a:r>
          </a:p>
          <a:p>
            <a:pPr algn="just" rtl="0">
              <a:defRPr/>
            </a:pPr>
            <a:r>
              <a:rPr lang="en-US" sz="2500" dirty="0" smtClean="0"/>
              <a:t>There is currently no </a:t>
            </a:r>
            <a:r>
              <a:rPr lang="en-GB" sz="2500" dirty="0" smtClean="0"/>
              <a:t>authority actively working towards developing disaster risk reduction initiatives.</a:t>
            </a:r>
            <a:endParaRPr lang="en-US" sz="2500" dirty="0" smtClean="0"/>
          </a:p>
          <a:p>
            <a:pPr algn="just" rtl="0">
              <a:defRPr/>
            </a:pPr>
            <a:r>
              <a:rPr lang="en-US" sz="2500" dirty="0" smtClean="0"/>
              <a:t>There is a lack in qualified staff at all levels to develop, implement and review policies integrating prevention and mitigation measures for disasters.</a:t>
            </a:r>
          </a:p>
          <a:p>
            <a:pPr algn="l" rtl="0">
              <a:defRPr/>
            </a:pPr>
            <a:endParaRPr lang="en-US" dirty="0"/>
          </a:p>
        </p:txBody>
      </p:sp>
      <p:sp>
        <p:nvSpPr>
          <p:cNvPr id="4" name="Slide Number Placeholder 3"/>
          <p:cNvSpPr>
            <a:spLocks noGrp="1"/>
          </p:cNvSpPr>
          <p:nvPr>
            <p:ph type="sldNum" sz="quarter" idx="12"/>
          </p:nvPr>
        </p:nvSpPr>
        <p:spPr/>
        <p:txBody>
          <a:bodyPr/>
          <a:lstStyle/>
          <a:p>
            <a:pPr>
              <a:defRPr/>
            </a:pPr>
            <a:fld id="{4A896DB7-6CE1-4D84-AE0F-60B0B827DB1E}" type="slidenum">
              <a:rPr lang="ar-LB" smtClean="0"/>
              <a:pPr>
                <a:defRPr/>
              </a:pPr>
              <a:t>5</a:t>
            </a:fld>
            <a:endParaRPr lang="ar-L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Risk Identification Program in Lebanon  </a:t>
            </a:r>
            <a:endParaRPr lang="en-US" dirty="0"/>
          </a:p>
        </p:txBody>
      </p:sp>
      <p:sp>
        <p:nvSpPr>
          <p:cNvPr id="3" name="Content Placeholder 2"/>
          <p:cNvSpPr>
            <a:spLocks noGrp="1"/>
          </p:cNvSpPr>
          <p:nvPr>
            <p:ph idx="1"/>
          </p:nvPr>
        </p:nvSpPr>
        <p:spPr/>
        <p:txBody>
          <a:bodyPr>
            <a:normAutofit/>
          </a:bodyPr>
          <a:lstStyle/>
          <a:p>
            <a:pPr>
              <a:buNone/>
            </a:pPr>
            <a:r>
              <a:rPr lang="en-US" b="1" u="sng" dirty="0" smtClean="0"/>
              <a:t>Country Situation Analysis (CSA) objectives:</a:t>
            </a:r>
          </a:p>
          <a:p>
            <a:r>
              <a:rPr lang="en-US" dirty="0" smtClean="0"/>
              <a:t>To review existing risk assessment studies and projects, publications and reports on risk assessment</a:t>
            </a:r>
          </a:p>
          <a:p>
            <a:r>
              <a:rPr lang="en-US" dirty="0" smtClean="0"/>
              <a:t>To review data and data sources, organizations and institutions related to risk assessment </a:t>
            </a:r>
          </a:p>
          <a:p>
            <a:r>
              <a:rPr lang="en-US" dirty="0" smtClean="0"/>
              <a:t>To review key professional risk-assessment related expertise, skills and experience available in Lebanon </a:t>
            </a:r>
          </a:p>
          <a:p>
            <a:r>
              <a:rPr lang="en-US" dirty="0" smtClean="0"/>
              <a:t>To identify needs, gaps, and required support</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US" dirty="0" smtClean="0"/>
              <a:t>CSA Methodology</a:t>
            </a:r>
            <a:endParaRPr lang="en-US" dirty="0"/>
          </a:p>
        </p:txBody>
      </p:sp>
      <p:sp>
        <p:nvSpPr>
          <p:cNvPr id="4" name="Content Placeholder 3"/>
          <p:cNvSpPr>
            <a:spLocks noGrp="1"/>
          </p:cNvSpPr>
          <p:nvPr>
            <p:ph sz="half" idx="1"/>
          </p:nvPr>
        </p:nvSpPr>
        <p:spPr>
          <a:xfrm>
            <a:off x="457200" y="1371600"/>
            <a:ext cx="4038600" cy="4983325"/>
          </a:xfrm>
        </p:spPr>
        <p:txBody>
          <a:bodyPr>
            <a:normAutofit fontScale="55000" lnSpcReduction="20000"/>
          </a:bodyPr>
          <a:lstStyle/>
          <a:p>
            <a:r>
              <a:rPr lang="en-US" sz="3200" dirty="0" smtClean="0"/>
              <a:t>GRIP methodology is thorough and rigorous, focused on seven areas,  and is based on the notion that the risk assessment (RA) is an ongoing process</a:t>
            </a:r>
          </a:p>
          <a:p>
            <a:r>
              <a:rPr lang="en-US" sz="3200" dirty="0" smtClean="0"/>
              <a:t>CSA is the first step of RA; because of time constraints and other challenges it is limited in its scope</a:t>
            </a:r>
          </a:p>
          <a:p>
            <a:r>
              <a:rPr lang="en-US" sz="3200" dirty="0" smtClean="0"/>
              <a:t>A combined methodology was used, adopting as much as possible of the GRIP methodology and taking into account above challenges</a:t>
            </a:r>
          </a:p>
          <a:p>
            <a:r>
              <a:rPr lang="en-US" sz="3200" dirty="0" smtClean="0"/>
              <a:t>As the visibility of DRM/R national projects within the country improves,  and the CSA stages continue, it is envisaged that the process of the integration of the data will become easier going both ways</a:t>
            </a:r>
          </a:p>
          <a:p>
            <a:endParaRPr lang="en-US" dirty="0"/>
          </a:p>
        </p:txBody>
      </p:sp>
      <p:pic>
        <p:nvPicPr>
          <p:cNvPr id="6" name="Picture 2"/>
          <p:cNvPicPr>
            <a:picLocks noGrp="1" noChangeAspect="1" noChangeArrowheads="1"/>
          </p:cNvPicPr>
          <p:nvPr>
            <p:ph sz="half" idx="2"/>
          </p:nvPr>
        </p:nvPicPr>
        <p:blipFill>
          <a:blip r:embed="rId2" cstate="print">
            <a:grayscl/>
          </a:blip>
          <a:stretch>
            <a:fillRect/>
          </a:stretch>
        </p:blipFill>
        <p:spPr bwMode="auto">
          <a:xfrm>
            <a:off x="4648200" y="1371600"/>
            <a:ext cx="4038600" cy="4800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Implementation Activities</a:t>
            </a:r>
            <a:endParaRPr lang="en-US" dirty="0"/>
          </a:p>
        </p:txBody>
      </p:sp>
      <p:sp>
        <p:nvSpPr>
          <p:cNvPr id="4" name="Content Placeholder 3"/>
          <p:cNvSpPr>
            <a:spLocks noGrp="1"/>
          </p:cNvSpPr>
          <p:nvPr>
            <p:ph idx="1"/>
          </p:nvPr>
        </p:nvSpPr>
        <p:spPr/>
        <p:txBody>
          <a:bodyPr>
            <a:normAutofit fontScale="92500" lnSpcReduction="20000"/>
          </a:bodyPr>
          <a:lstStyle/>
          <a:p>
            <a:r>
              <a:rPr lang="en-US" sz="2800" dirty="0" smtClean="0"/>
              <a:t>Interview with more than thirty stakeholders from various agencies including public sector (Ministries of agriculture, water, environment, urban planning, civil aviation, industrial research centre, LARI, Lebanese Army, Civil Defense, CDR, Civil Aviation, Beirut Port, CDR, LIBNOR, Urban Planning) , local NGOs (AFDC, Red Cross), foreign NGOs (Italian corporation, SDC, WHO) and universities and research institutes (CNRS, AUB, USJ)</a:t>
            </a:r>
          </a:p>
          <a:p>
            <a:r>
              <a:rPr lang="en-US" sz="2800" dirty="0" smtClean="0"/>
              <a:t>Integration of studies and literature review</a:t>
            </a:r>
          </a:p>
          <a:p>
            <a:r>
              <a:rPr lang="en-US" sz="2800" dirty="0" smtClean="0"/>
              <a:t>Analysis of interview results and studies</a:t>
            </a:r>
          </a:p>
          <a:p>
            <a:r>
              <a:rPr lang="en-US" sz="2800" dirty="0" smtClean="0"/>
              <a:t>Report writing</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Challenges in Implementation</a:t>
            </a:r>
            <a:endParaRPr lang="en-US" dirty="0"/>
          </a:p>
        </p:txBody>
      </p:sp>
      <p:sp>
        <p:nvSpPr>
          <p:cNvPr id="4" name="Content Placeholder 3"/>
          <p:cNvSpPr>
            <a:spLocks noGrp="1"/>
          </p:cNvSpPr>
          <p:nvPr>
            <p:ph idx="1"/>
          </p:nvPr>
        </p:nvSpPr>
        <p:spPr/>
        <p:txBody>
          <a:bodyPr>
            <a:normAutofit/>
          </a:bodyPr>
          <a:lstStyle/>
          <a:p>
            <a:r>
              <a:rPr lang="en-US" sz="2800" dirty="0" smtClean="0"/>
              <a:t>Need for strengthening mechanisms for information exchange (to facilitate provision of risk assessment studies and risk reports)</a:t>
            </a:r>
          </a:p>
          <a:p>
            <a:r>
              <a:rPr lang="en-US" sz="2800" dirty="0" smtClean="0"/>
              <a:t>Limitation of risk assessment studies which were eventually integrated and reviewed</a:t>
            </a:r>
          </a:p>
          <a:p>
            <a:r>
              <a:rPr lang="en-US" sz="2800" dirty="0" smtClean="0"/>
              <a:t>Different level understanding of key terms within the Disaster Risk Reduction terminology (e.g. Risk Assessment)</a:t>
            </a:r>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TotalTime>
  <Words>671</Words>
  <Application>Microsoft Office PowerPoint</Application>
  <PresentationFormat>On-screen Show (4:3)</PresentationFormat>
  <Paragraphs>95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Slide 1</vt:lpstr>
      <vt:lpstr>Content </vt:lpstr>
      <vt:lpstr>Natural &amp; Man Made Disasters in Lebanon</vt:lpstr>
      <vt:lpstr>Overview of Key Disaster Risks</vt:lpstr>
      <vt:lpstr> Key Findings   Needs Assessment Disaster Risk Management</vt:lpstr>
      <vt:lpstr>Risk Identification Program in Lebanon  </vt:lpstr>
      <vt:lpstr>CSA Methodology</vt:lpstr>
      <vt:lpstr>Implementation Activities</vt:lpstr>
      <vt:lpstr>Challenges in Implementation</vt:lpstr>
      <vt:lpstr>Lessons and good practices</vt:lpstr>
      <vt:lpstr>Future Steps</vt:lpstr>
      <vt:lpstr>Future Steps</vt:lpstr>
      <vt:lpstr>Agencies Support and Expectations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Platform For Disaster Risk Reduction</dc:title>
  <dc:creator>user</dc:creator>
  <cp:lastModifiedBy>veronica.grasso</cp:lastModifiedBy>
  <cp:revision>16</cp:revision>
  <dcterms:created xsi:type="dcterms:W3CDTF">2011-05-06T11:39:59Z</dcterms:created>
  <dcterms:modified xsi:type="dcterms:W3CDTF">2011-05-10T07:43:52Z</dcterms:modified>
</cp:coreProperties>
</file>