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804" r:id="rId1"/>
  </p:sldMasterIdLst>
  <p:handoutMasterIdLst>
    <p:handoutMasterId r:id="rId6"/>
  </p:handoutMasterIdLst>
  <p:sldIdLst>
    <p:sldId id="256" r:id="rId2"/>
    <p:sldId id="257" r:id="rId3"/>
    <p:sldId id="258" r:id="rId4"/>
    <p:sldId id="259" r:id="rId5"/>
  </p:sldIdLst>
  <p:sldSz cx="9144000" cy="6858000" type="screen4x3"/>
  <p:notesSz cx="6669088" cy="99282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E5A9B6-BAA6-49D0-9BB9-0FD67F3B8A28}" type="datetimeFigureOut">
              <a:rPr lang="fr-CH" smtClean="0"/>
              <a:t>23.05.2013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E1EE47-3332-44A6-9B92-E948972C7EE0}" type="slidenum">
              <a:rPr lang="fr-CH" smtClean="0"/>
              <a:t>‹N°›</a:t>
            </a:fld>
            <a:endParaRPr lang="fr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2" name="Sous-titr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6DD72F-6078-44B7-BA65-F9A2609DC960}" type="datetimeFigureOut">
              <a:rPr lang="fr-CH" smtClean="0"/>
              <a:pPr/>
              <a:t>23.05.2013</a:t>
            </a:fld>
            <a:endParaRPr lang="fr-CH"/>
          </a:p>
        </p:txBody>
      </p:sp>
      <p:sp>
        <p:nvSpPr>
          <p:cNvPr id="20" name="Espace réservé du pied de pag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CH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CFF57B-F9A5-4007-B650-1DBAD42BFEBB}" type="slidenum">
              <a:rPr lang="fr-CH" smtClean="0"/>
              <a:pPr/>
              <a:t>‹N°›</a:t>
            </a:fld>
            <a:endParaRPr lang="fr-CH"/>
          </a:p>
        </p:txBody>
      </p:sp>
      <p:sp>
        <p:nvSpPr>
          <p:cNvPr id="8" name="El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6DD72F-6078-44B7-BA65-F9A2609DC960}" type="datetimeFigureOut">
              <a:rPr lang="fr-CH" smtClean="0"/>
              <a:pPr/>
              <a:t>23.05.2013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CFF57B-F9A5-4007-B650-1DBAD42BFEBB}" type="slidenum">
              <a:rPr lang="fr-CH" smtClean="0"/>
              <a:pPr/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6DD72F-6078-44B7-BA65-F9A2609DC960}" type="datetimeFigureOut">
              <a:rPr lang="fr-CH" smtClean="0"/>
              <a:pPr/>
              <a:t>23.05.2013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CFF57B-F9A5-4007-B650-1DBAD42BFEBB}" type="slidenum">
              <a:rPr lang="fr-CH" smtClean="0"/>
              <a:pPr/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6DD72F-6078-44B7-BA65-F9A2609DC960}" type="datetimeFigureOut">
              <a:rPr lang="fr-CH" smtClean="0"/>
              <a:pPr/>
              <a:t>23.05.2013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CFF57B-F9A5-4007-B650-1DBAD42BFEBB}" type="slidenum">
              <a:rPr lang="fr-CH" smtClean="0"/>
              <a:pPr/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6DD72F-6078-44B7-BA65-F9A2609DC960}" type="datetimeFigureOut">
              <a:rPr lang="fr-CH" smtClean="0"/>
              <a:pPr/>
              <a:t>23.05.2013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CFF57B-F9A5-4007-B650-1DBAD42BFEBB}" type="slidenum">
              <a:rPr lang="fr-CH" smtClean="0"/>
              <a:pPr/>
              <a:t>‹N°›</a:t>
            </a:fld>
            <a:endParaRPr lang="fr-CH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6DD72F-6078-44B7-BA65-F9A2609DC960}" type="datetimeFigureOut">
              <a:rPr lang="fr-CH" smtClean="0"/>
              <a:pPr/>
              <a:t>23.05.2013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CFF57B-F9A5-4007-B650-1DBAD42BFEBB}" type="slidenum">
              <a:rPr lang="fr-CH" smtClean="0"/>
              <a:pPr/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6DD72F-6078-44B7-BA65-F9A2609DC960}" type="datetimeFigureOut">
              <a:rPr lang="fr-CH" smtClean="0"/>
              <a:pPr/>
              <a:t>23.05.2013</a:t>
            </a:fld>
            <a:endParaRPr lang="fr-CH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CH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CFF57B-F9A5-4007-B650-1DBAD42BFEBB}" type="slidenum">
              <a:rPr lang="fr-CH" smtClean="0"/>
              <a:pPr/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6DD72F-6078-44B7-BA65-F9A2609DC960}" type="datetimeFigureOut">
              <a:rPr lang="fr-CH" smtClean="0"/>
              <a:pPr/>
              <a:t>23.05.2013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CFF57B-F9A5-4007-B650-1DBAD42BFEBB}" type="slidenum">
              <a:rPr lang="fr-CH" smtClean="0"/>
              <a:pPr/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6DD72F-6078-44B7-BA65-F9A2609DC960}" type="datetimeFigureOut">
              <a:rPr lang="fr-CH" smtClean="0"/>
              <a:pPr/>
              <a:t>23.05.2013</a:t>
            </a:fld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CFF57B-F9A5-4007-B650-1DBAD42BFEBB}" type="slidenum">
              <a:rPr lang="fr-CH" smtClean="0"/>
              <a:pPr/>
              <a:t>‹N°›</a:t>
            </a:fld>
            <a:endParaRPr lang="fr-CH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6DD72F-6078-44B7-BA65-F9A2609DC960}" type="datetimeFigureOut">
              <a:rPr lang="fr-CH" smtClean="0"/>
              <a:pPr/>
              <a:t>23.05.2013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CFF57B-F9A5-4007-B650-1DBAD42BFEBB}" type="slidenum">
              <a:rPr lang="fr-CH" smtClean="0"/>
              <a:pPr/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6DD72F-6078-44B7-BA65-F9A2609DC960}" type="datetimeFigureOut">
              <a:rPr lang="fr-CH" smtClean="0"/>
              <a:pPr/>
              <a:t>23.05.2013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CFF57B-F9A5-4007-B650-1DBAD42BFEBB}" type="slidenum">
              <a:rPr lang="fr-CH" smtClean="0"/>
              <a:pPr/>
              <a:t>‹N°›</a:t>
            </a:fld>
            <a:endParaRPr lang="fr-CH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9" name="Organigramme : Processu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rganigramme : Processu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cteurs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Bouée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Espace réservé du titre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4" name="Espace réservé de la date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56DD72F-6078-44B7-BA65-F9A2609DC960}" type="datetimeFigureOut">
              <a:rPr lang="fr-CH" smtClean="0"/>
              <a:pPr/>
              <a:t>23.05.2013</a:t>
            </a:fld>
            <a:endParaRPr lang="fr-CH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fr-CH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8CFF57B-F9A5-4007-B650-1DBAD42BFEBB}" type="slidenum">
              <a:rPr lang="fr-CH" smtClean="0"/>
              <a:pPr/>
              <a:t>‹N°›</a:t>
            </a:fld>
            <a:endParaRPr lang="fr-CH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0" y="170080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entury Gothic" pitchFamily="34" charset="0"/>
              </a:rPr>
              <a:t>4</a:t>
            </a:r>
            <a:r>
              <a:rPr lang="en-US" baseline="30000" dirty="0" smtClean="0">
                <a:latin typeface="Century Gothic" pitchFamily="34" charset="0"/>
              </a:rPr>
              <a:t>th</a:t>
            </a:r>
            <a:r>
              <a:rPr lang="en-US" dirty="0" smtClean="0">
                <a:latin typeface="Century Gothic" pitchFamily="34" charset="0"/>
              </a:rPr>
              <a:t> Global Platform on Disaster Risk Reduction – Geneva – 23</a:t>
            </a:r>
            <a:r>
              <a:rPr lang="en-US" baseline="30000" dirty="0" smtClean="0">
                <a:latin typeface="Century Gothic" pitchFamily="34" charset="0"/>
              </a:rPr>
              <a:t>rd</a:t>
            </a:r>
            <a:r>
              <a:rPr lang="en-US" dirty="0" smtClean="0">
                <a:latin typeface="Century Gothic" pitchFamily="34" charset="0"/>
              </a:rPr>
              <a:t> May 2013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0" y="249289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Century Gothic" pitchFamily="34" charset="0"/>
              </a:rPr>
              <a:t>Side event sponsored by:</a:t>
            </a:r>
            <a:endParaRPr lang="en-US" sz="1600" b="1" dirty="0">
              <a:latin typeface="Century Gothic" pitchFamily="34" charset="0"/>
            </a:endParaRPr>
          </a:p>
        </p:txBody>
      </p:sp>
      <p:pic>
        <p:nvPicPr>
          <p:cNvPr id="1026" name="Picture 2" descr="\\NAS01\preparedness\Meetings &amp; Events\DRR Global Platform 2013\Side event\Flyer Side event\sdc_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15549" y="2996952"/>
            <a:ext cx="2552595" cy="1152128"/>
          </a:xfrm>
          <a:prstGeom prst="rect">
            <a:avLst/>
          </a:prstGeom>
          <a:noFill/>
        </p:spPr>
      </p:pic>
      <p:sp>
        <p:nvSpPr>
          <p:cNvPr id="8" name="ZoneTexte 7"/>
          <p:cNvSpPr txBox="1"/>
          <p:nvPr/>
        </p:nvSpPr>
        <p:spPr>
          <a:xfrm>
            <a:off x="0" y="4602614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Century Gothic" pitchFamily="34" charset="0"/>
              </a:rPr>
              <a:t>Partners:</a:t>
            </a:r>
            <a:endParaRPr lang="en-US" sz="1600" b="1" dirty="0">
              <a:latin typeface="Century Gothic" pitchFamily="34" charset="0"/>
            </a:endParaRPr>
          </a:p>
        </p:txBody>
      </p:sp>
      <p:pic>
        <p:nvPicPr>
          <p:cNvPr id="1027" name="Picture 3" descr="\\NAS01\preparedness\Meetings &amp; Events\DRR Global Platform 2013\Side event\Flyer Side event\UNEP 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89534" y="5145388"/>
            <a:ext cx="1080942" cy="1159359"/>
          </a:xfrm>
          <a:prstGeom prst="rect">
            <a:avLst/>
          </a:prstGeom>
          <a:noFill/>
        </p:spPr>
      </p:pic>
      <p:pic>
        <p:nvPicPr>
          <p:cNvPr id="1028" name="Picture 4" descr="\\NAS01\preparedness\Meetings &amp; Events\DRR Global Platform 2013\Side event\Flyer Side event\UN-OCHA-Logo_vert-blu660-block-whit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73711" y="5028496"/>
            <a:ext cx="1123644" cy="1389924"/>
          </a:xfrm>
          <a:prstGeom prst="rect">
            <a:avLst/>
          </a:prstGeom>
          <a:noFill/>
        </p:spPr>
      </p:pic>
      <p:pic>
        <p:nvPicPr>
          <p:cNvPr id="1029" name="Picture 5" descr="\\NAS01\preparedness\Meetings &amp; Events\DRR Global Platform 2013\Side event\Flyer Side event\unece logo 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88024" y="5096600"/>
            <a:ext cx="1376118" cy="1356736"/>
          </a:xfrm>
          <a:prstGeom prst="rect">
            <a:avLst/>
          </a:prstGeom>
          <a:noFill/>
        </p:spPr>
      </p:pic>
      <p:pic>
        <p:nvPicPr>
          <p:cNvPr id="1031" name="Picture 7" descr="C:\Users\Geneviève\Nouveau dossier\Desktop\20110207154835GCI_Logo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372200" y="5186556"/>
            <a:ext cx="1224136" cy="1190587"/>
          </a:xfrm>
          <a:prstGeom prst="rect">
            <a:avLst/>
          </a:prstGeom>
          <a:noFill/>
        </p:spPr>
      </p:pic>
      <p:pic>
        <p:nvPicPr>
          <p:cNvPr id="3" name="Picture 3" descr="C:\Users\Geneviève\Nouveau dossier\Desktop\logo gpdrr.png"/>
          <p:cNvPicPr>
            <a:picLocks noChangeAspect="1" noChangeArrowheads="1"/>
          </p:cNvPicPr>
          <p:nvPr/>
        </p:nvPicPr>
        <p:blipFill>
          <a:blip r:embed="rId7" cstate="print"/>
          <a:srcRect r="19360"/>
          <a:stretch>
            <a:fillRect/>
          </a:stretch>
        </p:blipFill>
        <p:spPr bwMode="auto">
          <a:xfrm>
            <a:off x="7792144" y="0"/>
            <a:ext cx="1351856" cy="1676400"/>
          </a:xfrm>
          <a:prstGeom prst="rect">
            <a:avLst/>
          </a:prstGeom>
          <a:noFill/>
        </p:spPr>
      </p:pic>
      <p:sp>
        <p:nvSpPr>
          <p:cNvPr id="4" name="ZoneTexte 3"/>
          <p:cNvSpPr txBox="1"/>
          <p:nvPr/>
        </p:nvSpPr>
        <p:spPr>
          <a:xfrm>
            <a:off x="-252536" y="692696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entury Gothic" pitchFamily="34" charset="0"/>
              </a:rPr>
              <a:t>Reducing Disaster Risk of Environmental Emergencies</a:t>
            </a:r>
            <a:endParaRPr lang="en-US" sz="2400" dirty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oneTexte 11"/>
          <p:cNvSpPr txBox="1"/>
          <p:nvPr/>
        </p:nvSpPr>
        <p:spPr>
          <a:xfrm>
            <a:off x="1043608" y="1408708"/>
            <a:ext cx="81003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Century Gothic" pitchFamily="34" charset="0"/>
              </a:rPr>
              <a:t>Moderator</a:t>
            </a:r>
            <a:r>
              <a:rPr lang="en-US" sz="1600" dirty="0" smtClean="0">
                <a:latin typeface="Century Gothic" pitchFamily="34" charset="0"/>
              </a:rPr>
              <a:t>:</a:t>
            </a:r>
            <a:endParaRPr lang="en-US" sz="1600" dirty="0">
              <a:latin typeface="Century Gothic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971600" y="1772816"/>
            <a:ext cx="81724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 smtClean="0">
                <a:latin typeface="Century Gothic" pitchFamily="34" charset="0"/>
              </a:rPr>
              <a:t>Dr Walter J. </a:t>
            </a:r>
            <a:r>
              <a:rPr lang="en-US" sz="1500" dirty="0" err="1" smtClean="0">
                <a:latin typeface="Century Gothic" pitchFamily="34" charset="0"/>
              </a:rPr>
              <a:t>Ammann</a:t>
            </a:r>
            <a:r>
              <a:rPr lang="en-US" sz="1500" dirty="0" smtClean="0">
                <a:latin typeface="Century Gothic" pitchFamily="34" charset="0"/>
              </a:rPr>
              <a:t>, President/CEO of the Global Risk Forum GRF </a:t>
            </a:r>
            <a:r>
              <a:rPr lang="en-US" sz="1500" dirty="0" err="1" smtClean="0">
                <a:latin typeface="Century Gothic" pitchFamily="34" charset="0"/>
              </a:rPr>
              <a:t>Davos</a:t>
            </a:r>
            <a:endParaRPr lang="en-US" sz="1500" dirty="0">
              <a:latin typeface="Century Gothic" pitchFamily="34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971600" y="2420888"/>
            <a:ext cx="8172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Century Gothic" pitchFamily="34" charset="0"/>
              </a:rPr>
              <a:t>Speakers</a:t>
            </a:r>
            <a:r>
              <a:rPr lang="en-US" sz="1600" dirty="0" smtClean="0">
                <a:latin typeface="Century Gothic" pitchFamily="34" charset="0"/>
              </a:rPr>
              <a:t>:</a:t>
            </a:r>
            <a:endParaRPr lang="en-US" sz="1600" dirty="0">
              <a:latin typeface="Century Gothic" pitchFamily="34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971600" y="2856126"/>
            <a:ext cx="8172400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 smtClean="0">
                <a:latin typeface="Century Gothic" pitchFamily="34" charset="0"/>
              </a:rPr>
              <a:t>Dr </a:t>
            </a:r>
            <a:r>
              <a:rPr lang="en-US" sz="1500" dirty="0" err="1" smtClean="0">
                <a:latin typeface="Century Gothic" pitchFamily="34" charset="0"/>
              </a:rPr>
              <a:t>Urs</a:t>
            </a:r>
            <a:r>
              <a:rPr lang="en-US" sz="1500" dirty="0" smtClean="0">
                <a:latin typeface="Century Gothic" pitchFamily="34" charset="0"/>
              </a:rPr>
              <a:t> </a:t>
            </a:r>
            <a:r>
              <a:rPr lang="en-US" sz="1500" dirty="0" err="1" smtClean="0">
                <a:latin typeface="Century Gothic" pitchFamily="34" charset="0"/>
              </a:rPr>
              <a:t>Bloesch</a:t>
            </a:r>
            <a:r>
              <a:rPr lang="en-US" sz="1500" dirty="0" smtClean="0">
                <a:latin typeface="Century Gothic" pitchFamily="34" charset="0"/>
              </a:rPr>
              <a:t>, Swiss Agency for Development and Cooperation (SDC)</a:t>
            </a:r>
          </a:p>
          <a:p>
            <a:pPr algn="ctr"/>
            <a:r>
              <a:rPr lang="en-US" sz="1500" dirty="0" smtClean="0">
                <a:latin typeface="Century Gothic" pitchFamily="34" charset="0"/>
              </a:rPr>
              <a:t>(Head of Expert Group, Environment &amp; Disaster Risk Reduction)</a:t>
            </a:r>
          </a:p>
          <a:p>
            <a:pPr algn="ctr"/>
            <a:r>
              <a:rPr lang="en-US" sz="1500" dirty="0" smtClean="0">
                <a:latin typeface="Century Gothic" pitchFamily="34" charset="0"/>
              </a:rPr>
              <a:t>---</a:t>
            </a:r>
            <a:endParaRPr lang="en-US" sz="1500" dirty="0" smtClean="0">
              <a:latin typeface="Century Gothic" pitchFamily="34" charset="0"/>
            </a:endParaRPr>
          </a:p>
          <a:p>
            <a:pPr algn="ctr"/>
            <a:r>
              <a:rPr lang="fr-CH" sz="1500" dirty="0" smtClean="0">
                <a:latin typeface="Century Gothic" pitchFamily="34" charset="0"/>
              </a:rPr>
              <a:t>Ms Johanna </a:t>
            </a:r>
            <a:r>
              <a:rPr lang="fr-CH" sz="1500" dirty="0" err="1" smtClean="0">
                <a:latin typeface="Century Gothic" pitchFamily="34" charset="0"/>
              </a:rPr>
              <a:t>Suikkanen</a:t>
            </a:r>
            <a:r>
              <a:rPr lang="fr-CH" sz="1500" dirty="0" smtClean="0">
                <a:latin typeface="Century Gothic" pitchFamily="34" charset="0"/>
              </a:rPr>
              <a:t>, </a:t>
            </a:r>
            <a:r>
              <a:rPr lang="fr-CH" sz="1500" dirty="0" smtClean="0">
                <a:latin typeface="Century Gothic" pitchFamily="34" charset="0"/>
              </a:rPr>
              <a:t>UNEP -</a:t>
            </a:r>
            <a:r>
              <a:rPr lang="en-US" sz="1500" dirty="0" smtClean="0"/>
              <a:t> </a:t>
            </a:r>
            <a:r>
              <a:rPr lang="en-US" sz="1500" dirty="0" smtClean="0">
                <a:latin typeface="Century Gothic" pitchFamily="34" charset="0"/>
              </a:rPr>
              <a:t>Division of Technology Industry and Economics (DTIE)</a:t>
            </a:r>
            <a:r>
              <a:rPr lang="fr-CH" sz="1500" dirty="0" smtClean="0">
                <a:latin typeface="Century Gothic" pitchFamily="34" charset="0"/>
              </a:rPr>
              <a:t>, </a:t>
            </a:r>
          </a:p>
          <a:p>
            <a:pPr algn="ctr"/>
            <a:r>
              <a:rPr lang="fr-CH" sz="1500" dirty="0" smtClean="0">
                <a:latin typeface="Century Gothic" pitchFamily="34" charset="0"/>
              </a:rPr>
              <a:t>(</a:t>
            </a:r>
            <a:r>
              <a:rPr lang="fr-CH" sz="1500" dirty="0" err="1" smtClean="0">
                <a:latin typeface="Century Gothic" pitchFamily="34" charset="0"/>
              </a:rPr>
              <a:t>Associate</a:t>
            </a:r>
            <a:r>
              <a:rPr lang="fr-CH" sz="1500" dirty="0" smtClean="0">
                <a:latin typeface="Century Gothic" pitchFamily="34" charset="0"/>
              </a:rPr>
              <a:t> Programme </a:t>
            </a:r>
            <a:r>
              <a:rPr lang="fr-CH" sz="1500" dirty="0" err="1" smtClean="0">
                <a:latin typeface="Century Gothic" pitchFamily="34" charset="0"/>
              </a:rPr>
              <a:t>Officer</a:t>
            </a:r>
            <a:r>
              <a:rPr lang="fr-CH" sz="1500" dirty="0" smtClean="0">
                <a:latin typeface="Century Gothic" pitchFamily="34" charset="0"/>
              </a:rPr>
              <a:t>)</a:t>
            </a:r>
          </a:p>
          <a:p>
            <a:pPr algn="ctr"/>
            <a:r>
              <a:rPr lang="fr-CH" sz="1500" dirty="0" smtClean="0">
                <a:latin typeface="Century Gothic" pitchFamily="34" charset="0"/>
              </a:rPr>
              <a:t>---</a:t>
            </a:r>
          </a:p>
          <a:p>
            <a:pPr algn="ctr"/>
            <a:r>
              <a:rPr lang="en-US" sz="1500" dirty="0" smtClean="0">
                <a:latin typeface="Century Gothic" pitchFamily="34" charset="0"/>
              </a:rPr>
              <a:t>Dr Daniele Ehrlich, Joint Research Centre of the European Commission </a:t>
            </a:r>
          </a:p>
          <a:p>
            <a:pPr algn="ctr"/>
            <a:r>
              <a:rPr lang="en-US" sz="1500" dirty="0" smtClean="0">
                <a:latin typeface="Century Gothic" pitchFamily="34" charset="0"/>
              </a:rPr>
              <a:t>(Senior Researcher)</a:t>
            </a:r>
          </a:p>
          <a:p>
            <a:pPr algn="ctr"/>
            <a:r>
              <a:rPr lang="en-US" sz="1500" dirty="0" smtClean="0">
                <a:latin typeface="Century Gothic" pitchFamily="34" charset="0"/>
              </a:rPr>
              <a:t>---</a:t>
            </a:r>
          </a:p>
          <a:p>
            <a:pPr algn="ctr"/>
            <a:r>
              <a:rPr lang="en-US" sz="1500" dirty="0" err="1" smtClean="0">
                <a:latin typeface="Century Gothic" pitchFamily="34" charset="0"/>
              </a:rPr>
              <a:t>Mr</a:t>
            </a:r>
            <a:r>
              <a:rPr lang="en-US" sz="1500" dirty="0" smtClean="0">
                <a:latin typeface="Century Gothic" pitchFamily="34" charset="0"/>
              </a:rPr>
              <a:t> </a:t>
            </a:r>
            <a:r>
              <a:rPr lang="en-US" sz="1500" dirty="0" smtClean="0">
                <a:latin typeface="Century Gothic" pitchFamily="34" charset="0"/>
              </a:rPr>
              <a:t>Chris </a:t>
            </a:r>
            <a:r>
              <a:rPr lang="en-US" sz="1500" dirty="0" err="1" smtClean="0">
                <a:latin typeface="Century Gothic" pitchFamily="34" charset="0"/>
              </a:rPr>
              <a:t>Dijkens</a:t>
            </a:r>
            <a:r>
              <a:rPr lang="en-US" sz="1500" dirty="0" smtClean="0">
                <a:latin typeface="Century Gothic" pitchFamily="34" charset="0"/>
              </a:rPr>
              <a:t>, UN Economic Commission for Europe (UNECE) </a:t>
            </a:r>
          </a:p>
          <a:p>
            <a:pPr algn="ctr"/>
            <a:r>
              <a:rPr lang="en-US" sz="1500" dirty="0" smtClean="0">
                <a:latin typeface="Century Gothic" pitchFamily="34" charset="0"/>
              </a:rPr>
              <a:t>(Chair of the Conference of the Parties to the Convention on the Transboundary Effects of Industrial Accidents)</a:t>
            </a:r>
          </a:p>
          <a:p>
            <a:pPr algn="ctr"/>
            <a:endParaRPr lang="en-US" sz="1500" dirty="0">
              <a:latin typeface="Century Gothic" pitchFamily="34" charset="0"/>
            </a:endParaRPr>
          </a:p>
        </p:txBody>
      </p:sp>
      <p:pic>
        <p:nvPicPr>
          <p:cNvPr id="18" name="Picture 3" descr="C:\Users\Geneviève\Nouveau dossier\Desktop\logo gpdrr.png"/>
          <p:cNvPicPr>
            <a:picLocks noChangeAspect="1" noChangeArrowheads="1"/>
          </p:cNvPicPr>
          <p:nvPr/>
        </p:nvPicPr>
        <p:blipFill>
          <a:blip r:embed="rId2" cstate="print"/>
          <a:srcRect r="19360"/>
          <a:stretch>
            <a:fillRect/>
          </a:stretch>
        </p:blipFill>
        <p:spPr bwMode="auto">
          <a:xfrm>
            <a:off x="7792144" y="0"/>
            <a:ext cx="1351856" cy="1676400"/>
          </a:xfrm>
          <a:prstGeom prst="rect">
            <a:avLst/>
          </a:prstGeom>
          <a:noFill/>
        </p:spPr>
      </p:pic>
      <p:sp>
        <p:nvSpPr>
          <p:cNvPr id="15" name="ZoneTexte 14"/>
          <p:cNvSpPr txBox="1"/>
          <p:nvPr/>
        </p:nvSpPr>
        <p:spPr>
          <a:xfrm>
            <a:off x="-396552" y="591071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entury Gothic" pitchFamily="34" charset="0"/>
              </a:rPr>
              <a:t>Reducing Disaster Risk of Environmental Emergencies</a:t>
            </a:r>
            <a:endParaRPr lang="en-US" sz="2400" dirty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1008112" y="2061294"/>
            <a:ext cx="8100392" cy="4464050"/>
          </a:xfrm>
          <a:prstGeom prst="rect">
            <a:avLst/>
          </a:prstGeom>
          <a:noFill/>
        </p:spPr>
        <p:txBody>
          <a:bodyPr lIns="90488" tIns="44450" rIns="90488" bIns="44450">
            <a:normAutofit/>
          </a:bodyPr>
          <a:lstStyle/>
          <a:p>
            <a:pPr marL="27432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Char char="v"/>
              <a:tabLst/>
              <a:defRPr/>
            </a:pPr>
            <a:r>
              <a:rPr kumimoji="0" 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Century Gothic" pitchFamily="34" charset="0"/>
              </a:rPr>
              <a:t>   Bhopal chemical disaster, India, 1984 </a:t>
            </a:r>
            <a:endParaRPr kumimoji="0" lang="en-GB" sz="15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shade val="30000"/>
                  <a:satMod val="150000"/>
                </a:schemeClr>
              </a:solidFill>
              <a:effectLst/>
              <a:uLnTx/>
              <a:uFillTx/>
              <a:latin typeface="Century Gothic" pitchFamily="34" charset="0"/>
            </a:endParaRPr>
          </a:p>
          <a:p>
            <a:pPr marL="27432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Char char="v"/>
              <a:tabLst/>
              <a:defRPr/>
            </a:pPr>
            <a:r>
              <a:rPr kumimoji="0" 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Century Gothic" pitchFamily="34" charset="0"/>
              </a:rPr>
              <a:t>   </a:t>
            </a:r>
            <a:r>
              <a:rPr kumimoji="0" lang="en-US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Century Gothic" pitchFamily="34" charset="0"/>
              </a:rPr>
              <a:t>Schweizerhalle</a:t>
            </a:r>
            <a:r>
              <a:rPr kumimoji="0" 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Century Gothic" pitchFamily="34" charset="0"/>
              </a:rPr>
              <a:t> chemical spill, Switzerland, 1986</a:t>
            </a:r>
            <a:endParaRPr kumimoji="0" lang="en-GB" sz="15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shade val="30000"/>
                  <a:satMod val="150000"/>
                </a:schemeClr>
              </a:solidFill>
              <a:effectLst/>
              <a:uLnTx/>
              <a:uFillTx/>
              <a:latin typeface="Century Gothic" pitchFamily="34" charset="0"/>
            </a:endParaRPr>
          </a:p>
          <a:p>
            <a:pPr marL="27432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Char char="v"/>
              <a:tabLst/>
              <a:defRPr/>
            </a:pPr>
            <a:r>
              <a:rPr kumimoji="0" 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Century Gothic" pitchFamily="34" charset="0"/>
              </a:rPr>
              <a:t>   </a:t>
            </a:r>
            <a:r>
              <a:rPr kumimoji="0" lang="en-US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Century Gothic" pitchFamily="34" charset="0"/>
              </a:rPr>
              <a:t>Marinduque</a:t>
            </a:r>
            <a:r>
              <a:rPr kumimoji="0" 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Century Gothic" pitchFamily="34" charset="0"/>
              </a:rPr>
              <a:t> mining waste disaster, Philippines, 1996 </a:t>
            </a:r>
            <a:endParaRPr kumimoji="0" lang="en-GB" sz="15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shade val="30000"/>
                  <a:satMod val="150000"/>
                </a:schemeClr>
              </a:solidFill>
              <a:effectLst/>
              <a:uLnTx/>
              <a:uFillTx/>
              <a:latin typeface="Century Gothic" pitchFamily="34" charset="0"/>
            </a:endParaRPr>
          </a:p>
          <a:p>
            <a:pPr marL="27432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Char char="v"/>
              <a:tabLst/>
              <a:defRPr/>
            </a:pPr>
            <a:r>
              <a:rPr kumimoji="0" 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Century Gothic" pitchFamily="34" charset="0"/>
              </a:rPr>
              <a:t>   </a:t>
            </a:r>
            <a:r>
              <a:rPr kumimoji="0" lang="en-US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Century Gothic" pitchFamily="34" charset="0"/>
              </a:rPr>
              <a:t>Donana</a:t>
            </a:r>
            <a:r>
              <a:rPr kumimoji="0" 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Century Gothic" pitchFamily="34" charset="0"/>
              </a:rPr>
              <a:t> mining waste disaster, Spain, 1998 </a:t>
            </a:r>
            <a:endParaRPr kumimoji="0" lang="en-GB" sz="15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shade val="30000"/>
                  <a:satMod val="150000"/>
                </a:schemeClr>
              </a:solidFill>
              <a:effectLst/>
              <a:uLnTx/>
              <a:uFillTx/>
              <a:latin typeface="Century Gothic" pitchFamily="34" charset="0"/>
            </a:endParaRPr>
          </a:p>
          <a:p>
            <a:pPr marL="27432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Char char="v"/>
              <a:tabLst/>
              <a:defRPr/>
            </a:pPr>
            <a:r>
              <a:rPr kumimoji="0" 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Century Gothic" pitchFamily="34" charset="0"/>
              </a:rPr>
              <a:t>   </a:t>
            </a:r>
            <a:r>
              <a:rPr kumimoji="0" lang="en-US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Century Gothic" pitchFamily="34" charset="0"/>
              </a:rPr>
              <a:t>Izmit</a:t>
            </a:r>
            <a:r>
              <a:rPr kumimoji="0" 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Century Gothic" pitchFamily="34" charset="0"/>
              </a:rPr>
              <a:t> refinery damage and fire, Turkey, 1999 </a:t>
            </a:r>
            <a:endParaRPr kumimoji="0" lang="en-GB" sz="15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shade val="30000"/>
                  <a:satMod val="150000"/>
                </a:schemeClr>
              </a:solidFill>
              <a:effectLst/>
              <a:uLnTx/>
              <a:uFillTx/>
              <a:latin typeface="Century Gothic" pitchFamily="34" charset="0"/>
            </a:endParaRPr>
          </a:p>
          <a:p>
            <a:pPr marL="27432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Char char="v"/>
              <a:tabLst/>
              <a:defRPr/>
            </a:pPr>
            <a:r>
              <a:rPr kumimoji="0" 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Century Gothic" pitchFamily="34" charset="0"/>
              </a:rPr>
              <a:t>   </a:t>
            </a:r>
            <a:r>
              <a:rPr kumimoji="0" lang="en-US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Century Gothic" pitchFamily="34" charset="0"/>
              </a:rPr>
              <a:t>Baia</a:t>
            </a:r>
            <a:r>
              <a:rPr kumimoji="0" 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Century Gothic" pitchFamily="34" charset="0"/>
              </a:rPr>
              <a:t> Mare toxic waste spill, Romania, 2000 </a:t>
            </a:r>
            <a:endParaRPr kumimoji="0" lang="en-GB" sz="15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shade val="30000"/>
                  <a:satMod val="150000"/>
                </a:schemeClr>
              </a:solidFill>
              <a:effectLst/>
              <a:uLnTx/>
              <a:uFillTx/>
              <a:latin typeface="Century Gothic" pitchFamily="34" charset="0"/>
            </a:endParaRPr>
          </a:p>
          <a:p>
            <a:pPr marL="27432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Char char="v"/>
              <a:tabLst/>
              <a:defRPr/>
            </a:pPr>
            <a:r>
              <a:rPr kumimoji="0" 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Century Gothic" pitchFamily="34" charset="0"/>
              </a:rPr>
              <a:t>   Toulouse AZF </a:t>
            </a:r>
            <a:r>
              <a:rPr kumimoji="0" lang="en-US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Century Gothic" pitchFamily="34" charset="0"/>
              </a:rPr>
              <a:t>fertiliser</a:t>
            </a:r>
            <a:r>
              <a:rPr kumimoji="0" 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Century Gothic" pitchFamily="34" charset="0"/>
              </a:rPr>
              <a:t> factory explosion, France, 2001 </a:t>
            </a:r>
            <a:endParaRPr kumimoji="0" lang="en-GB" sz="15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shade val="30000"/>
                  <a:satMod val="150000"/>
                </a:schemeClr>
              </a:solidFill>
              <a:effectLst/>
              <a:uLnTx/>
              <a:uFillTx/>
              <a:latin typeface="Century Gothic" pitchFamily="34" charset="0"/>
            </a:endParaRPr>
          </a:p>
          <a:p>
            <a:pPr marL="27432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Char char="v"/>
              <a:tabLst/>
              <a:defRPr/>
            </a:pPr>
            <a:r>
              <a:rPr kumimoji="0" 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Century Gothic" pitchFamily="34" charset="0"/>
              </a:rPr>
              <a:t>   Jilin petrochemical plant explosion and toxic spill, China, 2005 </a:t>
            </a:r>
            <a:endParaRPr kumimoji="0" lang="en-GB" sz="15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shade val="30000"/>
                  <a:satMod val="150000"/>
                </a:schemeClr>
              </a:solidFill>
              <a:effectLst/>
              <a:uLnTx/>
              <a:uFillTx/>
              <a:latin typeface="Century Gothic" pitchFamily="34" charset="0"/>
            </a:endParaRPr>
          </a:p>
          <a:p>
            <a:pPr marL="27432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Char char="v"/>
              <a:tabLst/>
              <a:defRPr/>
            </a:pPr>
            <a:r>
              <a:rPr kumimoji="0" 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Century Gothic" pitchFamily="34" charset="0"/>
              </a:rPr>
              <a:t>   </a:t>
            </a:r>
            <a:r>
              <a:rPr kumimoji="0" lang="en-US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Century Gothic" pitchFamily="34" charset="0"/>
              </a:rPr>
              <a:t>Ajka</a:t>
            </a:r>
            <a:r>
              <a:rPr kumimoji="0" 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Century Gothic" pitchFamily="34" charset="0"/>
              </a:rPr>
              <a:t> alumina sludge spill, Hungary, 2010 </a:t>
            </a:r>
            <a:endParaRPr kumimoji="0" lang="en-GB" sz="15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shade val="30000"/>
                  <a:satMod val="150000"/>
                </a:schemeClr>
              </a:solidFill>
              <a:effectLst/>
              <a:uLnTx/>
              <a:uFillTx/>
              <a:latin typeface="Century Gothic" pitchFamily="34" charset="0"/>
            </a:endParaRPr>
          </a:p>
          <a:p>
            <a:pPr marL="27432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Char char="v"/>
              <a:tabLst/>
              <a:defRPr/>
            </a:pPr>
            <a:r>
              <a:rPr kumimoji="0" 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Century Gothic" pitchFamily="34" charset="0"/>
              </a:rPr>
              <a:t>   </a:t>
            </a:r>
            <a:r>
              <a:rPr kumimoji="0" lang="en-US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Century Gothic" pitchFamily="34" charset="0"/>
              </a:rPr>
              <a:t>Mukuru</a:t>
            </a:r>
            <a:r>
              <a:rPr kumimoji="0" 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Century Gothic" pitchFamily="34" charset="0"/>
              </a:rPr>
              <a:t>-Sinai slum fuel pipeline explosion and fire, Kenya, 2011 </a:t>
            </a:r>
            <a:endParaRPr kumimoji="0" lang="en-GB" sz="15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shade val="30000"/>
                  <a:satMod val="150000"/>
                </a:schemeClr>
              </a:solidFill>
              <a:effectLst/>
              <a:uLnTx/>
              <a:uFillTx/>
              <a:latin typeface="Century Gothic" pitchFamily="34" charset="0"/>
            </a:endParaRPr>
          </a:p>
          <a:p>
            <a:pPr marL="27432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Char char="v"/>
              <a:tabLst/>
              <a:defRPr/>
            </a:pPr>
            <a:r>
              <a:rPr kumimoji="0" 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Century Gothic" pitchFamily="34" charset="0"/>
              </a:rPr>
              <a:t>   Gumi chemical accident at </a:t>
            </a:r>
            <a:r>
              <a:rPr kumimoji="0" lang="en-US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Century Gothic" pitchFamily="34" charset="0"/>
              </a:rPr>
              <a:t>Hube</a:t>
            </a:r>
            <a:r>
              <a:rPr kumimoji="0" 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Century Gothic" pitchFamily="34" charset="0"/>
              </a:rPr>
              <a:t> Global plant, </a:t>
            </a:r>
          </a:p>
          <a:p>
            <a:pPr marL="27432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lang="en-US" sz="1500" dirty="0" smtClean="0">
                <a:solidFill>
                  <a:schemeClr val="tx2">
                    <a:shade val="30000"/>
                    <a:satMod val="150000"/>
                  </a:schemeClr>
                </a:solidFill>
                <a:latin typeface="Century Gothic" pitchFamily="34" charset="0"/>
              </a:rPr>
              <a:t>      </a:t>
            </a:r>
            <a:r>
              <a:rPr kumimoji="0" 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Century Gothic" pitchFamily="34" charset="0"/>
              </a:rPr>
              <a:t>Republic of Korea, 2012</a:t>
            </a:r>
          </a:p>
          <a:p>
            <a:pPr marL="27432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Char char="v"/>
              <a:tabLst/>
              <a:defRPr/>
            </a:pPr>
            <a:r>
              <a:rPr kumimoji="0" 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Century Gothic" pitchFamily="34" charset="0"/>
              </a:rPr>
              <a:t>   Waco fertilizer plant accident, USA, 2013 </a:t>
            </a:r>
            <a:endParaRPr kumimoji="0" lang="en-GB" sz="15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shade val="30000"/>
                  <a:satMod val="150000"/>
                </a:schemeClr>
              </a:solidFill>
              <a:effectLst/>
              <a:uLnTx/>
              <a:uFillTx/>
              <a:latin typeface="Century Gothic" pitchFamily="34" charset="0"/>
            </a:endParaRPr>
          </a:p>
          <a:p>
            <a:pPr marL="620713" marR="0" lvl="0" indent="-620713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CC6600"/>
              </a:buClr>
              <a:buSzPct val="80000"/>
              <a:buFont typeface="Wingdings" pitchFamily="2" charset="2"/>
              <a:buChar char="q"/>
              <a:tabLst/>
              <a:defRPr/>
            </a:pPr>
            <a:endParaRPr kumimoji="0" lang="en-US" sz="15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shade val="30000"/>
                  <a:satMod val="150000"/>
                </a:schemeClr>
              </a:solidFill>
              <a:effectLst/>
              <a:uLnTx/>
              <a:uFillTx/>
              <a:latin typeface="Century Gothic" pitchFamily="34" charset="0"/>
            </a:endParaRPr>
          </a:p>
        </p:txBody>
      </p:sp>
      <p:grpSp>
        <p:nvGrpSpPr>
          <p:cNvPr id="8" name="Groupe 7"/>
          <p:cNvGrpSpPr/>
          <p:nvPr/>
        </p:nvGrpSpPr>
        <p:grpSpPr>
          <a:xfrm>
            <a:off x="7777592" y="1944216"/>
            <a:ext cx="1114888" cy="4437112"/>
            <a:chOff x="7884368" y="1844824"/>
            <a:chExt cx="1259632" cy="5013176"/>
          </a:xfrm>
        </p:grpSpPr>
        <p:pic>
          <p:nvPicPr>
            <p:cNvPr id="3" name="Picture 2" descr="C:\Users\Geneviève\Nouveau dossier\Desktop\Nouveau dossier\industry pollution.jpg"/>
            <p:cNvPicPr>
              <a:picLocks noChangeAspect="1" noChangeArrowheads="1"/>
            </p:cNvPicPr>
            <p:nvPr/>
          </p:nvPicPr>
          <p:blipFill>
            <a:blip r:embed="rId2" cstate="print"/>
            <a:srcRect l="10260"/>
            <a:stretch>
              <a:fillRect/>
            </a:stretch>
          </p:blipFill>
          <p:spPr bwMode="auto">
            <a:xfrm>
              <a:off x="7884368" y="1844824"/>
              <a:ext cx="1259632" cy="1959017"/>
            </a:xfrm>
            <a:prstGeom prst="rect">
              <a:avLst/>
            </a:prstGeom>
            <a:noFill/>
          </p:spPr>
        </p:pic>
        <p:pic>
          <p:nvPicPr>
            <p:cNvPr id="4" name="Picture 2" descr="C:\Users\Geneviève\Nouveau dossier\Desktop\Nouveau dossier\fire with people3.jpg"/>
            <p:cNvPicPr>
              <a:picLocks noChangeAspect="1" noChangeArrowheads="1"/>
            </p:cNvPicPr>
            <p:nvPr/>
          </p:nvPicPr>
          <p:blipFill>
            <a:blip r:embed="rId3" cstate="print"/>
            <a:srcRect l="1949"/>
            <a:stretch>
              <a:fillRect/>
            </a:stretch>
          </p:blipFill>
          <p:spPr bwMode="auto">
            <a:xfrm>
              <a:off x="7884368" y="3789040"/>
              <a:ext cx="1259632" cy="1601006"/>
            </a:xfrm>
            <a:prstGeom prst="rect">
              <a:avLst/>
            </a:prstGeom>
            <a:noFill/>
          </p:spPr>
        </p:pic>
        <p:pic>
          <p:nvPicPr>
            <p:cNvPr id="5" name="Picture 3" descr="C:\Users\Geneviève\Nouveau dossier\Desktop\Nouveau dossier\oil fire.jpg"/>
            <p:cNvPicPr>
              <a:picLocks noChangeAspect="1" noChangeArrowheads="1"/>
            </p:cNvPicPr>
            <p:nvPr/>
          </p:nvPicPr>
          <p:blipFill>
            <a:blip r:embed="rId4" cstate="print"/>
            <a:srcRect l="22986" r="19572" b="6227"/>
            <a:stretch>
              <a:fillRect/>
            </a:stretch>
          </p:blipFill>
          <p:spPr bwMode="auto">
            <a:xfrm>
              <a:off x="7884368" y="5373216"/>
              <a:ext cx="1259632" cy="1484784"/>
            </a:xfrm>
            <a:prstGeom prst="rect">
              <a:avLst/>
            </a:prstGeom>
            <a:noFill/>
          </p:spPr>
        </p:pic>
      </p:grpSp>
      <p:pic>
        <p:nvPicPr>
          <p:cNvPr id="6" name="Picture 3" descr="C:\Users\Geneviève\Nouveau dossier\Desktop\logo gpdrr.png"/>
          <p:cNvPicPr>
            <a:picLocks noChangeAspect="1" noChangeArrowheads="1"/>
          </p:cNvPicPr>
          <p:nvPr/>
        </p:nvPicPr>
        <p:blipFill>
          <a:blip r:embed="rId5" cstate="print"/>
          <a:srcRect r="19360"/>
          <a:stretch>
            <a:fillRect/>
          </a:stretch>
        </p:blipFill>
        <p:spPr bwMode="auto">
          <a:xfrm>
            <a:off x="7792144" y="0"/>
            <a:ext cx="1351856" cy="1676400"/>
          </a:xfrm>
          <a:prstGeom prst="rect">
            <a:avLst/>
          </a:prstGeom>
          <a:noFill/>
        </p:spPr>
      </p:pic>
      <p:sp>
        <p:nvSpPr>
          <p:cNvPr id="7" name="ZoneTexte 6"/>
          <p:cNvSpPr txBox="1"/>
          <p:nvPr/>
        </p:nvSpPr>
        <p:spPr>
          <a:xfrm>
            <a:off x="-396552" y="591071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entury Gothic" pitchFamily="34" charset="0"/>
              </a:rPr>
              <a:t>Reducing Disaster Risk of Environmental Emergencies</a:t>
            </a:r>
            <a:endParaRPr lang="en-US" sz="2400" dirty="0">
              <a:latin typeface="Century Gothic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331640" y="1412776"/>
            <a:ext cx="77403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entury Gothic" pitchFamily="34" charset="0"/>
              </a:rPr>
              <a:t>Major recent accidents</a:t>
            </a:r>
            <a:r>
              <a:rPr lang="en-US" sz="1600" dirty="0" smtClean="0">
                <a:latin typeface="Century Gothic" pitchFamily="34" charset="0"/>
              </a:rPr>
              <a:t>:</a:t>
            </a:r>
            <a:endParaRPr lang="en-US" sz="1600" dirty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Geneviève\Nouveau dossier\Desktop\logo gpdrr.png"/>
          <p:cNvPicPr>
            <a:picLocks noChangeAspect="1" noChangeArrowheads="1"/>
          </p:cNvPicPr>
          <p:nvPr/>
        </p:nvPicPr>
        <p:blipFill>
          <a:blip r:embed="rId2" cstate="print"/>
          <a:srcRect r="19360"/>
          <a:stretch>
            <a:fillRect/>
          </a:stretch>
        </p:blipFill>
        <p:spPr bwMode="auto">
          <a:xfrm>
            <a:off x="7792144" y="0"/>
            <a:ext cx="1351856" cy="1676400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-396552" y="591071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entury Gothic" pitchFamily="34" charset="0"/>
              </a:rPr>
              <a:t>Reducing Disaster Risk of Environmental Emergencies</a:t>
            </a:r>
            <a:endParaRPr lang="en-US" sz="2400" dirty="0">
              <a:latin typeface="Century Gothic" pitchFamily="34" charset="0"/>
            </a:endParaRPr>
          </a:p>
        </p:txBody>
      </p:sp>
      <p:pic>
        <p:nvPicPr>
          <p:cNvPr id="6" name="Picture 2" descr="\\NAS01\preparedness\Meetings &amp; Events\DRR Global Platform 2013\Side event\Flyer Side event\sdc_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42165" y="5445224"/>
            <a:ext cx="2177707" cy="982920"/>
          </a:xfrm>
          <a:prstGeom prst="rect">
            <a:avLst/>
          </a:prstGeom>
          <a:noFill/>
        </p:spPr>
      </p:pic>
      <p:pic>
        <p:nvPicPr>
          <p:cNvPr id="7" name="Picture 3" descr="\\NAS01\preparedness\Meetings &amp; Events\DRR Global Platform 2013\Side event\Flyer Side event\UNEP log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65835" y="5399470"/>
            <a:ext cx="922189" cy="989089"/>
          </a:xfrm>
          <a:prstGeom prst="rect">
            <a:avLst/>
          </a:prstGeom>
          <a:noFill/>
        </p:spPr>
      </p:pic>
      <p:pic>
        <p:nvPicPr>
          <p:cNvPr id="8" name="Picture 4" descr="\\NAS01\preparedness\Meetings &amp; Events\DRR Global Platform 2013\Side event\Flyer Side event\UN-OCHA-Logo_vert-blu660-block-white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25549" y="5316440"/>
            <a:ext cx="958619" cy="1185792"/>
          </a:xfrm>
          <a:prstGeom prst="rect">
            <a:avLst/>
          </a:prstGeom>
          <a:noFill/>
        </p:spPr>
      </p:pic>
      <p:pic>
        <p:nvPicPr>
          <p:cNvPr id="9" name="Picture 5" descr="\\NAS01\preparedness\Meetings &amp; Events\DRR Global Platform 2013\Side event\Flyer Side event\unece logo 2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278307" y="5379670"/>
            <a:ext cx="1174013" cy="1157478"/>
          </a:xfrm>
          <a:prstGeom prst="rect">
            <a:avLst/>
          </a:prstGeom>
          <a:noFill/>
        </p:spPr>
      </p:pic>
      <p:pic>
        <p:nvPicPr>
          <p:cNvPr id="10" name="Picture 7" descr="C:\Users\Geneviève\Nouveau dossier\Desktop\20110207154835GCI_Logo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642498" y="5445224"/>
            <a:ext cx="1044353" cy="1015731"/>
          </a:xfrm>
          <a:prstGeom prst="rect">
            <a:avLst/>
          </a:prstGeom>
          <a:noFill/>
        </p:spPr>
      </p:pic>
      <p:sp>
        <p:nvSpPr>
          <p:cNvPr id="11" name="ZoneTexte 10"/>
          <p:cNvSpPr txBox="1"/>
          <p:nvPr/>
        </p:nvSpPr>
        <p:spPr>
          <a:xfrm>
            <a:off x="251520" y="2852936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Century Gothic" pitchFamily="34" charset="0"/>
              </a:rPr>
              <a:t>THANK YOU 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Technique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285</Words>
  <Application>Microsoft Office PowerPoint</Application>
  <PresentationFormat>Affichage à l'écran (4:3)</PresentationFormat>
  <Paragraphs>36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Solstice</vt:lpstr>
      <vt:lpstr>Diapositive 1</vt:lpstr>
      <vt:lpstr>Diapositive 2</vt:lpstr>
      <vt:lpstr>Diapositive 3</vt:lpstr>
      <vt:lpstr>Diapositive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Tom</dc:creator>
  <cp:lastModifiedBy>Tom</cp:lastModifiedBy>
  <cp:revision>22</cp:revision>
  <dcterms:created xsi:type="dcterms:W3CDTF">2013-05-22T15:19:51Z</dcterms:created>
  <dcterms:modified xsi:type="dcterms:W3CDTF">2013-05-23T11:42:58Z</dcterms:modified>
</cp:coreProperties>
</file>